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95" r:id="rId3"/>
    <p:sldId id="268" r:id="rId4"/>
    <p:sldId id="258" r:id="rId5"/>
  </p:sldIdLst>
  <p:sldSz cx="9906000" cy="6858000" type="A4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852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2B6A5-2825-8845-B9D0-930F4DAB9D70}" type="datetimeFigureOut">
              <a:rPr lang="es-ES" smtClean="0"/>
              <a:t>29/09/2017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31449-2F7D-EF40-8150-B2F000DF36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95733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68B90-6711-2446-BA6E-F46D9CF0AC78}" type="datetimeFigureOut">
              <a:rPr lang="es-ES" smtClean="0"/>
              <a:t>29/09/2017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864E8-7564-3043-89C9-D30753173A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02735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864E8-7564-3043-89C9-D30753173A1C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6602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864E8-7564-3043-89C9-D30753173A1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6602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864E8-7564-3043-89C9-D30753173A1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6602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9C66-53A6-274A-AF98-3A90C0C12404}" type="datetime1">
              <a:rPr lang="es-ES" smtClean="0"/>
              <a:t>29/09/2017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7276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68CFB-B77C-A84B-84D3-6A2159D7A45E}" type="datetime1">
              <a:rPr lang="es-ES" smtClean="0"/>
              <a:t>29/09/2017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4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1E12-9417-A545-94E4-BEE1C745F6A3}" type="datetime1">
              <a:rPr lang="es-ES" smtClean="0"/>
              <a:t>29/09/2017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433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0760-1EDD-4C49-AFF9-897DA588F812}" type="datetime1">
              <a:rPr lang="es-ES" smtClean="0"/>
              <a:t>29/09/2017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1927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C3094-8D0B-3148-A395-A2299AA555DB}" type="datetime1">
              <a:rPr lang="es-ES" smtClean="0"/>
              <a:t>29/09/2017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76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967B9-0542-F343-82FE-34CABBEDC74C}" type="datetime1">
              <a:rPr lang="es-ES" smtClean="0"/>
              <a:t>29/09/2017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435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69F6A-0AA0-8347-AE09-662C3A6F417A}" type="datetime1">
              <a:rPr lang="es-ES" smtClean="0"/>
              <a:t>29/09/2017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888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BD193-3DC1-7342-8F5D-48449C6D5807}" type="datetime1">
              <a:rPr lang="es-ES" smtClean="0"/>
              <a:t>29/09/2017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46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2313B-FB03-C343-B491-91C297DD457D}" type="datetime1">
              <a:rPr lang="es-ES" smtClean="0"/>
              <a:t>29/09/2017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06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1A9-14D7-6F4A-A2F7-BB70EBBFBB0A}" type="datetime1">
              <a:rPr lang="es-ES" smtClean="0"/>
              <a:t>29/09/2017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82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3048-3FDC-1549-A08D-B81CBC94074D}" type="datetime1">
              <a:rPr lang="es-ES" smtClean="0"/>
              <a:t>29/09/2017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787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489FC-6434-624F-8764-73DB80B01B95}" type="datetime1">
              <a:rPr lang="es-ES" smtClean="0"/>
              <a:t>29/09/2017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2CD53-D3AD-EB4C-9D9C-3D56D368D6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370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hoj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" y="0"/>
            <a:ext cx="408509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36" y="145143"/>
            <a:ext cx="9483328" cy="655501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882837" y="1149647"/>
            <a:ext cx="4206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 smtClean="0">
                <a:latin typeface="Lato Black"/>
                <a:cs typeface="Lato Black"/>
              </a:rPr>
              <a:t>Resultados obtenidos en el </a:t>
            </a:r>
            <a:r>
              <a:rPr lang="es-ES_tradnl" sz="2400" dirty="0" smtClean="0">
                <a:latin typeface="Lato Black"/>
                <a:cs typeface="Lato Black"/>
              </a:rPr>
              <a:t>Plan de Lucha contra el Fraude de la DFB en </a:t>
            </a:r>
            <a:r>
              <a:rPr lang="es-ES_tradnl" sz="2400" dirty="0" smtClean="0">
                <a:latin typeface="Lato Black"/>
                <a:cs typeface="Lato Black"/>
              </a:rPr>
              <a:t>los años 2015 y 2016</a:t>
            </a:r>
            <a:endParaRPr lang="es-ES" sz="2400" dirty="0" smtClean="0">
              <a:latin typeface="Lato Black"/>
              <a:cs typeface="Lato Black"/>
            </a:endParaRPr>
          </a:p>
        </p:txBody>
      </p:sp>
      <p:pic>
        <p:nvPicPr>
          <p:cNvPr id="6" name="Imagen 5" descr="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714" y="4635500"/>
            <a:ext cx="1788016" cy="178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1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hoja2cla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6" y="639400"/>
            <a:ext cx="3697659" cy="6208285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0" y="0"/>
            <a:ext cx="9906000" cy="627742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9216571" y="6431639"/>
            <a:ext cx="458797" cy="365125"/>
          </a:xfrm>
        </p:spPr>
        <p:txBody>
          <a:bodyPr/>
          <a:lstStyle/>
          <a:p>
            <a:pPr algn="ctr"/>
            <a:fld id="{FB52CD53-D3AD-EB4C-9D9C-3D56D368D6F4}" type="slidenum">
              <a:rPr lang="es-ES" smtClean="0"/>
              <a:pPr algn="ctr"/>
              <a:t>2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96529"/>
            <a:ext cx="9906000" cy="35253"/>
          </a:xfrm>
          <a:prstGeom prst="rect">
            <a:avLst/>
          </a:prstGeom>
        </p:spPr>
      </p:pic>
      <p:pic>
        <p:nvPicPr>
          <p:cNvPr id="6" name="Imagen 5" descr="logo_blanc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37" y="60628"/>
            <a:ext cx="1014984" cy="512064"/>
          </a:xfrm>
          <a:prstGeom prst="rect">
            <a:avLst/>
          </a:prstGeom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884662"/>
              </p:ext>
            </p:extLst>
          </p:nvPr>
        </p:nvGraphicFramePr>
        <p:xfrm>
          <a:off x="1088571" y="1318465"/>
          <a:ext cx="7739743" cy="4723096"/>
        </p:xfrm>
        <a:graphic>
          <a:graphicData uri="http://schemas.openxmlformats.org/drawingml/2006/table">
            <a:tbl>
              <a:tblPr/>
              <a:tblGrid>
                <a:gridCol w="3787131"/>
                <a:gridCol w="2155970"/>
                <a:gridCol w="1796642"/>
              </a:tblGrid>
              <a:tr h="21687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AÑO 2015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CONCEPTO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ACTUACIONES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RESULTADO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IRPF - PATRIMONIO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233.190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51.044.066,65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SOCIEDADES Y RENTA NO RESIDENTES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10.453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115.384.824,34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TRANSMISIONES Y OTROS IMPUESTOS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2.983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16.009.537,01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94.197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227.647.863,12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RETENCIONES E INGRESOS A CUENTA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3.015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21.926.107,01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RESULTADO LIQUIDACIONES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343.838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432.012.398,13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DELITOS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Nº DELITOS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RESULTADO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4.352.730,56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SOCIEDADES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IRPF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2.363.453,94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RETENCIONES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SUCESIONES Y DONACIONES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8.015.278,08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5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OTROS (Falsedad documental, Alzamiento Bienes)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RESULTADO DELITOS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14.731.462,58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ctr" fontAlgn="b"/>
                      <a:endParaRPr lang="es-E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TOTAL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RESULTADO TOTAL CON DELITOS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343.851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 dirty="0">
                          <a:effectLst/>
                          <a:latin typeface="Arial"/>
                        </a:rPr>
                        <a:t>446.743.860,71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08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hoja2clar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6" y="639400"/>
            <a:ext cx="7945317" cy="6208285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0" y="0"/>
            <a:ext cx="9906000" cy="627742"/>
          </a:xfrm>
          <a:prstGeom prst="rect">
            <a:avLst/>
          </a:prstGeom>
          <a:solidFill>
            <a:srgbClr val="CD09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>
          <a:xfrm>
            <a:off x="9216571" y="6431639"/>
            <a:ext cx="458797" cy="365125"/>
          </a:xfrm>
        </p:spPr>
        <p:txBody>
          <a:bodyPr/>
          <a:lstStyle/>
          <a:p>
            <a:pPr algn="ctr"/>
            <a:fld id="{FB52CD53-D3AD-EB4C-9D9C-3D56D368D6F4}" type="slidenum">
              <a:rPr lang="es-ES" smtClean="0"/>
              <a:pPr algn="ctr"/>
              <a:t>3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96529"/>
            <a:ext cx="9906000" cy="35253"/>
          </a:xfrm>
          <a:prstGeom prst="rect">
            <a:avLst/>
          </a:prstGeom>
        </p:spPr>
      </p:pic>
      <p:pic>
        <p:nvPicPr>
          <p:cNvPr id="6" name="Imagen 5" descr="logo_blanc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37" y="60628"/>
            <a:ext cx="1014984" cy="512064"/>
          </a:xfrm>
          <a:prstGeom prst="rect">
            <a:avLst/>
          </a:prstGeom>
        </p:spPr>
      </p:pic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813110"/>
              </p:ext>
            </p:extLst>
          </p:nvPr>
        </p:nvGraphicFramePr>
        <p:xfrm>
          <a:off x="1222420" y="1262746"/>
          <a:ext cx="7377293" cy="5061856"/>
        </p:xfrm>
        <a:graphic>
          <a:graphicData uri="http://schemas.openxmlformats.org/drawingml/2006/table">
            <a:tbl>
              <a:tblPr/>
              <a:tblGrid>
                <a:gridCol w="3609780"/>
                <a:gridCol w="2055007"/>
                <a:gridCol w="1712506"/>
              </a:tblGrid>
              <a:tr h="230667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AÑO 2016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CONCEPTO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ACTUACIONES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RESULTADO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IRPF - PATRIMONIO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237.862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45.223.160,75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SOCIEDADES Y RENTA NO RESIDENTES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8.979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205.728.014,19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TRANSMISIONES Y OTROS IMPUESTOS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3.258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9.859.017,39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91.582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105.589.111,74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RETENCIONES E INGRESOS A CUENTA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3.343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42.131.480,45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RESULTADO LIQUIDACIONES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345.024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408.530.784,52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DELITOS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Nº DELITOS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RESULTADO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IVA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27.561.778,30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SOCIEDADES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25.518.594,66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IRPF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RETENCIONES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SUCESIONES Y DONACIONES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14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OTROS (Falsedad documental, Alzamiento Bienes)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RESULTADO DELITOS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53.080.372,96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ctr" fontAlgn="b"/>
                      <a:endParaRPr lang="es-ES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effectLst/>
                          <a:latin typeface="Arial"/>
                        </a:rPr>
                        <a:t>TOTAL €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7852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RESULTADO TOTAL CON DELITOS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effectLst/>
                          <a:latin typeface="Arial"/>
                        </a:rPr>
                        <a:t>345.053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 dirty="0">
                          <a:effectLst/>
                          <a:latin typeface="Arial"/>
                        </a:rPr>
                        <a:t>461.611.157,48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27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36" y="151493"/>
            <a:ext cx="9483328" cy="6555014"/>
          </a:xfrm>
          <a:prstGeom prst="rect">
            <a:avLst/>
          </a:prstGeom>
        </p:spPr>
      </p:pic>
      <p:pic>
        <p:nvPicPr>
          <p:cNvPr id="5" name="Imagen 4" descr="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499" y="4835071"/>
            <a:ext cx="1661016" cy="166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6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</TotalTime>
  <Words>184</Words>
  <Application>Microsoft Office PowerPoint</Application>
  <PresentationFormat>A4 (210 x 297 mm)</PresentationFormat>
  <Paragraphs>110</Paragraphs>
  <Slides>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Patricia Eguiluz</dc:creator>
  <cp:lastModifiedBy>PEREZ DELGADO, Antonio</cp:lastModifiedBy>
  <cp:revision>78</cp:revision>
  <dcterms:created xsi:type="dcterms:W3CDTF">2016-02-08T10:37:16Z</dcterms:created>
  <dcterms:modified xsi:type="dcterms:W3CDTF">2017-09-29T11:16:29Z</dcterms:modified>
</cp:coreProperties>
</file>