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handoutMasterIdLst>
    <p:handoutMasterId r:id="rId15"/>
  </p:handoutMasterIdLst>
  <p:sldIdLst>
    <p:sldId id="256" r:id="rId2"/>
    <p:sldId id="268" r:id="rId3"/>
    <p:sldId id="295" r:id="rId4"/>
    <p:sldId id="304" r:id="rId5"/>
    <p:sldId id="303" r:id="rId6"/>
    <p:sldId id="301" r:id="rId7"/>
    <p:sldId id="284" r:id="rId8"/>
    <p:sldId id="305" r:id="rId9"/>
    <p:sldId id="300" r:id="rId10"/>
    <p:sldId id="297" r:id="rId11"/>
    <p:sldId id="302" r:id="rId12"/>
    <p:sldId id="258" r:id="rId13"/>
  </p:sldIdLst>
  <p:sldSz cx="9906000" cy="6858000" type="A4"/>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92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7" d="100"/>
          <a:sy n="87" d="100"/>
        </p:scale>
        <p:origin x="-852" y="-84"/>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262B6A5-2825-8845-B9D0-930F4DAB9D70}" type="datetimeFigureOut">
              <a:rPr lang="es-ES" smtClean="0"/>
              <a:t>29/09/2017</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F631449-2F7D-EF40-8150-B2F000DF36E6}" type="slidenum">
              <a:rPr lang="es-ES" smtClean="0"/>
              <a:t>‹Nº›</a:t>
            </a:fld>
            <a:endParaRPr lang="es-ES"/>
          </a:p>
        </p:txBody>
      </p:sp>
    </p:spTree>
    <p:extLst>
      <p:ext uri="{BB962C8B-B14F-4D97-AF65-F5344CB8AC3E}">
        <p14:creationId xmlns:p14="http://schemas.microsoft.com/office/powerpoint/2010/main" val="11795733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268B90-6711-2446-BA6E-F46D9CF0AC78}" type="datetimeFigureOut">
              <a:rPr lang="es-ES" smtClean="0"/>
              <a:t>29/09/2017</a:t>
            </a:fld>
            <a:endParaRPr lang="es-ES"/>
          </a:p>
        </p:txBody>
      </p:sp>
      <p:sp>
        <p:nvSpPr>
          <p:cNvPr id="4" name="Marcador de imagen de diapositiva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7864E8-7564-3043-89C9-D30753173A1C}" type="slidenum">
              <a:rPr lang="es-ES" smtClean="0"/>
              <a:t>‹Nº›</a:t>
            </a:fld>
            <a:endParaRPr lang="es-ES"/>
          </a:p>
        </p:txBody>
      </p:sp>
    </p:spTree>
    <p:extLst>
      <p:ext uri="{BB962C8B-B14F-4D97-AF65-F5344CB8AC3E}">
        <p14:creationId xmlns:p14="http://schemas.microsoft.com/office/powerpoint/2010/main" val="32502735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2</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3</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4</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5</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6</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7</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8</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9</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10</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11</a:t>
            </a:fld>
            <a:endParaRPr lang="es-ES"/>
          </a:p>
        </p:txBody>
      </p:sp>
    </p:spTree>
    <p:extLst>
      <p:ext uri="{BB962C8B-B14F-4D97-AF65-F5344CB8AC3E}">
        <p14:creationId xmlns:p14="http://schemas.microsoft.com/office/powerpoint/2010/main" val="976602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5B7864E8-7564-3043-89C9-D30753173A1C}" type="slidenum">
              <a:rPr lang="es-ES" smtClean="0"/>
              <a:t>12</a:t>
            </a:fld>
            <a:endParaRPr lang="es-ES"/>
          </a:p>
        </p:txBody>
      </p:sp>
    </p:spTree>
    <p:extLst>
      <p:ext uri="{BB962C8B-B14F-4D97-AF65-F5344CB8AC3E}">
        <p14:creationId xmlns:p14="http://schemas.microsoft.com/office/powerpoint/2010/main" val="976602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742950" y="2130426"/>
            <a:ext cx="84201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BE1F9C66-53A6-274A-AF98-3A90C0C12404}" type="datetime1">
              <a:rPr lang="es-ES" smtClean="0"/>
              <a:t>29/09/2017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3017276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8ED68CFB-B77C-A84B-84D3-6A2159D7A45E}" type="datetime1">
              <a:rPr lang="es-ES" smtClean="0"/>
              <a:t>29/09/2017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1604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82506" y="4406901"/>
            <a:ext cx="84201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463C1E12-9417-A545-94E4-BEE1C745F6A3}" type="datetime1">
              <a:rPr lang="es-ES" smtClean="0"/>
              <a:t>29/09/2017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2674339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4BC10760-1EDD-4C49-AFF9-897DA588F812}" type="datetime1">
              <a:rPr lang="es-ES" smtClean="0"/>
              <a:t>29/09/2017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2141927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D3BC3094-8D0B-3148-A395-A2299AA555DB}" type="datetime1">
              <a:rPr lang="es-ES" smtClean="0"/>
              <a:t>29/09/2017</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4019762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3E9967B9-0542-F343-82FE-34CABBEDC74C}" type="datetime1">
              <a:rPr lang="es-ES" smtClean="0"/>
              <a:t>29/09/2017</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139435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D869F6A-0AA0-8347-AE09-662C3A6F417A}" type="datetime1">
              <a:rPr lang="es-ES" smtClean="0"/>
              <a:t>29/09/2017</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2588885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95300" y="273050"/>
            <a:ext cx="3259006"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FBDBD193-3DC1-7342-8F5D-48449C6D5807}" type="datetime1">
              <a:rPr lang="es-ES" smtClean="0"/>
              <a:t>29/09/2017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3371469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941645" y="4800600"/>
            <a:ext cx="59436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50A2313B-FB03-C343-B491-91C297DD457D}" type="datetime1">
              <a:rPr lang="es-ES" smtClean="0"/>
              <a:t>29/09/2017</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116706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DAB581A9-14D7-6F4A-A2F7-BB70EBBFBB0A}" type="datetime1">
              <a:rPr lang="es-ES" smtClean="0"/>
              <a:t>29/09/2017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3829828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7181850" y="274639"/>
            <a:ext cx="222885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95300" y="274639"/>
            <a:ext cx="652145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8A933048-3FDC-1549-A08D-B81CBC94074D}" type="datetime1">
              <a:rPr lang="es-ES" smtClean="0"/>
              <a:t>29/09/2017</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B52CD53-D3AD-EB4C-9D9C-3D56D368D6F4}" type="slidenum">
              <a:rPr lang="es-ES" smtClean="0"/>
              <a:t>‹Nº›</a:t>
            </a:fld>
            <a:endParaRPr lang="es-ES"/>
          </a:p>
        </p:txBody>
      </p:sp>
    </p:spTree>
    <p:extLst>
      <p:ext uri="{BB962C8B-B14F-4D97-AF65-F5344CB8AC3E}">
        <p14:creationId xmlns:p14="http://schemas.microsoft.com/office/powerpoint/2010/main" val="1327875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0489FC-6434-624F-8764-73DB80B01B95}" type="datetime1">
              <a:rPr lang="es-ES" smtClean="0"/>
              <a:t>29/09/2017</a:t>
            </a:fld>
            <a:endParaRPr lang="es-ES"/>
          </a:p>
        </p:txBody>
      </p:sp>
      <p:sp>
        <p:nvSpPr>
          <p:cNvPr id="5" name="Marcador de pie de página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CD53-D3AD-EB4C-9D9C-3D56D368D6F4}" type="slidenum">
              <a:rPr lang="es-ES" smtClean="0"/>
              <a:t>‹Nº›</a:t>
            </a:fld>
            <a:endParaRPr lang="es-ES"/>
          </a:p>
        </p:txBody>
      </p:sp>
    </p:spTree>
    <p:extLst>
      <p:ext uri="{BB962C8B-B14F-4D97-AF65-F5344CB8AC3E}">
        <p14:creationId xmlns:p14="http://schemas.microsoft.com/office/powerpoint/2010/main" val="43370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hoja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29" y="0"/>
            <a:ext cx="4085090" cy="6858000"/>
          </a:xfrm>
          <a:prstGeom prst="rect">
            <a:avLst/>
          </a:prstGeom>
        </p:spPr>
      </p:pic>
      <p:pic>
        <p:nvPicPr>
          <p:cNvPr id="3" name="Imagen 2"/>
          <p:cNvPicPr>
            <a:picLocks noChangeAspect="1"/>
          </p:cNvPicPr>
          <p:nvPr/>
        </p:nvPicPr>
        <p:blipFill>
          <a:blip r:embed="rId3"/>
          <a:stretch>
            <a:fillRect/>
          </a:stretch>
        </p:blipFill>
        <p:spPr>
          <a:xfrm>
            <a:off x="211336" y="145143"/>
            <a:ext cx="9483328" cy="6555014"/>
          </a:xfrm>
          <a:prstGeom prst="rect">
            <a:avLst/>
          </a:prstGeom>
        </p:spPr>
      </p:pic>
      <p:sp>
        <p:nvSpPr>
          <p:cNvPr id="9" name="CuadroTexto 8"/>
          <p:cNvSpPr txBox="1"/>
          <p:nvPr/>
        </p:nvSpPr>
        <p:spPr>
          <a:xfrm>
            <a:off x="4882837" y="1149647"/>
            <a:ext cx="4206732" cy="2677656"/>
          </a:xfrm>
          <a:prstGeom prst="rect">
            <a:avLst/>
          </a:prstGeom>
          <a:noFill/>
        </p:spPr>
        <p:txBody>
          <a:bodyPr wrap="square" rtlCol="0">
            <a:spAutoFit/>
          </a:bodyPr>
          <a:lstStyle/>
          <a:p>
            <a:pPr algn="ctr"/>
            <a:r>
              <a:rPr lang="es-ES_tradnl" sz="2400" dirty="0" smtClean="0">
                <a:latin typeface="Lato Black"/>
                <a:cs typeface="Lato Black"/>
              </a:rPr>
              <a:t>Resolución 2/2017, de 27 de febrero  de la Dirección General de Hacienda por la que se hacen públicos  los criterios  generales del Plan de Lucha contra el Fraude de la DFB en 2017</a:t>
            </a:r>
            <a:endParaRPr lang="es-ES" sz="2400" dirty="0" smtClean="0">
              <a:latin typeface="Lato Black"/>
              <a:cs typeface="Lato Black"/>
            </a:endParaRPr>
          </a:p>
        </p:txBody>
      </p:sp>
      <p:pic>
        <p:nvPicPr>
          <p:cNvPr id="6" name="Imagen 5" descr="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6714" y="4635500"/>
            <a:ext cx="1788016" cy="1788016"/>
          </a:xfrm>
          <a:prstGeom prst="rect">
            <a:avLst/>
          </a:prstGeom>
        </p:spPr>
      </p:pic>
    </p:spTree>
    <p:extLst>
      <p:ext uri="{BB962C8B-B14F-4D97-AF65-F5344CB8AC3E}">
        <p14:creationId xmlns:p14="http://schemas.microsoft.com/office/powerpoint/2010/main" val="37021107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2</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5078313"/>
          </a:xfrm>
          <a:prstGeom prst="rect">
            <a:avLst/>
          </a:prstGeom>
          <a:noFill/>
        </p:spPr>
        <p:txBody>
          <a:bodyPr wrap="square" rtlCol="0">
            <a:spAutoFit/>
          </a:bodyPr>
          <a:lstStyle/>
          <a:p>
            <a:pPr marL="285750" indent="-285750">
              <a:buFontTx/>
              <a:buChar char="-"/>
            </a:pPr>
            <a:endParaRPr lang="es-ES" dirty="0" smtClean="0">
              <a:latin typeface="Lato Light" panose="020F0302020204030203" pitchFamily="34" charset="0"/>
            </a:endParaRPr>
          </a:p>
          <a:p>
            <a:pPr marL="285750" indent="-285750">
              <a:buFontTx/>
              <a:buChar char="-"/>
            </a:pPr>
            <a:r>
              <a:rPr lang="es-ES" b="1" dirty="0" smtClean="0">
                <a:latin typeface="Lato Light" panose="020F0302020204030203" pitchFamily="34" charset="0"/>
              </a:rPr>
              <a:t>Resolución </a:t>
            </a:r>
            <a:r>
              <a:rPr lang="es-ES" b="1" dirty="0">
                <a:latin typeface="Lato Light" panose="020F0302020204030203" pitchFamily="34" charset="0"/>
              </a:rPr>
              <a:t>2</a:t>
            </a:r>
            <a:r>
              <a:rPr lang="es-ES" b="1" dirty="0" smtClean="0">
                <a:latin typeface="Lato Light" panose="020F0302020204030203" pitchFamily="34" charset="0"/>
              </a:rPr>
              <a:t>/2017, de 27 de febrero</a:t>
            </a:r>
            <a:r>
              <a:rPr lang="es-ES" dirty="0" smtClean="0">
                <a:latin typeface="Lato Light" panose="020F0302020204030203" pitchFamily="34" charset="0"/>
              </a:rPr>
              <a:t>, de la Dirección General de Hacienda, por la que se hacen públicos los </a:t>
            </a:r>
            <a:r>
              <a:rPr lang="es-ES" b="1" dirty="0" smtClean="0">
                <a:latin typeface="Lato Light" panose="020F0302020204030203" pitchFamily="34" charset="0"/>
              </a:rPr>
              <a:t>criterios generales </a:t>
            </a:r>
            <a:r>
              <a:rPr lang="es-ES" dirty="0" smtClean="0">
                <a:latin typeface="Lato Light" panose="020F0302020204030203" pitchFamily="34" charset="0"/>
              </a:rPr>
              <a:t>que informan el Plan de Lucha contra el Fraude de la Hacienda Foral de Bizkaia para el año </a:t>
            </a:r>
            <a:r>
              <a:rPr lang="es-ES" b="1" dirty="0" smtClean="0">
                <a:latin typeface="Lato Light" panose="020F0302020204030203" pitchFamily="34" charset="0"/>
              </a:rPr>
              <a:t>2017</a:t>
            </a:r>
            <a:r>
              <a:rPr lang="es-ES" dirty="0" smtClean="0">
                <a:latin typeface="Lato Light" panose="020F0302020204030203" pitchFamily="34" charset="0"/>
              </a:rPr>
              <a:t>. </a:t>
            </a:r>
          </a:p>
          <a:p>
            <a:pPr marL="285750" indent="-285750">
              <a:buFontTx/>
              <a:buChar char="-"/>
            </a:pPr>
            <a:r>
              <a:rPr lang="es-ES" dirty="0" smtClean="0">
                <a:latin typeface="Lato Light" panose="020F0302020204030203" pitchFamily="34" charset="0"/>
              </a:rPr>
              <a:t>Se recogen </a:t>
            </a:r>
            <a:r>
              <a:rPr lang="es-ES" b="1" dirty="0" smtClean="0">
                <a:latin typeface="Lato Light" panose="020F0302020204030203" pitchFamily="34" charset="0"/>
              </a:rPr>
              <a:t>TRES GRANDES AREAS </a:t>
            </a:r>
            <a:r>
              <a:rPr lang="es-ES" dirty="0" smtClean="0">
                <a:latin typeface="Lato Light" panose="020F0302020204030203" pitchFamily="34" charset="0"/>
              </a:rPr>
              <a:t>de actuación:</a:t>
            </a:r>
          </a:p>
          <a:p>
            <a:pPr marL="1200150" lvl="2" indent="-285750">
              <a:buFontTx/>
              <a:buChar char="-"/>
            </a:pPr>
            <a:r>
              <a:rPr lang="es-ES" b="1" dirty="0" smtClean="0">
                <a:latin typeface="Lato Light" panose="020F0302020204030203" pitchFamily="34" charset="0"/>
              </a:rPr>
              <a:t>Actuaciones de obtención de información</a:t>
            </a:r>
            <a:r>
              <a:rPr lang="es-ES" dirty="0" smtClean="0">
                <a:latin typeface="Lato Light" panose="020F0302020204030203" pitchFamily="34" charset="0"/>
              </a:rPr>
              <a:t>: El objetivo es recabar toda aquella información que, obrante en registros públicos y privados, nos permita detectar las incongruencias de los </a:t>
            </a:r>
            <a:r>
              <a:rPr lang="es-ES" dirty="0" smtClean="0">
                <a:latin typeface="Lato Light" panose="020F0302020204030203" pitchFamily="34" charset="0"/>
              </a:rPr>
              <a:t>datos declarados </a:t>
            </a:r>
            <a:r>
              <a:rPr lang="es-ES" dirty="0" smtClean="0">
                <a:latin typeface="Lato Light" panose="020F0302020204030203" pitchFamily="34" charset="0"/>
              </a:rPr>
              <a:t>por los contribuyentes y realizar una buena selección de las actuaciones de regularización y cobro. </a:t>
            </a:r>
          </a:p>
          <a:p>
            <a:pPr marL="1200150" lvl="2" indent="-285750">
              <a:buFontTx/>
              <a:buChar char="-"/>
            </a:pPr>
            <a:r>
              <a:rPr lang="es-ES" b="1" dirty="0" smtClean="0">
                <a:latin typeface="Lato Light" panose="020F0302020204030203" pitchFamily="34" charset="0"/>
              </a:rPr>
              <a:t>Actuaciones preventivas</a:t>
            </a:r>
            <a:r>
              <a:rPr lang="es-ES" dirty="0" smtClean="0">
                <a:latin typeface="Lato Light" panose="020F0302020204030203" pitchFamily="34" charset="0"/>
              </a:rPr>
              <a:t>. Consiste en el establecimiento de medidas de control que dificulten y minoren los riesgos de fraude. Son esenciales dentro del plan de lucha contra el fraude porque su correcta implantación incide en la recaudación final de la Administración tributaria.</a:t>
            </a:r>
          </a:p>
          <a:p>
            <a:pPr marL="1200150" lvl="2" indent="-285750">
              <a:buFontTx/>
              <a:buChar char="-"/>
            </a:pPr>
            <a:r>
              <a:rPr lang="es-ES" b="1" dirty="0" smtClean="0">
                <a:latin typeface="Lato Light" panose="020F0302020204030203" pitchFamily="34" charset="0"/>
              </a:rPr>
              <a:t>Actuaciones de regularización y cobro</a:t>
            </a:r>
            <a:r>
              <a:rPr lang="es-ES" dirty="0" smtClean="0">
                <a:latin typeface="Lato Light" panose="020F0302020204030203" pitchFamily="34" charset="0"/>
              </a:rPr>
              <a:t>. Se trata de seleccionar las operaciones o sectores de actividad sobre los que se van a realizar actuaciones de investigación para proceder a determinar la deuda defraudada y a imponer las sanciones que correspondan, a la vez que detectar conductas tendentes a evitar el pago de las deudas liquidadas.</a:t>
            </a:r>
          </a:p>
        </p:txBody>
      </p:sp>
    </p:spTree>
    <p:extLst>
      <p:ext uri="{BB962C8B-B14F-4D97-AF65-F5344CB8AC3E}">
        <p14:creationId xmlns:p14="http://schemas.microsoft.com/office/powerpoint/2010/main" val="31722711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3</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5355312"/>
          </a:xfrm>
          <a:prstGeom prst="rect">
            <a:avLst/>
          </a:prstGeom>
          <a:noFill/>
        </p:spPr>
        <p:txBody>
          <a:bodyPr wrap="square" rtlCol="0">
            <a:spAutoFit/>
          </a:bodyPr>
          <a:lstStyle/>
          <a:p>
            <a:pPr marL="285750" indent="-285750">
              <a:buFontTx/>
              <a:buChar char="-"/>
            </a:pPr>
            <a:r>
              <a:rPr lang="es-ES" b="1" dirty="0">
                <a:latin typeface="Lato Light" panose="020F0302020204030203" pitchFamily="34" charset="0"/>
              </a:rPr>
              <a:t>Resolución 2</a:t>
            </a:r>
            <a:r>
              <a:rPr lang="es-ES" b="1" dirty="0" smtClean="0">
                <a:latin typeface="Lato Light" panose="020F0302020204030203" pitchFamily="34" charset="0"/>
              </a:rPr>
              <a:t>/2017</a:t>
            </a:r>
            <a:r>
              <a:rPr lang="es-ES" b="1" dirty="0">
                <a:latin typeface="Lato Light" panose="020F0302020204030203" pitchFamily="34" charset="0"/>
              </a:rPr>
              <a:t>, de 27 de febrero</a:t>
            </a:r>
            <a:r>
              <a:rPr lang="es-ES" dirty="0">
                <a:latin typeface="Lato Light" panose="020F0302020204030203" pitchFamily="34" charset="0"/>
              </a:rPr>
              <a:t>, de la Dirección General de Hacienda, por la que se hacen públicos los </a:t>
            </a:r>
            <a:r>
              <a:rPr lang="es-ES" b="1" dirty="0">
                <a:latin typeface="Lato Light" panose="020F0302020204030203" pitchFamily="34" charset="0"/>
              </a:rPr>
              <a:t>criterios generales </a:t>
            </a:r>
            <a:r>
              <a:rPr lang="es-ES" dirty="0">
                <a:latin typeface="Lato Light" panose="020F0302020204030203" pitchFamily="34" charset="0"/>
              </a:rPr>
              <a:t>que informan el Plan de Lucha contra el Fraude de la Hacienda Foral de Bizkaia para el año </a:t>
            </a:r>
            <a:r>
              <a:rPr lang="es-ES" b="1" dirty="0">
                <a:latin typeface="Lato Light" panose="020F0302020204030203" pitchFamily="34" charset="0"/>
              </a:rPr>
              <a:t>2017 </a:t>
            </a:r>
            <a:endParaRPr lang="es-ES" b="1" dirty="0" smtClean="0">
              <a:latin typeface="Lato Light" panose="020F0302020204030203" pitchFamily="34" charset="0"/>
            </a:endParaRPr>
          </a:p>
          <a:p>
            <a:pPr marL="742950" lvl="1" indent="-285750">
              <a:buFontTx/>
              <a:buChar char="-"/>
            </a:pPr>
            <a:r>
              <a:rPr lang="es-ES" b="1" dirty="0" smtClean="0">
                <a:latin typeface="Lato Light" panose="020F0302020204030203" pitchFamily="34" charset="0"/>
              </a:rPr>
              <a:t>Actuaciones </a:t>
            </a:r>
            <a:r>
              <a:rPr lang="es-ES" b="1" dirty="0" smtClean="0">
                <a:latin typeface="Lato Light" panose="020F0302020204030203" pitchFamily="34" charset="0"/>
              </a:rPr>
              <a:t>de obtención de información</a:t>
            </a:r>
            <a:r>
              <a:rPr lang="es-ES" dirty="0" smtClean="0">
                <a:latin typeface="Lato Light" panose="020F0302020204030203" pitchFamily="34" charset="0"/>
              </a:rPr>
              <a:t>.</a:t>
            </a:r>
          </a:p>
          <a:p>
            <a:pPr marL="1200150" lvl="2" indent="-285750">
              <a:buFontTx/>
              <a:buChar char="-"/>
            </a:pPr>
            <a:r>
              <a:rPr lang="es-ES" dirty="0" smtClean="0">
                <a:latin typeface="Lato Light" panose="020F0302020204030203" pitchFamily="34" charset="0"/>
              </a:rPr>
              <a:t>Formalización </a:t>
            </a:r>
            <a:r>
              <a:rPr lang="es-ES" dirty="0">
                <a:latin typeface="Lato Light" panose="020F0302020204030203" pitchFamily="34" charset="0"/>
              </a:rPr>
              <a:t>de </a:t>
            </a:r>
            <a:r>
              <a:rPr lang="es-ES" b="1" dirty="0">
                <a:latin typeface="Lato Light" panose="020F0302020204030203" pitchFamily="34" charset="0"/>
              </a:rPr>
              <a:t>convenios de intercambio de información </a:t>
            </a:r>
            <a:r>
              <a:rPr lang="es-ES" dirty="0">
                <a:latin typeface="Lato Light" panose="020F0302020204030203" pitchFamily="34" charset="0"/>
              </a:rPr>
              <a:t>con los principales  </a:t>
            </a:r>
            <a:r>
              <a:rPr lang="es-ES" b="1" dirty="0">
                <a:latin typeface="Lato Light" panose="020F0302020204030203" pitchFamily="34" charset="0"/>
              </a:rPr>
              <a:t>Ayuntamientos de </a:t>
            </a:r>
            <a:r>
              <a:rPr lang="es-ES" b="1" dirty="0" err="1">
                <a:latin typeface="Lato Light" panose="020F0302020204030203" pitchFamily="34" charset="0"/>
              </a:rPr>
              <a:t>Bizkaia</a:t>
            </a:r>
            <a:r>
              <a:rPr lang="es-ES" b="1" dirty="0">
                <a:latin typeface="Lato Light" panose="020F0302020204030203" pitchFamily="34" charset="0"/>
              </a:rPr>
              <a:t>.</a:t>
            </a:r>
          </a:p>
          <a:p>
            <a:pPr marL="1200150" lvl="2" indent="-285750">
              <a:buFontTx/>
              <a:buChar char="-"/>
            </a:pPr>
            <a:r>
              <a:rPr lang="es-ES" b="1" dirty="0">
                <a:latin typeface="Lato Light" panose="020F0302020204030203" pitchFamily="34" charset="0"/>
              </a:rPr>
              <a:t>Fundaciones y entidades sin ánimo de lucro</a:t>
            </a:r>
            <a:r>
              <a:rPr lang="es-ES" dirty="0">
                <a:latin typeface="Lato Light" panose="020F0302020204030203" pitchFamily="34" charset="0"/>
              </a:rPr>
              <a:t>. Se realizarán requerimientos de información para analizar el contenido de las memorias económicas de estas instituciones con el objeto de conocer el alcance real de sus actividades y verificar el correcto cumplimiento de sus finalidades específicas.</a:t>
            </a:r>
            <a:endParaRPr lang="es-ES" b="1" dirty="0">
              <a:latin typeface="Lato Light" panose="020F0302020204030203" pitchFamily="34" charset="0"/>
            </a:endParaRPr>
          </a:p>
          <a:p>
            <a:pPr marL="1200150" lvl="2" indent="-285750">
              <a:buFontTx/>
              <a:buChar char="-"/>
            </a:pPr>
            <a:r>
              <a:rPr lang="es-ES" b="1" dirty="0">
                <a:latin typeface="Lato Light" panose="020F0302020204030203" pitchFamily="34" charset="0"/>
              </a:rPr>
              <a:t>Control de los sistemas informáticos </a:t>
            </a:r>
            <a:r>
              <a:rPr lang="es-ES" dirty="0">
                <a:latin typeface="Lato Light" panose="020F0302020204030203" pitchFamily="34" charset="0"/>
              </a:rPr>
              <a:t>donde se registran las actividades económicas a través de la realización de </a:t>
            </a:r>
            <a:r>
              <a:rPr lang="es-ES" b="1" dirty="0">
                <a:latin typeface="Lato Light" panose="020F0302020204030203" pitchFamily="34" charset="0"/>
              </a:rPr>
              <a:t>actuaciones de auditoría informática </a:t>
            </a:r>
            <a:r>
              <a:rPr lang="es-ES" dirty="0">
                <a:latin typeface="Lato Light" panose="020F0302020204030203" pitchFamily="34" charset="0"/>
              </a:rPr>
              <a:t>sobre los citados sistemas.</a:t>
            </a:r>
          </a:p>
          <a:p>
            <a:pPr marL="1200150" lvl="2" indent="-285750">
              <a:buFontTx/>
              <a:buChar char="-"/>
            </a:pPr>
            <a:r>
              <a:rPr lang="es-ES" dirty="0">
                <a:latin typeface="Lato Light" panose="020F0302020204030203" pitchFamily="34" charset="0"/>
              </a:rPr>
              <a:t>Actuaciones de obtención de información respecto de </a:t>
            </a:r>
            <a:r>
              <a:rPr lang="es-ES" b="1" dirty="0">
                <a:latin typeface="Lato Light" panose="020F0302020204030203" pitchFamily="34" charset="0"/>
              </a:rPr>
              <a:t>arrendamientos inmobiliarios y turísticos</a:t>
            </a:r>
            <a:r>
              <a:rPr lang="es-ES" dirty="0">
                <a:latin typeface="Lato Light" panose="020F0302020204030203" pitchFamily="34" charset="0"/>
              </a:rPr>
              <a:t>, mediante contraste con la información aportada a la Hacienda Foral y la existente en el </a:t>
            </a:r>
            <a:r>
              <a:rPr lang="es-ES" b="1" dirty="0">
                <a:latin typeface="Lato Light" panose="020F0302020204030203" pitchFamily="34" charset="0"/>
              </a:rPr>
              <a:t>Registro de Empresas Turísticas del País Vasco</a:t>
            </a:r>
            <a:r>
              <a:rPr lang="es-ES" dirty="0">
                <a:latin typeface="Lato Light" panose="020F0302020204030203" pitchFamily="34" charset="0"/>
              </a:rPr>
              <a:t>. </a:t>
            </a:r>
          </a:p>
          <a:p>
            <a:pPr marL="1200150" lvl="2" indent="-285750">
              <a:buFontTx/>
              <a:buChar char="-"/>
            </a:pPr>
            <a:r>
              <a:rPr lang="es-ES" dirty="0">
                <a:latin typeface="Lato Light" panose="020F0302020204030203" pitchFamily="34" charset="0"/>
              </a:rPr>
              <a:t>Actuaciones tendentes a detectar la existencia de consumos privados significativos a través de </a:t>
            </a:r>
            <a:r>
              <a:rPr lang="es-ES" b="1" dirty="0">
                <a:latin typeface="Lato Light" panose="020F0302020204030203" pitchFamily="34" charset="0"/>
              </a:rPr>
              <a:t>tarjetas de crédito o débito </a:t>
            </a:r>
            <a:r>
              <a:rPr lang="es-ES" dirty="0">
                <a:latin typeface="Lato Light" panose="020F0302020204030203" pitchFamily="34" charset="0"/>
              </a:rPr>
              <a:t>con cargo a cuentas afectas a actividades económicas o de personas jurídicas.</a:t>
            </a:r>
          </a:p>
        </p:txBody>
      </p:sp>
    </p:spTree>
    <p:extLst>
      <p:ext uri="{BB962C8B-B14F-4D97-AF65-F5344CB8AC3E}">
        <p14:creationId xmlns:p14="http://schemas.microsoft.com/office/powerpoint/2010/main" val="27008983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4</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4524315"/>
          </a:xfrm>
          <a:prstGeom prst="rect">
            <a:avLst/>
          </a:prstGeom>
          <a:noFill/>
        </p:spPr>
        <p:txBody>
          <a:bodyPr wrap="square" rtlCol="0">
            <a:spAutoFit/>
          </a:bodyPr>
          <a:lstStyle/>
          <a:p>
            <a:pPr marL="285750" indent="-285750">
              <a:buFontTx/>
              <a:buChar char="-"/>
            </a:pPr>
            <a:r>
              <a:rPr lang="es-ES" b="1" dirty="0">
                <a:latin typeface="Lato Light" panose="020F0302020204030203" pitchFamily="34" charset="0"/>
              </a:rPr>
              <a:t>Resolución 2</a:t>
            </a:r>
            <a:r>
              <a:rPr lang="es-ES" b="1" dirty="0" smtClean="0">
                <a:latin typeface="Lato Light" panose="020F0302020204030203" pitchFamily="34" charset="0"/>
              </a:rPr>
              <a:t>/2017</a:t>
            </a:r>
            <a:r>
              <a:rPr lang="es-ES" b="1" dirty="0">
                <a:latin typeface="Lato Light" panose="020F0302020204030203" pitchFamily="34" charset="0"/>
              </a:rPr>
              <a:t>, de 27 de febrero</a:t>
            </a:r>
            <a:r>
              <a:rPr lang="es-ES" dirty="0">
                <a:latin typeface="Lato Light" panose="020F0302020204030203" pitchFamily="34" charset="0"/>
              </a:rPr>
              <a:t>, de la Dirección General de Hacienda, por la que se hacen públicos los </a:t>
            </a:r>
            <a:r>
              <a:rPr lang="es-ES" b="1" dirty="0">
                <a:latin typeface="Lato Light" panose="020F0302020204030203" pitchFamily="34" charset="0"/>
              </a:rPr>
              <a:t>criterios generales </a:t>
            </a:r>
            <a:r>
              <a:rPr lang="es-ES" dirty="0">
                <a:latin typeface="Lato Light" panose="020F0302020204030203" pitchFamily="34" charset="0"/>
              </a:rPr>
              <a:t>que informan el Plan de Lucha contra el Fraude de la Hacienda Foral de Bizkaia para el año </a:t>
            </a:r>
            <a:r>
              <a:rPr lang="es-ES" b="1" dirty="0">
                <a:latin typeface="Lato Light" panose="020F0302020204030203" pitchFamily="34" charset="0"/>
              </a:rPr>
              <a:t>2017 </a:t>
            </a:r>
            <a:endParaRPr lang="es-ES" b="1" dirty="0" smtClean="0">
              <a:latin typeface="Lato Light" panose="020F0302020204030203" pitchFamily="34" charset="0"/>
            </a:endParaRPr>
          </a:p>
          <a:p>
            <a:pPr marL="742950" lvl="1" indent="-285750">
              <a:buFontTx/>
              <a:buChar char="-"/>
            </a:pPr>
            <a:r>
              <a:rPr lang="es-ES" b="1" dirty="0" smtClean="0">
                <a:latin typeface="Lato Light" panose="020F0302020204030203" pitchFamily="34" charset="0"/>
              </a:rPr>
              <a:t>Actuaciones </a:t>
            </a:r>
            <a:r>
              <a:rPr lang="es-ES" b="1" dirty="0" smtClean="0">
                <a:latin typeface="Lato Light" panose="020F0302020204030203" pitchFamily="34" charset="0"/>
              </a:rPr>
              <a:t>de obtención de información</a:t>
            </a:r>
            <a:r>
              <a:rPr lang="es-ES" dirty="0" smtClean="0">
                <a:latin typeface="Lato Light" panose="020F0302020204030203" pitchFamily="34" charset="0"/>
              </a:rPr>
              <a:t>.</a:t>
            </a:r>
          </a:p>
          <a:p>
            <a:pPr marL="1200150" lvl="2" indent="-285750">
              <a:buFontTx/>
              <a:buChar char="-"/>
            </a:pPr>
            <a:r>
              <a:rPr lang="es-ES" dirty="0">
                <a:latin typeface="Lato Light" panose="020F0302020204030203" pitchFamily="34" charset="0"/>
              </a:rPr>
              <a:t>Exigencia para los </a:t>
            </a:r>
            <a:r>
              <a:rPr lang="es-ES" b="1" dirty="0">
                <a:latin typeface="Lato Light" panose="020F0302020204030203" pitchFamily="34" charset="0"/>
              </a:rPr>
              <a:t>grupos multinacionales </a:t>
            </a:r>
            <a:r>
              <a:rPr lang="es-ES" dirty="0">
                <a:latin typeface="Lato Light" panose="020F0302020204030203" pitchFamily="34" charset="0"/>
              </a:rPr>
              <a:t>de aportar </a:t>
            </a:r>
            <a:r>
              <a:rPr lang="es-ES" b="1" dirty="0">
                <a:latin typeface="Lato Light" panose="020F0302020204030203" pitchFamily="34" charset="0"/>
              </a:rPr>
              <a:t>información desglosada “país por país” de magnitudes contables y tributarias</a:t>
            </a:r>
            <a:r>
              <a:rPr lang="es-ES" dirty="0">
                <a:latin typeface="Lato Light" panose="020F0302020204030203" pitchFamily="34" charset="0"/>
              </a:rPr>
              <a:t>, como instrumento de evaluación de los riesgos tributarios en la política de precios de transferencia, en consonancia con la acción 13 del Proyecto BEPS, elaborado en el ámbito de la OCDE, de lucha contra la erosión de bases imponibles, la planificación fiscal agresiva y la transferencia artificial de beneficios empresariales.</a:t>
            </a:r>
          </a:p>
          <a:p>
            <a:pPr marL="1200150" lvl="2" indent="-285750">
              <a:buFontTx/>
              <a:buChar char="-"/>
            </a:pPr>
            <a:r>
              <a:rPr lang="es-ES" dirty="0">
                <a:latin typeface="Lato Light" panose="020F0302020204030203" pitchFamily="34" charset="0"/>
              </a:rPr>
              <a:t>Análisis de los </a:t>
            </a:r>
            <a:r>
              <a:rPr lang="es-ES" b="1" dirty="0">
                <a:latin typeface="Lato Light" panose="020F0302020204030203" pitchFamily="34" charset="0"/>
              </a:rPr>
              <a:t>ajustes en la base imponible del Impuesto sobre Sociedades </a:t>
            </a:r>
            <a:r>
              <a:rPr lang="es-ES" dirty="0">
                <a:latin typeface="Lato Light" panose="020F0302020204030203" pitchFamily="34" charset="0"/>
              </a:rPr>
              <a:t>realizados por las </a:t>
            </a:r>
            <a:r>
              <a:rPr lang="es-ES" b="1" dirty="0">
                <a:latin typeface="Lato Light" panose="020F0302020204030203" pitchFamily="34" charset="0"/>
              </a:rPr>
              <a:t>grandes empresas </a:t>
            </a:r>
            <a:r>
              <a:rPr lang="es-ES" dirty="0">
                <a:latin typeface="Lato Light" panose="020F0302020204030203" pitchFamily="34" charset="0"/>
              </a:rPr>
              <a:t>a efectos de la detección de planificaciones fiscales fraudulentas</a:t>
            </a:r>
            <a:r>
              <a:rPr lang="es-ES" dirty="0" smtClean="0">
                <a:latin typeface="Lato Light" panose="020F0302020204030203" pitchFamily="34" charset="0"/>
              </a:rPr>
              <a:t>.</a:t>
            </a:r>
          </a:p>
          <a:p>
            <a:pPr marL="1200150" lvl="2" indent="-285750">
              <a:buFontTx/>
              <a:buChar char="-"/>
            </a:pPr>
            <a:r>
              <a:rPr lang="es-ES" dirty="0" smtClean="0">
                <a:latin typeface="Lato Light" panose="020F0302020204030203" pitchFamily="34" charset="0"/>
              </a:rPr>
              <a:t>Recopilación de información sobre las </a:t>
            </a:r>
            <a:r>
              <a:rPr lang="es-ES" b="1" dirty="0" smtClean="0">
                <a:latin typeface="Lato Light" panose="020F0302020204030203" pitchFamily="34" charset="0"/>
              </a:rPr>
              <a:t>estructuras societarias de los grupos de sociedades internacionalizados</a:t>
            </a:r>
            <a:r>
              <a:rPr lang="es-ES" dirty="0" smtClean="0">
                <a:latin typeface="Lato Light" panose="020F0302020204030203" pitchFamily="34" charset="0"/>
              </a:rPr>
              <a:t> a efectos de verificar la correcta aplicación de la normativa sobre precios de transferencia</a:t>
            </a:r>
            <a:endParaRPr lang="es-ES" dirty="0">
              <a:latin typeface="Lato Light" panose="020F0302020204030203" pitchFamily="34" charset="0"/>
            </a:endParaRPr>
          </a:p>
        </p:txBody>
      </p:sp>
    </p:spTree>
    <p:extLst>
      <p:ext uri="{BB962C8B-B14F-4D97-AF65-F5344CB8AC3E}">
        <p14:creationId xmlns:p14="http://schemas.microsoft.com/office/powerpoint/2010/main" val="11663020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5</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3139321"/>
          </a:xfrm>
          <a:prstGeom prst="rect">
            <a:avLst/>
          </a:prstGeom>
          <a:noFill/>
        </p:spPr>
        <p:txBody>
          <a:bodyPr wrap="square" rtlCol="0">
            <a:spAutoFit/>
          </a:bodyPr>
          <a:lstStyle/>
          <a:p>
            <a:pPr marL="285750" indent="-285750">
              <a:buFontTx/>
              <a:buChar char="-"/>
            </a:pPr>
            <a:r>
              <a:rPr lang="es-ES" b="1" dirty="0">
                <a:latin typeface="Lato Light" panose="020F0302020204030203" pitchFamily="34" charset="0"/>
              </a:rPr>
              <a:t>Resolución 2</a:t>
            </a:r>
            <a:r>
              <a:rPr lang="es-ES" b="1" dirty="0" smtClean="0">
                <a:latin typeface="Lato Light" panose="020F0302020204030203" pitchFamily="34" charset="0"/>
              </a:rPr>
              <a:t>/2017</a:t>
            </a:r>
            <a:r>
              <a:rPr lang="es-ES" b="1" dirty="0">
                <a:latin typeface="Lato Light" panose="020F0302020204030203" pitchFamily="34" charset="0"/>
              </a:rPr>
              <a:t>, de 27 de febrero</a:t>
            </a:r>
            <a:r>
              <a:rPr lang="es-ES" dirty="0">
                <a:latin typeface="Lato Light" panose="020F0302020204030203" pitchFamily="34" charset="0"/>
              </a:rPr>
              <a:t>, de la Dirección General de Hacienda, por la que se hacen públicos los </a:t>
            </a:r>
            <a:r>
              <a:rPr lang="es-ES" b="1" dirty="0">
                <a:latin typeface="Lato Light" panose="020F0302020204030203" pitchFamily="34" charset="0"/>
              </a:rPr>
              <a:t>criterios generales </a:t>
            </a:r>
            <a:r>
              <a:rPr lang="es-ES" dirty="0">
                <a:latin typeface="Lato Light" panose="020F0302020204030203" pitchFamily="34" charset="0"/>
              </a:rPr>
              <a:t>que informan el Plan de Lucha contra el Fraude de la Hacienda Foral de Bizkaia para el año </a:t>
            </a:r>
            <a:r>
              <a:rPr lang="es-ES" b="1" dirty="0">
                <a:latin typeface="Lato Light" panose="020F0302020204030203" pitchFamily="34" charset="0"/>
              </a:rPr>
              <a:t>2017 </a:t>
            </a:r>
            <a:endParaRPr lang="es-ES" dirty="0" smtClean="0">
              <a:latin typeface="Lato Light" panose="020F0302020204030203" pitchFamily="34" charset="0"/>
            </a:endParaRPr>
          </a:p>
          <a:p>
            <a:pPr marL="742950" lvl="1" indent="-285750">
              <a:buFontTx/>
              <a:buChar char="-"/>
            </a:pPr>
            <a:r>
              <a:rPr lang="es-ES" b="1" dirty="0" smtClean="0">
                <a:latin typeface="Lato Light" panose="020F0302020204030203" pitchFamily="34" charset="0"/>
              </a:rPr>
              <a:t>Actuaciones </a:t>
            </a:r>
            <a:r>
              <a:rPr lang="es-ES" b="1" dirty="0" smtClean="0">
                <a:latin typeface="Lato Light" panose="020F0302020204030203" pitchFamily="34" charset="0"/>
              </a:rPr>
              <a:t>de obtención de información</a:t>
            </a:r>
            <a:r>
              <a:rPr lang="es-ES" dirty="0" smtClean="0">
                <a:latin typeface="Lato Light" panose="020F0302020204030203" pitchFamily="34" charset="0"/>
              </a:rPr>
              <a:t>.</a:t>
            </a:r>
          </a:p>
          <a:p>
            <a:pPr marL="1200150" lvl="2" indent="-285750">
              <a:buFontTx/>
              <a:buChar char="-"/>
            </a:pPr>
            <a:r>
              <a:rPr lang="es-ES" b="1" dirty="0" smtClean="0">
                <a:latin typeface="Lato Light" panose="020F0302020204030203" pitchFamily="34" charset="0"/>
              </a:rPr>
              <a:t>Gestiones </a:t>
            </a:r>
            <a:r>
              <a:rPr lang="es-ES" b="1" dirty="0" smtClean="0">
                <a:latin typeface="Lato Light" panose="020F0302020204030203" pitchFamily="34" charset="0"/>
              </a:rPr>
              <a:t>para el intercambio y tratamiento de la información que llegará en el ámbito internacional </a:t>
            </a:r>
            <a:r>
              <a:rPr lang="es-ES" dirty="0" smtClean="0">
                <a:latin typeface="Lato Light" panose="020F0302020204030203" pitchFamily="34" charset="0"/>
              </a:rPr>
              <a:t>derivada de:</a:t>
            </a:r>
          </a:p>
          <a:p>
            <a:pPr marL="1657350" lvl="3" indent="-285750">
              <a:buFontTx/>
              <a:buChar char="-"/>
            </a:pPr>
            <a:r>
              <a:rPr lang="es-ES" dirty="0" smtClean="0">
                <a:latin typeface="Lato Light" panose="020F0302020204030203" pitchFamily="34" charset="0"/>
              </a:rPr>
              <a:t>Directiva 2014/107/UE: intercambio automático de información en la UE.</a:t>
            </a:r>
          </a:p>
          <a:p>
            <a:pPr marL="1657350" lvl="3" indent="-285750">
              <a:buFontTx/>
              <a:buChar char="-"/>
            </a:pPr>
            <a:r>
              <a:rPr lang="es-ES" dirty="0" smtClean="0">
                <a:latin typeface="Lato Light" panose="020F0302020204030203" pitchFamily="34" charset="0"/>
              </a:rPr>
              <a:t>Acuerdo Multilateral para el intercambio automático de información sobre cuentas financieras entre 54 países en 2017 y 47 países más en 2018.</a:t>
            </a:r>
          </a:p>
          <a:p>
            <a:pPr marL="1657350" lvl="3" indent="-285750">
              <a:buFontTx/>
              <a:buChar char="-"/>
            </a:pPr>
            <a:r>
              <a:rPr lang="es-ES" dirty="0" smtClean="0">
                <a:latin typeface="Lato Light" panose="020F0302020204030203" pitchFamily="34" charset="0"/>
              </a:rPr>
              <a:t>Acuerdo con Estados Unidos de América (FATCA)</a:t>
            </a:r>
          </a:p>
          <a:p>
            <a:pPr marL="1657350" lvl="3" indent="-285750">
              <a:buFontTx/>
              <a:buChar char="-"/>
            </a:pPr>
            <a:r>
              <a:rPr lang="es-ES" dirty="0" smtClean="0">
                <a:latin typeface="Lato Light" panose="020F0302020204030203" pitchFamily="34" charset="0"/>
              </a:rPr>
              <a:t>Acuerdo multilateral para el intercambio de información “país por país”.</a:t>
            </a:r>
          </a:p>
        </p:txBody>
      </p:sp>
    </p:spTree>
    <p:extLst>
      <p:ext uri="{BB962C8B-B14F-4D97-AF65-F5344CB8AC3E}">
        <p14:creationId xmlns:p14="http://schemas.microsoft.com/office/powerpoint/2010/main" val="36166734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6</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3693319"/>
          </a:xfrm>
          <a:prstGeom prst="rect">
            <a:avLst/>
          </a:prstGeom>
          <a:noFill/>
        </p:spPr>
        <p:txBody>
          <a:bodyPr wrap="square" rtlCol="0">
            <a:spAutoFit/>
          </a:bodyPr>
          <a:lstStyle/>
          <a:p>
            <a:pPr marL="285750" indent="-285750">
              <a:buFontTx/>
              <a:buChar char="-"/>
            </a:pPr>
            <a:r>
              <a:rPr lang="es-ES" b="1" dirty="0">
                <a:latin typeface="Lato Light" panose="020F0302020204030203" pitchFamily="34" charset="0"/>
              </a:rPr>
              <a:t>Resolución </a:t>
            </a:r>
            <a:r>
              <a:rPr lang="es-ES" b="1" dirty="0" smtClean="0">
                <a:latin typeface="Lato Light" panose="020F0302020204030203" pitchFamily="34" charset="0"/>
              </a:rPr>
              <a:t>2/2017</a:t>
            </a:r>
            <a:r>
              <a:rPr lang="es-ES" b="1" dirty="0">
                <a:latin typeface="Lato Light" panose="020F0302020204030203" pitchFamily="34" charset="0"/>
              </a:rPr>
              <a:t>, de 27 de febrero</a:t>
            </a:r>
            <a:r>
              <a:rPr lang="es-ES" dirty="0">
                <a:latin typeface="Lato Light" panose="020F0302020204030203" pitchFamily="34" charset="0"/>
              </a:rPr>
              <a:t>, de la Dirección General de Hacienda, por la que se hacen públicos los </a:t>
            </a:r>
            <a:r>
              <a:rPr lang="es-ES" b="1" dirty="0">
                <a:latin typeface="Lato Light" panose="020F0302020204030203" pitchFamily="34" charset="0"/>
              </a:rPr>
              <a:t>criterios generales </a:t>
            </a:r>
            <a:r>
              <a:rPr lang="es-ES" dirty="0">
                <a:latin typeface="Lato Light" panose="020F0302020204030203" pitchFamily="34" charset="0"/>
              </a:rPr>
              <a:t>que informan el Plan de Lucha contra el Fraude de la Hacienda Foral de Bizkaia para el año </a:t>
            </a:r>
            <a:r>
              <a:rPr lang="es-ES" b="1" dirty="0" smtClean="0">
                <a:latin typeface="Lato Light" panose="020F0302020204030203" pitchFamily="34" charset="0"/>
              </a:rPr>
              <a:t>2017</a:t>
            </a:r>
          </a:p>
          <a:p>
            <a:pPr marL="742950" lvl="1" indent="-285750">
              <a:buFontTx/>
              <a:buChar char="-"/>
            </a:pPr>
            <a:r>
              <a:rPr lang="es-ES" b="1" dirty="0" smtClean="0">
                <a:latin typeface="Lato Light" panose="020F0302020204030203" pitchFamily="34" charset="0"/>
              </a:rPr>
              <a:t>Actuaciones </a:t>
            </a:r>
            <a:r>
              <a:rPr lang="es-ES" b="1" dirty="0" smtClean="0">
                <a:latin typeface="Lato Light" panose="020F0302020204030203" pitchFamily="34" charset="0"/>
              </a:rPr>
              <a:t>de obtención de información</a:t>
            </a:r>
            <a:r>
              <a:rPr lang="es-ES" dirty="0" smtClean="0">
                <a:latin typeface="Lato Light" panose="020F0302020204030203" pitchFamily="34" charset="0"/>
              </a:rPr>
              <a:t>.</a:t>
            </a:r>
          </a:p>
          <a:p>
            <a:pPr marL="1200150" lvl="2" indent="-285750">
              <a:buFontTx/>
              <a:buChar char="-"/>
            </a:pPr>
            <a:r>
              <a:rPr lang="es-ES" b="1" dirty="0" smtClean="0">
                <a:latin typeface="Lato Light" panose="020F0302020204030203" pitchFamily="34" charset="0"/>
              </a:rPr>
              <a:t>Captaciones masivas de información y tratamiento mediante herramientas informáticas</a:t>
            </a:r>
            <a:r>
              <a:rPr lang="es-ES" dirty="0" smtClean="0">
                <a:latin typeface="Lato Light" panose="020F0302020204030203" pitchFamily="34" charset="0"/>
              </a:rPr>
              <a:t> tipo “</a:t>
            </a:r>
            <a:r>
              <a:rPr lang="es-ES" dirty="0" err="1" smtClean="0">
                <a:latin typeface="Lato Light" panose="020F0302020204030203" pitchFamily="34" charset="0"/>
              </a:rPr>
              <a:t>datawarehouse</a:t>
            </a:r>
            <a:r>
              <a:rPr lang="es-ES" dirty="0" smtClean="0">
                <a:latin typeface="Lato Light" panose="020F0302020204030203" pitchFamily="34" charset="0"/>
              </a:rPr>
              <a:t>”.</a:t>
            </a:r>
          </a:p>
          <a:p>
            <a:pPr marL="1657350" lvl="3" indent="-285750">
              <a:buFontTx/>
              <a:buChar char="-"/>
            </a:pPr>
            <a:r>
              <a:rPr lang="es-ES" b="1" dirty="0" smtClean="0">
                <a:latin typeface="Lato Light" panose="020F0302020204030203" pitchFamily="34" charset="0"/>
              </a:rPr>
              <a:t>Información de entidades financieras </a:t>
            </a:r>
            <a:r>
              <a:rPr lang="es-ES" dirty="0" smtClean="0">
                <a:latin typeface="Lato Light" panose="020F0302020204030203" pitchFamily="34" charset="0"/>
              </a:rPr>
              <a:t>en relación con transacciones realizadas dentro de la </a:t>
            </a:r>
            <a:r>
              <a:rPr lang="es-ES" b="1" dirty="0" smtClean="0">
                <a:latin typeface="Lato Light" panose="020F0302020204030203" pitchFamily="34" charset="0"/>
              </a:rPr>
              <a:t>economía sumergida </a:t>
            </a:r>
            <a:r>
              <a:rPr lang="es-ES" dirty="0" smtClean="0">
                <a:latin typeface="Lato Light" panose="020F0302020204030203" pitchFamily="34" charset="0"/>
              </a:rPr>
              <a:t>para detectar rentas no declaradas.</a:t>
            </a:r>
          </a:p>
          <a:p>
            <a:pPr marL="1657350" lvl="3" indent="-285750">
              <a:buFontTx/>
              <a:buChar char="-"/>
            </a:pPr>
            <a:r>
              <a:rPr lang="es-ES" dirty="0" smtClean="0">
                <a:latin typeface="Lato Light" panose="020F0302020204030203" pitchFamily="34" charset="0"/>
              </a:rPr>
              <a:t>Mantenimiento del </a:t>
            </a:r>
            <a:r>
              <a:rPr lang="es-ES" b="1" dirty="0" smtClean="0">
                <a:latin typeface="Lato Light" panose="020F0302020204030203" pitchFamily="34" charset="0"/>
              </a:rPr>
              <a:t>control de los sistemas informáticos </a:t>
            </a:r>
            <a:r>
              <a:rPr lang="es-ES" dirty="0" smtClean="0">
                <a:latin typeface="Lato Light" panose="020F0302020204030203" pitchFamily="34" charset="0"/>
              </a:rPr>
              <a:t>e </a:t>
            </a:r>
            <a:r>
              <a:rPr lang="es-ES" b="1" dirty="0" smtClean="0">
                <a:latin typeface="Lato Light" panose="020F0302020204030203" pitchFamily="34" charset="0"/>
              </a:rPr>
              <a:t>imposición de las nuevas sanciones</a:t>
            </a:r>
            <a:r>
              <a:rPr lang="es-ES" dirty="0" smtClean="0">
                <a:latin typeface="Lato Light" panose="020F0302020204030203" pitchFamily="34" charset="0"/>
              </a:rPr>
              <a:t> asociadas al uso de “software de doble uso” (mínimo 60.000€)</a:t>
            </a:r>
            <a:endParaRPr lang="es-ES" dirty="0">
              <a:latin typeface="Lato Light" panose="020F0302020204030203" pitchFamily="34" charset="0"/>
            </a:endParaRPr>
          </a:p>
          <a:p>
            <a:pPr marL="1657350" lvl="3" indent="-285750">
              <a:buFontTx/>
              <a:buChar char="-"/>
            </a:pPr>
            <a:r>
              <a:rPr lang="es-ES" dirty="0" smtClean="0">
                <a:latin typeface="Lato Light" panose="020F0302020204030203" pitchFamily="34" charset="0"/>
              </a:rPr>
              <a:t>Análisis </a:t>
            </a:r>
            <a:r>
              <a:rPr lang="es-ES" dirty="0" smtClean="0">
                <a:latin typeface="Lato Light" panose="020F0302020204030203" pitchFamily="34" charset="0"/>
              </a:rPr>
              <a:t>de </a:t>
            </a:r>
            <a:r>
              <a:rPr lang="es-ES" b="1" dirty="0" smtClean="0">
                <a:latin typeface="Lato Light" panose="020F0302020204030203" pitchFamily="34" charset="0"/>
              </a:rPr>
              <a:t>operaciones de reestructuración empresarial </a:t>
            </a:r>
            <a:r>
              <a:rPr lang="es-ES" dirty="0" smtClean="0">
                <a:latin typeface="Lato Light" panose="020F0302020204030203" pitchFamily="34" charset="0"/>
              </a:rPr>
              <a:t>que persigan la elusión fiscal.</a:t>
            </a:r>
          </a:p>
        </p:txBody>
      </p:sp>
    </p:spTree>
    <p:extLst>
      <p:ext uri="{BB962C8B-B14F-4D97-AF65-F5344CB8AC3E}">
        <p14:creationId xmlns:p14="http://schemas.microsoft.com/office/powerpoint/2010/main" val="8478753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7</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3970318"/>
          </a:xfrm>
          <a:prstGeom prst="rect">
            <a:avLst/>
          </a:prstGeom>
          <a:noFill/>
        </p:spPr>
        <p:txBody>
          <a:bodyPr wrap="square" rtlCol="0">
            <a:spAutoFit/>
          </a:bodyPr>
          <a:lstStyle/>
          <a:p>
            <a:pPr marL="285750" indent="-285750">
              <a:buFontTx/>
              <a:buChar char="-"/>
            </a:pPr>
            <a:r>
              <a:rPr lang="es-ES" b="1" dirty="0">
                <a:latin typeface="Lato Light" panose="020F0302020204030203" pitchFamily="34" charset="0"/>
              </a:rPr>
              <a:t>Resolución </a:t>
            </a:r>
            <a:r>
              <a:rPr lang="es-ES" b="1" dirty="0" smtClean="0">
                <a:latin typeface="Lato Light" panose="020F0302020204030203" pitchFamily="34" charset="0"/>
              </a:rPr>
              <a:t>2/2017</a:t>
            </a:r>
            <a:r>
              <a:rPr lang="es-ES" b="1" dirty="0">
                <a:latin typeface="Lato Light" panose="020F0302020204030203" pitchFamily="34" charset="0"/>
              </a:rPr>
              <a:t>, de 27 de febrero</a:t>
            </a:r>
            <a:r>
              <a:rPr lang="es-ES" dirty="0">
                <a:latin typeface="Lato Light" panose="020F0302020204030203" pitchFamily="34" charset="0"/>
              </a:rPr>
              <a:t>, de la Dirección General de Hacienda, por la que se hacen públicos los </a:t>
            </a:r>
            <a:r>
              <a:rPr lang="es-ES" b="1" dirty="0">
                <a:latin typeface="Lato Light" panose="020F0302020204030203" pitchFamily="34" charset="0"/>
              </a:rPr>
              <a:t>criterios generales </a:t>
            </a:r>
            <a:r>
              <a:rPr lang="es-ES" dirty="0">
                <a:latin typeface="Lato Light" panose="020F0302020204030203" pitchFamily="34" charset="0"/>
              </a:rPr>
              <a:t>que informan el Plan de Lucha contra el Fraude de la Hacienda Foral de Bizkaia para el año </a:t>
            </a:r>
            <a:r>
              <a:rPr lang="es-ES" b="1" dirty="0">
                <a:latin typeface="Lato Light" panose="020F0302020204030203" pitchFamily="34" charset="0"/>
              </a:rPr>
              <a:t>2017</a:t>
            </a:r>
            <a:r>
              <a:rPr lang="es-ES" dirty="0" smtClean="0">
                <a:latin typeface="Lato Light" panose="020F0302020204030203" pitchFamily="34" charset="0"/>
              </a:rPr>
              <a:t>.</a:t>
            </a:r>
          </a:p>
          <a:p>
            <a:pPr marL="742950" lvl="1" indent="-285750">
              <a:buFontTx/>
              <a:buChar char="-"/>
            </a:pPr>
            <a:r>
              <a:rPr lang="es-ES" b="1" dirty="0" smtClean="0">
                <a:latin typeface="Lato Light" panose="020F0302020204030203" pitchFamily="34" charset="0"/>
              </a:rPr>
              <a:t>Actuaciones preventivas.</a:t>
            </a:r>
          </a:p>
          <a:p>
            <a:pPr marL="1200150" lvl="2" indent="-285750">
              <a:buFontTx/>
              <a:buChar char="-"/>
            </a:pPr>
            <a:r>
              <a:rPr lang="es-ES" dirty="0" smtClean="0">
                <a:latin typeface="Lato Light" panose="020F0302020204030203" pitchFamily="34" charset="0"/>
              </a:rPr>
              <a:t>Diseño de la </a:t>
            </a:r>
            <a:r>
              <a:rPr lang="es-ES" b="1" dirty="0" smtClean="0">
                <a:latin typeface="Lato Light" panose="020F0302020204030203" pitchFamily="34" charset="0"/>
              </a:rPr>
              <a:t>estrategia </a:t>
            </a:r>
            <a:r>
              <a:rPr lang="es-ES" b="1" dirty="0">
                <a:latin typeface="Lato Light" panose="020F0302020204030203" pitchFamily="34" charset="0"/>
              </a:rPr>
              <a:t>general </a:t>
            </a:r>
            <a:r>
              <a:rPr lang="es-ES" dirty="0" smtClean="0">
                <a:latin typeface="Lato Light" panose="020F0302020204030203" pitchFamily="34" charset="0"/>
              </a:rPr>
              <a:t>para </a:t>
            </a:r>
            <a:r>
              <a:rPr lang="es-ES" dirty="0">
                <a:latin typeface="Lato Light" panose="020F0302020204030203" pitchFamily="34" charset="0"/>
              </a:rPr>
              <a:t>la </a:t>
            </a:r>
            <a:r>
              <a:rPr lang="es-ES" b="1" dirty="0">
                <a:latin typeface="Lato Light" panose="020F0302020204030203" pitchFamily="34" charset="0"/>
              </a:rPr>
              <a:t>implantación de sistemas de control de las cajas registradoras</a:t>
            </a:r>
            <a:r>
              <a:rPr lang="es-ES" dirty="0">
                <a:latin typeface="Lato Light" panose="020F0302020204030203" pitchFamily="34" charset="0"/>
              </a:rPr>
              <a:t> </a:t>
            </a:r>
            <a:r>
              <a:rPr lang="es-ES" dirty="0" smtClean="0">
                <a:latin typeface="Lato Light" panose="020F0302020204030203" pitchFamily="34" charset="0"/>
              </a:rPr>
              <a:t> en </a:t>
            </a:r>
            <a:r>
              <a:rPr lang="es-ES" dirty="0">
                <a:latin typeface="Lato Light" panose="020F0302020204030203" pitchFamily="34" charset="0"/>
              </a:rPr>
              <a:t>determinados sectores de actividad donde se realizan ventas o se prestan servicios a consumidores finales y se realizan transacciones en </a:t>
            </a:r>
            <a:r>
              <a:rPr lang="es-ES" dirty="0" smtClean="0">
                <a:latin typeface="Lato Light" panose="020F0302020204030203" pitchFamily="34" charset="0"/>
              </a:rPr>
              <a:t>efectivo, </a:t>
            </a:r>
            <a:r>
              <a:rPr lang="es-ES" dirty="0">
                <a:latin typeface="Lato Light" panose="020F0302020204030203" pitchFamily="34" charset="0"/>
              </a:rPr>
              <a:t>de acuerdo con las recomendaciones contenidas en el estudio de la OCDE de octubre de 2013 “Supresión electrónica de ventas: una amenaza para los ingresos fiscales” y teniendo en cuenta la experiencia de otros países de nuestro </a:t>
            </a:r>
            <a:r>
              <a:rPr lang="es-ES" dirty="0" smtClean="0">
                <a:latin typeface="Lato Light" panose="020F0302020204030203" pitchFamily="34" charset="0"/>
              </a:rPr>
              <a:t>entorno.</a:t>
            </a:r>
            <a:endParaRPr lang="es-ES" dirty="0">
              <a:latin typeface="Lato Light" panose="020F0302020204030203" pitchFamily="34" charset="0"/>
            </a:endParaRPr>
          </a:p>
          <a:p>
            <a:pPr marL="1657350" lvl="3" indent="-285750">
              <a:buFontTx/>
              <a:buChar char="-"/>
            </a:pPr>
            <a:r>
              <a:rPr lang="es-ES" dirty="0" smtClean="0">
                <a:latin typeface="Lato Light" panose="020F0302020204030203" pitchFamily="34" charset="0"/>
              </a:rPr>
              <a:t>Contactos </a:t>
            </a:r>
            <a:r>
              <a:rPr lang="es-ES" dirty="0" smtClean="0">
                <a:latin typeface="Lato Light" panose="020F0302020204030203" pitchFamily="34" charset="0"/>
              </a:rPr>
              <a:t>con representantes de las Haciendas de Portugal y Austria.</a:t>
            </a:r>
          </a:p>
          <a:p>
            <a:pPr marL="1657350" lvl="3" indent="-285750">
              <a:buFontTx/>
              <a:buChar char="-"/>
            </a:pPr>
            <a:r>
              <a:rPr lang="es-ES" dirty="0" smtClean="0">
                <a:latin typeface="Lato Light" panose="020F0302020204030203" pitchFamily="34" charset="0"/>
              </a:rPr>
              <a:t>Elección de la solución tecnológica más adecuada.</a:t>
            </a:r>
          </a:p>
          <a:p>
            <a:pPr marL="1657350" lvl="3" indent="-285750">
              <a:buFontTx/>
              <a:buChar char="-"/>
            </a:pPr>
            <a:r>
              <a:rPr lang="es-ES" dirty="0" smtClean="0">
                <a:latin typeface="Lato Light" panose="020F0302020204030203" pitchFamily="34" charset="0"/>
              </a:rPr>
              <a:t>Propuestas de modificaciones normativas necesarias para la implantación</a:t>
            </a:r>
            <a:r>
              <a:rPr lang="es-ES" dirty="0" smtClean="0">
                <a:latin typeface="Lato Light" panose="020F0302020204030203" pitchFamily="34" charset="0"/>
              </a:rPr>
              <a:t>.</a:t>
            </a:r>
            <a:endParaRPr lang="es-ES" dirty="0" smtClean="0">
              <a:latin typeface="Lato Light" panose="020F0302020204030203" pitchFamily="34" charset="0"/>
            </a:endParaRPr>
          </a:p>
        </p:txBody>
      </p:sp>
    </p:spTree>
    <p:extLst>
      <p:ext uri="{BB962C8B-B14F-4D97-AF65-F5344CB8AC3E}">
        <p14:creationId xmlns:p14="http://schemas.microsoft.com/office/powerpoint/2010/main" val="1169726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8</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3693319"/>
          </a:xfrm>
          <a:prstGeom prst="rect">
            <a:avLst/>
          </a:prstGeom>
          <a:noFill/>
        </p:spPr>
        <p:txBody>
          <a:bodyPr wrap="square" rtlCol="0">
            <a:spAutoFit/>
          </a:bodyPr>
          <a:lstStyle/>
          <a:p>
            <a:pPr marL="285750" indent="-285750">
              <a:buFontTx/>
              <a:buChar char="-"/>
            </a:pPr>
            <a:r>
              <a:rPr lang="es-ES" b="1" dirty="0">
                <a:latin typeface="Lato Light" panose="020F0302020204030203" pitchFamily="34" charset="0"/>
              </a:rPr>
              <a:t>Resolución </a:t>
            </a:r>
            <a:r>
              <a:rPr lang="es-ES" b="1" dirty="0" smtClean="0">
                <a:latin typeface="Lato Light" panose="020F0302020204030203" pitchFamily="34" charset="0"/>
              </a:rPr>
              <a:t>2/2017</a:t>
            </a:r>
            <a:r>
              <a:rPr lang="es-ES" b="1" dirty="0">
                <a:latin typeface="Lato Light" panose="020F0302020204030203" pitchFamily="34" charset="0"/>
              </a:rPr>
              <a:t>, de 27 de febrero</a:t>
            </a:r>
            <a:r>
              <a:rPr lang="es-ES" dirty="0">
                <a:latin typeface="Lato Light" panose="020F0302020204030203" pitchFamily="34" charset="0"/>
              </a:rPr>
              <a:t>, de la Dirección General de Hacienda, por la que se hacen públicos los </a:t>
            </a:r>
            <a:r>
              <a:rPr lang="es-ES" b="1" dirty="0">
                <a:latin typeface="Lato Light" panose="020F0302020204030203" pitchFamily="34" charset="0"/>
              </a:rPr>
              <a:t>criterios generales </a:t>
            </a:r>
            <a:r>
              <a:rPr lang="es-ES" dirty="0">
                <a:latin typeface="Lato Light" panose="020F0302020204030203" pitchFamily="34" charset="0"/>
              </a:rPr>
              <a:t>que informan el Plan de Lucha contra el Fraude de la Hacienda Foral de Bizkaia para el año </a:t>
            </a:r>
            <a:r>
              <a:rPr lang="es-ES" b="1" dirty="0">
                <a:latin typeface="Lato Light" panose="020F0302020204030203" pitchFamily="34" charset="0"/>
              </a:rPr>
              <a:t>2017</a:t>
            </a:r>
            <a:r>
              <a:rPr lang="es-ES" dirty="0" smtClean="0">
                <a:latin typeface="Lato Light" panose="020F0302020204030203" pitchFamily="34" charset="0"/>
              </a:rPr>
              <a:t>.</a:t>
            </a:r>
          </a:p>
          <a:p>
            <a:pPr marL="742950" lvl="1" indent="-285750">
              <a:buFontTx/>
              <a:buChar char="-"/>
            </a:pPr>
            <a:r>
              <a:rPr lang="es-ES" b="1" dirty="0" smtClean="0">
                <a:latin typeface="Lato Light" panose="020F0302020204030203" pitchFamily="34" charset="0"/>
              </a:rPr>
              <a:t>Actuaciones preventivas.</a:t>
            </a:r>
          </a:p>
          <a:p>
            <a:pPr marL="1200150" lvl="2" indent="-285750">
              <a:buFontTx/>
              <a:buChar char="-"/>
            </a:pPr>
            <a:r>
              <a:rPr lang="es-ES" dirty="0" smtClean="0">
                <a:latin typeface="Lato Light" panose="020F0302020204030203" pitchFamily="34" charset="0"/>
              </a:rPr>
              <a:t>Coordinación </a:t>
            </a:r>
            <a:r>
              <a:rPr lang="es-ES" dirty="0" smtClean="0">
                <a:latin typeface="Lato Light" panose="020F0302020204030203" pitchFamily="34" charset="0"/>
              </a:rPr>
              <a:t>con Haciendas Forales para el estudio y desarrollo de la solución técnica para la implantación en el ámbito foral de un sistema de IVA basado en el </a:t>
            </a:r>
            <a:r>
              <a:rPr lang="es-ES" dirty="0" smtClean="0">
                <a:latin typeface="Lato Light" panose="020F0302020204030203" pitchFamily="34" charset="0"/>
              </a:rPr>
              <a:t>SII (Sistema Inmediato de Información).</a:t>
            </a:r>
            <a:endParaRPr lang="es-ES" dirty="0" smtClean="0">
              <a:latin typeface="Lato Light" panose="020F0302020204030203" pitchFamily="34" charset="0"/>
            </a:endParaRPr>
          </a:p>
          <a:p>
            <a:pPr marL="1200150" lvl="2" indent="-285750">
              <a:buFontTx/>
              <a:buChar char="-"/>
            </a:pPr>
            <a:r>
              <a:rPr lang="es-ES" dirty="0" smtClean="0">
                <a:latin typeface="Lato Light" panose="020F0302020204030203" pitchFamily="34" charset="0"/>
              </a:rPr>
              <a:t>Creación </a:t>
            </a:r>
            <a:r>
              <a:rPr lang="es-ES" dirty="0">
                <a:latin typeface="Lato Light" panose="020F0302020204030203" pitchFamily="34" charset="0"/>
              </a:rPr>
              <a:t>de </a:t>
            </a:r>
            <a:r>
              <a:rPr lang="es-ES" dirty="0" smtClean="0">
                <a:latin typeface="Lato Light" panose="020F0302020204030203" pitchFamily="34" charset="0"/>
              </a:rPr>
              <a:t>una </a:t>
            </a:r>
            <a:r>
              <a:rPr lang="es-ES" b="1" dirty="0" smtClean="0">
                <a:latin typeface="Lato Light" panose="020F0302020204030203" pitchFamily="34" charset="0"/>
              </a:rPr>
              <a:t>unidad especializada en fiscalidad internacional</a:t>
            </a:r>
            <a:r>
              <a:rPr lang="es-ES" dirty="0" smtClean="0">
                <a:latin typeface="Lato Light" panose="020F0302020204030203" pitchFamily="34" charset="0"/>
              </a:rPr>
              <a:t>, formada por personal inspector que se dedicará al análisis de operaciones internacionales y de  los precios de transferencia y el control de las rentas obtenidas por no residentes.</a:t>
            </a:r>
          </a:p>
          <a:p>
            <a:pPr marL="1200150" lvl="2" indent="-285750">
              <a:buFontTx/>
              <a:buChar char="-"/>
            </a:pPr>
            <a:r>
              <a:rPr lang="es-ES" dirty="0" smtClean="0">
                <a:latin typeface="Lato Light" panose="020F0302020204030203" pitchFamily="34" charset="0"/>
              </a:rPr>
              <a:t>Control de </a:t>
            </a:r>
            <a:r>
              <a:rPr lang="es-ES" b="1" dirty="0" smtClean="0">
                <a:latin typeface="Lato Light" panose="020F0302020204030203" pitchFamily="34" charset="0"/>
              </a:rPr>
              <a:t>contribuyentes que hayan sido objeto de comprobación en años anteriores</a:t>
            </a:r>
            <a:r>
              <a:rPr lang="es-ES" dirty="0" smtClean="0">
                <a:latin typeface="Lato Light" panose="020F0302020204030203" pitchFamily="34" charset="0"/>
              </a:rPr>
              <a:t> para verificar que el nivel de renta comprobada se ha mantenido en las declaraciones de años posteriores.</a:t>
            </a:r>
          </a:p>
        </p:txBody>
      </p:sp>
    </p:spTree>
    <p:extLst>
      <p:ext uri="{BB962C8B-B14F-4D97-AF65-F5344CB8AC3E}">
        <p14:creationId xmlns:p14="http://schemas.microsoft.com/office/powerpoint/2010/main" val="17807096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9</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4247317"/>
          </a:xfrm>
          <a:prstGeom prst="rect">
            <a:avLst/>
          </a:prstGeom>
          <a:noFill/>
        </p:spPr>
        <p:txBody>
          <a:bodyPr wrap="square" rtlCol="0">
            <a:spAutoFit/>
          </a:bodyPr>
          <a:lstStyle/>
          <a:p>
            <a:pPr marL="285750" indent="-285750">
              <a:buFontTx/>
              <a:buChar char="-"/>
            </a:pPr>
            <a:r>
              <a:rPr lang="es-ES" b="1" dirty="0">
                <a:latin typeface="Lato Light" panose="020F0302020204030203" pitchFamily="34" charset="0"/>
              </a:rPr>
              <a:t>Resolución </a:t>
            </a:r>
            <a:r>
              <a:rPr lang="es-ES" b="1" dirty="0" smtClean="0">
                <a:latin typeface="Lato Light" panose="020F0302020204030203" pitchFamily="34" charset="0"/>
              </a:rPr>
              <a:t>2/2017</a:t>
            </a:r>
            <a:r>
              <a:rPr lang="es-ES" b="1" dirty="0">
                <a:latin typeface="Lato Light" panose="020F0302020204030203" pitchFamily="34" charset="0"/>
              </a:rPr>
              <a:t>, de 27 de febrero</a:t>
            </a:r>
            <a:r>
              <a:rPr lang="es-ES" dirty="0">
                <a:latin typeface="Lato Light" panose="020F0302020204030203" pitchFamily="34" charset="0"/>
              </a:rPr>
              <a:t>, de la Dirección General de Hacienda, por la que se hacen públicos los </a:t>
            </a:r>
            <a:r>
              <a:rPr lang="es-ES" b="1" dirty="0">
                <a:latin typeface="Lato Light" panose="020F0302020204030203" pitchFamily="34" charset="0"/>
              </a:rPr>
              <a:t>criterios generales </a:t>
            </a:r>
            <a:r>
              <a:rPr lang="es-ES" dirty="0">
                <a:latin typeface="Lato Light" panose="020F0302020204030203" pitchFamily="34" charset="0"/>
              </a:rPr>
              <a:t>que informan el Plan de Lucha contra el Fraude de la Hacienda Foral de Bizkaia para el año </a:t>
            </a:r>
            <a:r>
              <a:rPr lang="es-ES" b="1" dirty="0">
                <a:latin typeface="Lato Light" panose="020F0302020204030203" pitchFamily="34" charset="0"/>
              </a:rPr>
              <a:t>2017</a:t>
            </a:r>
            <a:r>
              <a:rPr lang="es-ES" dirty="0" smtClean="0">
                <a:latin typeface="Lato Light" panose="020F0302020204030203" pitchFamily="34" charset="0"/>
              </a:rPr>
              <a:t>.</a:t>
            </a:r>
          </a:p>
          <a:p>
            <a:pPr marL="742950" lvl="1" indent="-285750">
              <a:buFontTx/>
              <a:buChar char="-"/>
            </a:pPr>
            <a:r>
              <a:rPr lang="es-ES" b="1" dirty="0" smtClean="0">
                <a:latin typeface="Lato Light" panose="020F0302020204030203" pitchFamily="34" charset="0"/>
              </a:rPr>
              <a:t>Actuaciones preventivas.</a:t>
            </a:r>
          </a:p>
          <a:p>
            <a:pPr marL="1200150" lvl="2" indent="-285750">
              <a:buFontTx/>
              <a:buChar char="-"/>
            </a:pPr>
            <a:r>
              <a:rPr lang="es-ES" dirty="0" smtClean="0">
                <a:latin typeface="Lato Light" panose="020F0302020204030203" pitchFamily="34" charset="0"/>
              </a:rPr>
              <a:t>Proyecto de impartición de un </a:t>
            </a:r>
            <a:r>
              <a:rPr lang="es-ES" b="1" dirty="0" smtClean="0">
                <a:latin typeface="Lato Light" panose="020F0302020204030203" pitchFamily="34" charset="0"/>
              </a:rPr>
              <a:t>módulo de educación tributaria </a:t>
            </a:r>
            <a:r>
              <a:rPr lang="es-ES" dirty="0" smtClean="0">
                <a:latin typeface="Lato Light" panose="020F0302020204030203" pitchFamily="34" charset="0"/>
              </a:rPr>
              <a:t>en los centros escolares.</a:t>
            </a:r>
          </a:p>
          <a:p>
            <a:pPr marL="1200150" lvl="2" indent="-285750">
              <a:buFontTx/>
              <a:buChar char="-"/>
            </a:pPr>
            <a:r>
              <a:rPr lang="es-ES" dirty="0" smtClean="0">
                <a:latin typeface="Lato Light" panose="020F0302020204030203" pitchFamily="34" charset="0"/>
              </a:rPr>
              <a:t>Investigación de </a:t>
            </a:r>
            <a:r>
              <a:rPr lang="es-ES" b="1" dirty="0" smtClean="0">
                <a:latin typeface="Lato Light" panose="020F0302020204030203" pitchFamily="34" charset="0"/>
              </a:rPr>
              <a:t>nuevos modelos de negocio derivados de economía digital </a:t>
            </a:r>
            <a:r>
              <a:rPr lang="es-ES" dirty="0" smtClean="0">
                <a:latin typeface="Lato Light" panose="020F0302020204030203" pitchFamily="34" charset="0"/>
              </a:rPr>
              <a:t>a los efectos de establecer los controles tecnológicos necesarios para su detección y control.</a:t>
            </a:r>
          </a:p>
          <a:p>
            <a:pPr marL="1200150" lvl="2" indent="-285750">
              <a:buFontTx/>
              <a:buChar char="-"/>
            </a:pPr>
            <a:r>
              <a:rPr lang="es-ES" dirty="0" smtClean="0">
                <a:latin typeface="Lato Light" panose="020F0302020204030203" pitchFamily="34" charset="0"/>
              </a:rPr>
              <a:t>Análisis de la información suministrada por los </a:t>
            </a:r>
            <a:r>
              <a:rPr lang="es-ES" b="1" dirty="0" smtClean="0">
                <a:latin typeface="Lato Light" panose="020F0302020204030203" pitchFamily="34" charset="0"/>
              </a:rPr>
              <a:t>titulares de depósitos fiscales </a:t>
            </a:r>
            <a:r>
              <a:rPr lang="es-ES" dirty="0" smtClean="0">
                <a:latin typeface="Lato Light" panose="020F0302020204030203" pitchFamily="34" charset="0"/>
              </a:rPr>
              <a:t>para detectar conductas fraudulentas.</a:t>
            </a:r>
          </a:p>
          <a:p>
            <a:pPr marL="1200150" lvl="2" indent="-285750">
              <a:buFontTx/>
              <a:buChar char="-"/>
            </a:pPr>
            <a:r>
              <a:rPr lang="es-ES" b="1" dirty="0" smtClean="0">
                <a:latin typeface="Lato Light" panose="020F0302020204030203" pitchFamily="34" charset="0"/>
              </a:rPr>
              <a:t>Publicación del listado de deudores </a:t>
            </a:r>
            <a:r>
              <a:rPr lang="es-ES" dirty="0" smtClean="0">
                <a:latin typeface="Lato Light" panose="020F0302020204030203" pitchFamily="34" charset="0"/>
              </a:rPr>
              <a:t>de importes significativos a la Hacienda Foral por deudas y sanciones pendientes de pago.</a:t>
            </a:r>
            <a:endParaRPr lang="es-ES" dirty="0">
              <a:latin typeface="Lato Light" panose="020F0302020204030203" pitchFamily="34" charset="0"/>
            </a:endParaRPr>
          </a:p>
          <a:p>
            <a:pPr marL="1657350" lvl="3" indent="-285750">
              <a:buFontTx/>
              <a:buChar char="-"/>
            </a:pPr>
            <a:endParaRPr lang="es-ES" dirty="0">
              <a:latin typeface="Lato Light" panose="020F0302020204030203" pitchFamily="34" charset="0"/>
            </a:endParaRPr>
          </a:p>
          <a:p>
            <a:pPr marL="1200150" lvl="2" indent="-285750">
              <a:buFontTx/>
              <a:buChar char="-"/>
            </a:pPr>
            <a:endParaRPr lang="es-ES" dirty="0">
              <a:latin typeface="Lato Light" panose="020F0302020204030203" pitchFamily="34" charset="0"/>
            </a:endParaRPr>
          </a:p>
        </p:txBody>
      </p:sp>
    </p:spTree>
    <p:extLst>
      <p:ext uri="{BB962C8B-B14F-4D97-AF65-F5344CB8AC3E}">
        <p14:creationId xmlns:p14="http://schemas.microsoft.com/office/powerpoint/2010/main" val="9417838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10</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5632311"/>
          </a:xfrm>
          <a:prstGeom prst="rect">
            <a:avLst/>
          </a:prstGeom>
          <a:noFill/>
        </p:spPr>
        <p:txBody>
          <a:bodyPr wrap="square" rtlCol="0">
            <a:spAutoFit/>
          </a:bodyPr>
          <a:lstStyle/>
          <a:p>
            <a:pPr marL="285750" indent="-285750">
              <a:buFontTx/>
              <a:buChar char="-"/>
            </a:pPr>
            <a:r>
              <a:rPr lang="es-ES" b="1" dirty="0">
                <a:latin typeface="Lato Light" panose="020F0302020204030203" pitchFamily="34" charset="0"/>
              </a:rPr>
              <a:t>Resolución </a:t>
            </a:r>
            <a:r>
              <a:rPr lang="es-ES" b="1" dirty="0" smtClean="0">
                <a:latin typeface="Lato Light" panose="020F0302020204030203" pitchFamily="34" charset="0"/>
              </a:rPr>
              <a:t>2/2017</a:t>
            </a:r>
            <a:r>
              <a:rPr lang="es-ES" b="1" dirty="0">
                <a:latin typeface="Lato Light" panose="020F0302020204030203" pitchFamily="34" charset="0"/>
              </a:rPr>
              <a:t>, de 27 de febrero</a:t>
            </a:r>
            <a:r>
              <a:rPr lang="es-ES" dirty="0">
                <a:latin typeface="Lato Light" panose="020F0302020204030203" pitchFamily="34" charset="0"/>
              </a:rPr>
              <a:t>, de la Dirección General de Hacienda, por la que se hacen públicos los </a:t>
            </a:r>
            <a:r>
              <a:rPr lang="es-ES" b="1" dirty="0">
                <a:latin typeface="Lato Light" panose="020F0302020204030203" pitchFamily="34" charset="0"/>
              </a:rPr>
              <a:t>criterios generales </a:t>
            </a:r>
            <a:r>
              <a:rPr lang="es-ES" dirty="0">
                <a:latin typeface="Lato Light" panose="020F0302020204030203" pitchFamily="34" charset="0"/>
              </a:rPr>
              <a:t>que informan el Plan de Lucha contra el Fraude de la Hacienda Foral de Bizkaia para el año </a:t>
            </a:r>
            <a:r>
              <a:rPr lang="es-ES" b="1" dirty="0">
                <a:latin typeface="Lato Light" panose="020F0302020204030203" pitchFamily="34" charset="0"/>
              </a:rPr>
              <a:t>2017</a:t>
            </a:r>
            <a:r>
              <a:rPr lang="es-ES" dirty="0" smtClean="0">
                <a:latin typeface="Lato Light" panose="020F0302020204030203" pitchFamily="34" charset="0"/>
              </a:rPr>
              <a:t>.</a:t>
            </a:r>
          </a:p>
          <a:p>
            <a:pPr marL="742950" lvl="1" indent="-285750">
              <a:buFontTx/>
              <a:buChar char="-"/>
            </a:pPr>
            <a:r>
              <a:rPr lang="es-ES" b="1" dirty="0" smtClean="0">
                <a:latin typeface="Lato Light" panose="020F0302020204030203" pitchFamily="34" charset="0"/>
              </a:rPr>
              <a:t>Actuaciones de regularización y cobro</a:t>
            </a:r>
            <a:r>
              <a:rPr lang="es-ES" dirty="0" smtClean="0">
                <a:latin typeface="Lato Light" panose="020F0302020204030203" pitchFamily="34" charset="0"/>
              </a:rPr>
              <a:t>.</a:t>
            </a:r>
          </a:p>
          <a:p>
            <a:pPr marL="1200150" lvl="2" indent="-285750">
              <a:buFontTx/>
              <a:buChar char="-"/>
            </a:pPr>
            <a:r>
              <a:rPr lang="es-ES" b="1" dirty="0" smtClean="0">
                <a:latin typeface="Lato Light" panose="020F0302020204030203" pitchFamily="34" charset="0"/>
              </a:rPr>
              <a:t>Modernización y especialización continua </a:t>
            </a:r>
            <a:r>
              <a:rPr lang="es-ES" dirty="0" smtClean="0">
                <a:latin typeface="Lato Light" panose="020F0302020204030203" pitchFamily="34" charset="0"/>
              </a:rPr>
              <a:t>de los procesos de trabajo.</a:t>
            </a:r>
          </a:p>
          <a:p>
            <a:pPr marL="1200150" lvl="2" indent="-285750">
              <a:buFontTx/>
              <a:buChar char="-"/>
            </a:pPr>
            <a:r>
              <a:rPr lang="es-ES" dirty="0" smtClean="0">
                <a:latin typeface="Lato Light" panose="020F0302020204030203" pitchFamily="34" charset="0"/>
              </a:rPr>
              <a:t>Generalización de la </a:t>
            </a:r>
            <a:r>
              <a:rPr lang="es-ES" b="1" dirty="0" smtClean="0">
                <a:latin typeface="Lato Light" panose="020F0302020204030203" pitchFamily="34" charset="0"/>
              </a:rPr>
              <a:t>utilización de técnicas de verificación y análisis de los sistemas y equipos informáticos</a:t>
            </a:r>
            <a:r>
              <a:rPr lang="es-ES" dirty="0" smtClean="0">
                <a:latin typeface="Lato Light" panose="020F0302020204030203" pitchFamily="34" charset="0"/>
              </a:rPr>
              <a:t> de los obligados tributarios.</a:t>
            </a:r>
          </a:p>
          <a:p>
            <a:pPr marL="1200150" lvl="2" indent="-285750">
              <a:buFontTx/>
              <a:buChar char="-"/>
            </a:pPr>
            <a:r>
              <a:rPr lang="es-ES" b="1" dirty="0" smtClean="0">
                <a:latin typeface="Lato Light" panose="020F0302020204030203" pitchFamily="34" charset="0"/>
              </a:rPr>
              <a:t>Incremento sustancial de la presencia de los inspectores en las oficinas, locales de negocio y demás establecimientos</a:t>
            </a:r>
            <a:r>
              <a:rPr lang="es-ES" dirty="0" smtClean="0">
                <a:latin typeface="Lato Light" panose="020F0302020204030203" pitchFamily="34" charset="0"/>
              </a:rPr>
              <a:t> o lugares en que se desarrollen actividades o explotaciones sometidas a gravamen.</a:t>
            </a:r>
          </a:p>
          <a:p>
            <a:pPr marL="1657350" lvl="3" indent="-285750">
              <a:buFontTx/>
              <a:buChar char="-"/>
            </a:pPr>
            <a:r>
              <a:rPr lang="es-ES" dirty="0" smtClean="0">
                <a:latin typeface="Lato Light" panose="020F0302020204030203" pitchFamily="34" charset="0"/>
              </a:rPr>
              <a:t>En caso que sea necesario se solicitará </a:t>
            </a:r>
            <a:r>
              <a:rPr lang="es-ES" b="1" dirty="0" smtClean="0">
                <a:latin typeface="Lato Light" panose="020F0302020204030203" pitchFamily="34" charset="0"/>
              </a:rPr>
              <a:t>autorización judicial </a:t>
            </a:r>
            <a:r>
              <a:rPr lang="es-ES" dirty="0" smtClean="0">
                <a:latin typeface="Lato Light" panose="020F0302020204030203" pitchFamily="34" charset="0"/>
              </a:rPr>
              <a:t>para la entrada y registro.</a:t>
            </a:r>
            <a:endParaRPr lang="es-ES" dirty="0">
              <a:latin typeface="Lato Light" panose="020F0302020204030203" pitchFamily="34" charset="0"/>
            </a:endParaRPr>
          </a:p>
          <a:p>
            <a:pPr marL="1200150" lvl="2" indent="-285750">
              <a:buFontTx/>
              <a:buChar char="-"/>
            </a:pPr>
            <a:r>
              <a:rPr lang="es-ES" b="1" dirty="0" smtClean="0">
                <a:latin typeface="Lato Light" panose="020F0302020204030203" pitchFamily="34" charset="0"/>
              </a:rPr>
              <a:t>Control de las actividades económicas</a:t>
            </a:r>
            <a:r>
              <a:rPr lang="es-ES" dirty="0" smtClean="0">
                <a:latin typeface="Lato Light" panose="020F0302020204030203" pitchFamily="34" charset="0"/>
              </a:rPr>
              <a:t>, </a:t>
            </a:r>
          </a:p>
          <a:p>
            <a:pPr marL="1657350" lvl="3" indent="-285750">
              <a:buFontTx/>
              <a:buChar char="-"/>
            </a:pPr>
            <a:r>
              <a:rPr lang="es-ES" dirty="0">
                <a:latin typeface="Lato Light" panose="020F0302020204030203" pitchFamily="34" charset="0"/>
              </a:rPr>
              <a:t>Actuaciones de control para detectar la </a:t>
            </a:r>
            <a:r>
              <a:rPr lang="es-ES" b="1" dirty="0">
                <a:latin typeface="Lato Light" panose="020F0302020204030203" pitchFamily="34" charset="0"/>
              </a:rPr>
              <a:t>utilización artificiosa de personas jurídicas </a:t>
            </a:r>
            <a:r>
              <a:rPr lang="es-ES" dirty="0">
                <a:latin typeface="Lato Light" panose="020F0302020204030203" pitchFamily="34" charset="0"/>
              </a:rPr>
              <a:t>con el objetivo principal de reducir la carga tributaria de </a:t>
            </a:r>
            <a:r>
              <a:rPr lang="es-ES" b="1" dirty="0">
                <a:latin typeface="Lato Light" panose="020F0302020204030203" pitchFamily="34" charset="0"/>
              </a:rPr>
              <a:t>profesionales y artistas</a:t>
            </a:r>
            <a:r>
              <a:rPr lang="es-ES" dirty="0">
                <a:latin typeface="Lato Light" panose="020F0302020204030203" pitchFamily="34" charset="0"/>
              </a:rPr>
              <a:t>.</a:t>
            </a:r>
          </a:p>
          <a:p>
            <a:pPr marL="1657350" lvl="3" indent="-285750">
              <a:buFontTx/>
              <a:buChar char="-"/>
            </a:pPr>
            <a:r>
              <a:rPr lang="es-ES" dirty="0" smtClean="0">
                <a:latin typeface="Lato Light" panose="020F0302020204030203" pitchFamily="34" charset="0"/>
              </a:rPr>
              <a:t>Declaración </a:t>
            </a:r>
            <a:r>
              <a:rPr lang="es-ES" dirty="0" smtClean="0">
                <a:latin typeface="Lato Light" panose="020F0302020204030203" pitchFamily="34" charset="0"/>
              </a:rPr>
              <a:t>de </a:t>
            </a:r>
            <a:r>
              <a:rPr lang="es-ES" b="1" dirty="0" smtClean="0">
                <a:latin typeface="Lato Light" panose="020F0302020204030203" pitchFamily="34" charset="0"/>
              </a:rPr>
              <a:t>rendimientos muy alejados de la media </a:t>
            </a:r>
            <a:r>
              <a:rPr lang="es-ES" dirty="0" smtClean="0">
                <a:latin typeface="Lato Light" panose="020F0302020204030203" pitchFamily="34" charset="0"/>
              </a:rPr>
              <a:t>del sector o del modelo de negocio.</a:t>
            </a:r>
          </a:p>
          <a:p>
            <a:pPr marL="1657350" lvl="3" indent="-285750">
              <a:buFontTx/>
              <a:buChar char="-"/>
            </a:pPr>
            <a:r>
              <a:rPr lang="es-ES" dirty="0" smtClean="0">
                <a:latin typeface="Lato Light" panose="020F0302020204030203" pitchFamily="34" charset="0"/>
              </a:rPr>
              <a:t>Actividades realizadas en </a:t>
            </a:r>
            <a:r>
              <a:rPr lang="es-ES" b="1" dirty="0" smtClean="0">
                <a:latin typeface="Lato Light" panose="020F0302020204030203" pitchFamily="34" charset="0"/>
              </a:rPr>
              <a:t>sectores de alto valor añadido </a:t>
            </a:r>
            <a:r>
              <a:rPr lang="es-ES" dirty="0" smtClean="0">
                <a:latin typeface="Lato Light" panose="020F0302020204030203" pitchFamily="34" charset="0"/>
              </a:rPr>
              <a:t>y de </a:t>
            </a:r>
            <a:r>
              <a:rPr lang="es-ES" b="1" dirty="0" smtClean="0">
                <a:latin typeface="Lato Light" panose="020F0302020204030203" pitchFamily="34" charset="0"/>
              </a:rPr>
              <a:t>elevado riesgo </a:t>
            </a:r>
            <a:r>
              <a:rPr lang="es-ES" dirty="0" smtClean="0">
                <a:latin typeface="Lato Light" panose="020F0302020204030203" pitchFamily="34" charset="0"/>
              </a:rPr>
              <a:t>fiscal o con alto porcentaje de </a:t>
            </a:r>
            <a:r>
              <a:rPr lang="es-ES" b="1" dirty="0" smtClean="0">
                <a:latin typeface="Lato Light" panose="020F0302020204030203" pitchFamily="34" charset="0"/>
              </a:rPr>
              <a:t>cobros en metálico</a:t>
            </a:r>
            <a:r>
              <a:rPr lang="es-ES" dirty="0" smtClean="0">
                <a:latin typeface="Lato Light" panose="020F0302020204030203" pitchFamily="34" charset="0"/>
              </a:rPr>
              <a:t>.</a:t>
            </a:r>
          </a:p>
        </p:txBody>
      </p:sp>
    </p:spTree>
    <p:extLst>
      <p:ext uri="{BB962C8B-B14F-4D97-AF65-F5344CB8AC3E}">
        <p14:creationId xmlns:p14="http://schemas.microsoft.com/office/powerpoint/2010/main" val="1399677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hoja2clar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26" y="639400"/>
            <a:ext cx="3697659" cy="6208285"/>
          </a:xfrm>
          <a:prstGeom prst="rect">
            <a:avLst/>
          </a:prstGeom>
        </p:spPr>
      </p:pic>
      <p:sp>
        <p:nvSpPr>
          <p:cNvPr id="13" name="Rectángulo 12"/>
          <p:cNvSpPr/>
          <p:nvPr/>
        </p:nvSpPr>
        <p:spPr>
          <a:xfrm>
            <a:off x="0" y="0"/>
            <a:ext cx="9906000" cy="627742"/>
          </a:xfrm>
          <a:prstGeom prst="rect">
            <a:avLst/>
          </a:prstGeom>
          <a:solidFill>
            <a:srgbClr val="CD0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Marcador de número de diapositiva 2"/>
          <p:cNvSpPr>
            <a:spLocks noGrp="1"/>
          </p:cNvSpPr>
          <p:nvPr>
            <p:ph type="sldNum" sz="quarter" idx="12"/>
          </p:nvPr>
        </p:nvSpPr>
        <p:spPr>
          <a:xfrm>
            <a:off x="9216571" y="6431639"/>
            <a:ext cx="458797" cy="365125"/>
          </a:xfrm>
        </p:spPr>
        <p:txBody>
          <a:bodyPr/>
          <a:lstStyle/>
          <a:p>
            <a:pPr algn="ctr"/>
            <a:fld id="{FB52CD53-D3AD-EB4C-9D9C-3D56D368D6F4}" type="slidenum">
              <a:rPr lang="es-ES" smtClean="0"/>
              <a:pPr algn="ctr"/>
              <a:t>11</a:t>
            </a:fld>
            <a:endParaRPr lang="es-ES" dirty="0"/>
          </a:p>
        </p:txBody>
      </p:sp>
      <p:pic>
        <p:nvPicPr>
          <p:cNvPr id="5" name="Imagen 4"/>
          <p:cNvPicPr>
            <a:picLocks noChangeAspect="1"/>
          </p:cNvPicPr>
          <p:nvPr/>
        </p:nvPicPr>
        <p:blipFill>
          <a:blip r:embed="rId4"/>
          <a:stretch>
            <a:fillRect/>
          </a:stretch>
        </p:blipFill>
        <p:spPr>
          <a:xfrm>
            <a:off x="0" y="6696529"/>
            <a:ext cx="9906000" cy="35253"/>
          </a:xfrm>
          <a:prstGeom prst="rect">
            <a:avLst/>
          </a:prstGeom>
        </p:spPr>
      </p:pic>
      <p:pic>
        <p:nvPicPr>
          <p:cNvPr id="6" name="Imagen 5" descr="logo_blanc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437" y="60628"/>
            <a:ext cx="1014984" cy="512064"/>
          </a:xfrm>
          <a:prstGeom prst="rect">
            <a:avLst/>
          </a:prstGeom>
        </p:spPr>
      </p:pic>
      <p:sp>
        <p:nvSpPr>
          <p:cNvPr id="2" name="1 CuadroTexto"/>
          <p:cNvSpPr txBox="1"/>
          <p:nvPr/>
        </p:nvSpPr>
        <p:spPr>
          <a:xfrm>
            <a:off x="207437" y="949124"/>
            <a:ext cx="9419164" cy="5632311"/>
          </a:xfrm>
          <a:prstGeom prst="rect">
            <a:avLst/>
          </a:prstGeom>
          <a:noFill/>
        </p:spPr>
        <p:txBody>
          <a:bodyPr wrap="square" rtlCol="0">
            <a:spAutoFit/>
          </a:bodyPr>
          <a:lstStyle/>
          <a:p>
            <a:pPr marL="285750" indent="-285750">
              <a:buFontTx/>
              <a:buChar char="-"/>
            </a:pPr>
            <a:r>
              <a:rPr lang="es-ES" b="1" dirty="0">
                <a:latin typeface="Lato Light" panose="020F0302020204030203" pitchFamily="34" charset="0"/>
              </a:rPr>
              <a:t>Resolución  </a:t>
            </a:r>
            <a:r>
              <a:rPr lang="es-ES" b="1" dirty="0" smtClean="0">
                <a:latin typeface="Lato Light" panose="020F0302020204030203" pitchFamily="34" charset="0"/>
              </a:rPr>
              <a:t>2/2017</a:t>
            </a:r>
            <a:r>
              <a:rPr lang="es-ES" b="1" dirty="0">
                <a:latin typeface="Lato Light" panose="020F0302020204030203" pitchFamily="34" charset="0"/>
              </a:rPr>
              <a:t>, de 27 de febrero</a:t>
            </a:r>
            <a:r>
              <a:rPr lang="es-ES" dirty="0">
                <a:latin typeface="Lato Light" panose="020F0302020204030203" pitchFamily="34" charset="0"/>
              </a:rPr>
              <a:t>, de la Dirección General de Hacienda, por la que se hacen públicos los </a:t>
            </a:r>
            <a:r>
              <a:rPr lang="es-ES" b="1" dirty="0">
                <a:latin typeface="Lato Light" panose="020F0302020204030203" pitchFamily="34" charset="0"/>
              </a:rPr>
              <a:t>criterios generales </a:t>
            </a:r>
            <a:r>
              <a:rPr lang="es-ES" dirty="0">
                <a:latin typeface="Lato Light" panose="020F0302020204030203" pitchFamily="34" charset="0"/>
              </a:rPr>
              <a:t>que informan el Plan de Lucha contra el Fraude de la Hacienda Foral de Bizkaia para el año </a:t>
            </a:r>
            <a:r>
              <a:rPr lang="es-ES" b="1" dirty="0">
                <a:latin typeface="Lato Light" panose="020F0302020204030203" pitchFamily="34" charset="0"/>
              </a:rPr>
              <a:t>2017</a:t>
            </a:r>
            <a:r>
              <a:rPr lang="es-ES" dirty="0" smtClean="0">
                <a:latin typeface="Lato Light" panose="020F0302020204030203" pitchFamily="34" charset="0"/>
              </a:rPr>
              <a:t>.</a:t>
            </a:r>
          </a:p>
          <a:p>
            <a:pPr marL="742950" lvl="1" indent="-285750">
              <a:buFontTx/>
              <a:buChar char="-"/>
            </a:pPr>
            <a:r>
              <a:rPr lang="es-ES" b="1" dirty="0" smtClean="0">
                <a:latin typeface="Lato Light" panose="020F0302020204030203" pitchFamily="34" charset="0"/>
              </a:rPr>
              <a:t>Actuaciones de regularización y cobro</a:t>
            </a:r>
            <a:r>
              <a:rPr lang="es-ES" dirty="0" smtClean="0">
                <a:latin typeface="Lato Light" panose="020F0302020204030203" pitchFamily="34" charset="0"/>
              </a:rPr>
              <a:t>.</a:t>
            </a:r>
          </a:p>
          <a:p>
            <a:pPr marL="1200150" lvl="2" indent="-285750">
              <a:buFontTx/>
              <a:buChar char="-"/>
            </a:pPr>
            <a:r>
              <a:rPr lang="es-ES" b="1" dirty="0">
                <a:latin typeface="Lato Light" panose="020F0302020204030203" pitchFamily="34" charset="0"/>
              </a:rPr>
              <a:t>Control de las actividades </a:t>
            </a:r>
            <a:r>
              <a:rPr lang="es-ES" b="1" dirty="0" smtClean="0">
                <a:latin typeface="Lato Light" panose="020F0302020204030203" pitchFamily="34" charset="0"/>
              </a:rPr>
              <a:t>económicas</a:t>
            </a:r>
            <a:r>
              <a:rPr lang="es-ES" dirty="0">
                <a:latin typeface="Lato Light" panose="020F0302020204030203" pitchFamily="34" charset="0"/>
              </a:rPr>
              <a:t>.</a:t>
            </a:r>
            <a:endParaRPr lang="es-ES" dirty="0" smtClean="0">
              <a:latin typeface="Lato Light" panose="020F0302020204030203" pitchFamily="34" charset="0"/>
            </a:endParaRPr>
          </a:p>
          <a:p>
            <a:pPr marL="1657350" lvl="3" indent="-285750">
              <a:buFontTx/>
              <a:buChar char="-"/>
            </a:pPr>
            <a:r>
              <a:rPr lang="es-ES" dirty="0" smtClean="0">
                <a:latin typeface="Lato Light" panose="020F0302020204030203" pitchFamily="34" charset="0"/>
              </a:rPr>
              <a:t>Detección de la utilización de </a:t>
            </a:r>
            <a:r>
              <a:rPr lang="es-ES" b="1" dirty="0" smtClean="0">
                <a:latin typeface="Lato Light" panose="020F0302020204030203" pitchFamily="34" charset="0"/>
              </a:rPr>
              <a:t>facturas falsas</a:t>
            </a:r>
            <a:r>
              <a:rPr lang="es-ES" dirty="0" smtClean="0">
                <a:latin typeface="Lato Light" panose="020F0302020204030203" pitchFamily="34" charset="0"/>
              </a:rPr>
              <a:t> y de la existencia de </a:t>
            </a:r>
            <a:r>
              <a:rPr lang="es-ES" b="1" dirty="0" smtClean="0">
                <a:latin typeface="Lato Light" panose="020F0302020204030203" pitchFamily="34" charset="0"/>
              </a:rPr>
              <a:t>tramas </a:t>
            </a:r>
            <a:r>
              <a:rPr lang="es-ES" b="1" dirty="0" err="1" smtClean="0">
                <a:latin typeface="Lato Light" panose="020F0302020204030203" pitchFamily="34" charset="0"/>
              </a:rPr>
              <a:t>defraudatorias</a:t>
            </a:r>
            <a:r>
              <a:rPr lang="es-ES" dirty="0" smtClean="0">
                <a:latin typeface="Lato Light" panose="020F0302020204030203" pitchFamily="34" charset="0"/>
              </a:rPr>
              <a:t>.</a:t>
            </a:r>
          </a:p>
          <a:p>
            <a:pPr marL="1657350" lvl="3" indent="-285750">
              <a:buFontTx/>
              <a:buChar char="-"/>
            </a:pPr>
            <a:r>
              <a:rPr lang="es-ES" b="1" dirty="0" smtClean="0">
                <a:latin typeface="Lato Light" panose="020F0302020204030203" pitchFamily="34" charset="0"/>
              </a:rPr>
              <a:t>Ajustes relevantes en la base imponible </a:t>
            </a:r>
            <a:r>
              <a:rPr lang="es-ES" dirty="0" smtClean="0">
                <a:latin typeface="Lato Light" panose="020F0302020204030203" pitchFamily="34" charset="0"/>
              </a:rPr>
              <a:t>del impuesto sobre </a:t>
            </a:r>
            <a:r>
              <a:rPr lang="es-ES" dirty="0" smtClean="0">
                <a:latin typeface="Lato Light" panose="020F0302020204030203" pitchFamily="34" charset="0"/>
              </a:rPr>
              <a:t>sociedades </a:t>
            </a:r>
            <a:r>
              <a:rPr lang="es-ES" dirty="0" smtClean="0">
                <a:latin typeface="Lato Light" panose="020F0302020204030203" pitchFamily="34" charset="0"/>
              </a:rPr>
              <a:t>o cuando haya indicios de la utilización de estructuras artificiosas que minoren la base imponible en Bizkaia.</a:t>
            </a:r>
            <a:endParaRPr lang="es-ES" dirty="0">
              <a:latin typeface="Lato Light" panose="020F0302020204030203" pitchFamily="34" charset="0"/>
            </a:endParaRPr>
          </a:p>
          <a:p>
            <a:pPr marL="1200150" lvl="2" indent="-285750">
              <a:buFontTx/>
              <a:buChar char="-"/>
            </a:pPr>
            <a:r>
              <a:rPr lang="es-ES" dirty="0" smtClean="0">
                <a:latin typeface="Lato Light" panose="020F0302020204030203" pitchFamily="34" charset="0"/>
              </a:rPr>
              <a:t>Análisis de </a:t>
            </a:r>
            <a:r>
              <a:rPr lang="es-ES" b="1" dirty="0" smtClean="0">
                <a:latin typeface="Lato Light" panose="020F0302020204030203" pitchFamily="34" charset="0"/>
              </a:rPr>
              <a:t>bienes y derechos </a:t>
            </a:r>
            <a:r>
              <a:rPr lang="es-ES" dirty="0" smtClean="0">
                <a:latin typeface="Lato Light" panose="020F0302020204030203" pitchFamily="34" charset="0"/>
              </a:rPr>
              <a:t>cuya </a:t>
            </a:r>
            <a:r>
              <a:rPr lang="es-ES" b="1" dirty="0" smtClean="0">
                <a:latin typeface="Lato Light" panose="020F0302020204030203" pitchFamily="34" charset="0"/>
              </a:rPr>
              <a:t>tenencia no se corresponda </a:t>
            </a:r>
            <a:r>
              <a:rPr lang="es-ES" dirty="0" smtClean="0">
                <a:latin typeface="Lato Light" panose="020F0302020204030203" pitchFamily="34" charset="0"/>
              </a:rPr>
              <a:t>con los declarados a la Administración o con los ingresos declarados en el período impositivo.</a:t>
            </a:r>
          </a:p>
          <a:p>
            <a:pPr marL="1200150" lvl="2" indent="-285750">
              <a:buFontTx/>
              <a:buChar char="-"/>
            </a:pPr>
            <a:r>
              <a:rPr lang="es-ES" dirty="0" smtClean="0">
                <a:latin typeface="Lato Light" panose="020F0302020204030203" pitchFamily="34" charset="0"/>
              </a:rPr>
              <a:t>Control integral de la tributación de los </a:t>
            </a:r>
            <a:r>
              <a:rPr lang="es-ES" b="1" dirty="0" smtClean="0">
                <a:latin typeface="Lato Light" panose="020F0302020204030203" pitchFamily="34" charset="0"/>
              </a:rPr>
              <a:t>negocios inmobiliarios</a:t>
            </a:r>
            <a:r>
              <a:rPr lang="es-ES" dirty="0" smtClean="0">
                <a:latin typeface="Lato Light" panose="020F0302020204030203" pitchFamily="34" charset="0"/>
              </a:rPr>
              <a:t>, incluyendo la derivada de </a:t>
            </a:r>
            <a:r>
              <a:rPr lang="es-ES" b="1" dirty="0" smtClean="0">
                <a:latin typeface="Lato Light" panose="020F0302020204030203" pitchFamily="34" charset="0"/>
              </a:rPr>
              <a:t>arrendamientos, subarrendamientos </a:t>
            </a:r>
            <a:r>
              <a:rPr lang="es-ES" dirty="0" smtClean="0">
                <a:latin typeface="Lato Light" panose="020F0302020204030203" pitchFamily="34" charset="0"/>
              </a:rPr>
              <a:t>y </a:t>
            </a:r>
            <a:r>
              <a:rPr lang="es-ES" b="1" dirty="0" smtClean="0">
                <a:latin typeface="Lato Light" panose="020F0302020204030203" pitchFamily="34" charset="0"/>
              </a:rPr>
              <a:t>apartamentos turísticos</a:t>
            </a:r>
            <a:r>
              <a:rPr lang="es-ES" dirty="0" smtClean="0">
                <a:latin typeface="Lato Light" panose="020F0302020204030203" pitchFamily="34" charset="0"/>
              </a:rPr>
              <a:t>.</a:t>
            </a:r>
          </a:p>
          <a:p>
            <a:pPr marL="1200150" lvl="2" indent="-285750">
              <a:buFontTx/>
              <a:buChar char="-"/>
            </a:pPr>
            <a:r>
              <a:rPr lang="es-ES" dirty="0" smtClean="0">
                <a:latin typeface="Lato Light" panose="020F0302020204030203" pitchFamily="34" charset="0"/>
              </a:rPr>
              <a:t>Seguimiento intensivo de los deudores a la Hacienda Foral de Bizkaia que realicen conductas tendentes a la </a:t>
            </a:r>
            <a:r>
              <a:rPr lang="es-ES" b="1" dirty="0" smtClean="0">
                <a:latin typeface="Lato Light" panose="020F0302020204030203" pitchFamily="34" charset="0"/>
              </a:rPr>
              <a:t>defraudación en la fase de cobro</a:t>
            </a:r>
            <a:r>
              <a:rPr lang="es-ES" dirty="0" smtClean="0">
                <a:latin typeface="Lato Light" panose="020F0302020204030203" pitchFamily="34" charset="0"/>
              </a:rPr>
              <a:t>, mediante el embargo y ejecución de sus bienes.</a:t>
            </a:r>
          </a:p>
          <a:p>
            <a:pPr marL="1200150" lvl="2" indent="-285750">
              <a:buFontTx/>
              <a:buChar char="-"/>
            </a:pPr>
            <a:r>
              <a:rPr lang="es-ES" dirty="0" smtClean="0">
                <a:latin typeface="Lato Light" panose="020F0302020204030203" pitchFamily="34" charset="0"/>
              </a:rPr>
              <a:t>Comprobación e investigación de los obligados tributarios en </a:t>
            </a:r>
            <a:r>
              <a:rPr lang="es-ES" b="1" dirty="0" smtClean="0">
                <a:latin typeface="Lato Light" panose="020F0302020204030203" pitchFamily="34" charset="0"/>
              </a:rPr>
              <a:t>concurso de acreedores</a:t>
            </a:r>
            <a:r>
              <a:rPr lang="es-ES" dirty="0" smtClean="0">
                <a:latin typeface="Lato Light" panose="020F0302020204030203" pitchFamily="34" charset="0"/>
              </a:rPr>
              <a:t>.</a:t>
            </a:r>
            <a:endParaRPr lang="es-ES" dirty="0">
              <a:latin typeface="Lato Light" panose="020F0302020204030203" pitchFamily="34" charset="0"/>
            </a:endParaRPr>
          </a:p>
          <a:p>
            <a:pPr marL="2114550" lvl="4" indent="-285750">
              <a:buFontTx/>
              <a:buChar char="-"/>
            </a:pPr>
            <a:endParaRPr lang="es-ES" dirty="0">
              <a:latin typeface="Lato Light" panose="020F0302020204030203" pitchFamily="34" charset="0"/>
            </a:endParaRPr>
          </a:p>
        </p:txBody>
      </p:sp>
    </p:spTree>
    <p:extLst>
      <p:ext uri="{BB962C8B-B14F-4D97-AF65-F5344CB8AC3E}">
        <p14:creationId xmlns:p14="http://schemas.microsoft.com/office/powerpoint/2010/main" val="900576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a:stretch>
            <a:fillRect/>
          </a:stretch>
        </p:blipFill>
        <p:spPr>
          <a:xfrm>
            <a:off x="211336" y="151493"/>
            <a:ext cx="9483328" cy="6555014"/>
          </a:xfrm>
          <a:prstGeom prst="rect">
            <a:avLst/>
          </a:prstGeom>
        </p:spPr>
      </p:pic>
      <p:pic>
        <p:nvPicPr>
          <p:cNvPr id="5" name="Imagen 4" descr="log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7499" y="4835071"/>
            <a:ext cx="1661016" cy="1661016"/>
          </a:xfrm>
          <a:prstGeom prst="rect">
            <a:avLst/>
          </a:prstGeom>
        </p:spPr>
      </p:pic>
    </p:spTree>
    <p:extLst>
      <p:ext uri="{BB962C8B-B14F-4D97-AF65-F5344CB8AC3E}">
        <p14:creationId xmlns:p14="http://schemas.microsoft.com/office/powerpoint/2010/main" val="315976757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1252</TotalTime>
  <Words>1692</Words>
  <Application>Microsoft Office PowerPoint</Application>
  <PresentationFormat>A4 (210 x 297 mm)</PresentationFormat>
  <Paragraphs>89</Paragraphs>
  <Slides>12</Slides>
  <Notes>11</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Patricia Eguiluz</dc:creator>
  <cp:lastModifiedBy>PEREZ DELGADO, Antonio</cp:lastModifiedBy>
  <cp:revision>75</cp:revision>
  <dcterms:created xsi:type="dcterms:W3CDTF">2016-02-08T10:37:16Z</dcterms:created>
  <dcterms:modified xsi:type="dcterms:W3CDTF">2017-09-29T10:50:02Z</dcterms:modified>
</cp:coreProperties>
</file>