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677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45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0873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0629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9104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74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098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5704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071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8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401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3457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2620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3679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7D46E4B-83C0-4D5F-BF34-B69AA140F9E3}" type="datetimeFigureOut">
              <a:rPr lang="es-ES" smtClean="0"/>
              <a:t>02/09/2015</a:t>
            </a:fld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ABDAE8D1-3847-422A-BE45-F0554FAB64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611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 descr="http://usuarios.discapnet.es/tifloinforma/imagen/logoquieresermillonar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6" y="159658"/>
            <a:ext cx="11713028" cy="648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23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Cabecera de 'Quién quiere ser millonario' Españ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23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52492"/>
          </a:xfrm>
        </p:spPr>
      </p:pic>
    </p:spTree>
    <p:extLst>
      <p:ext uri="{BB962C8B-B14F-4D97-AF65-F5344CB8AC3E}">
        <p14:creationId xmlns:p14="http://schemas.microsoft.com/office/powerpoint/2010/main" val="216449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1) Entre las funciones de la insulina se encuentran: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27424" y="2869809"/>
            <a:ext cx="10554574" cy="2468484"/>
          </a:xfrm>
        </p:spPr>
        <p:txBody>
          <a:bodyPr/>
          <a:lstStyle/>
          <a:p>
            <a:pPr marL="0" indent="0">
              <a:buNone/>
            </a:pPr>
            <a:r>
              <a:rPr lang="es-ES" sz="2400" dirty="0" smtClean="0"/>
              <a:t>a) </a:t>
            </a:r>
            <a:r>
              <a:rPr lang="es-ES" sz="2400" dirty="0"/>
              <a:t>Convierte los </a:t>
            </a:r>
            <a:r>
              <a:rPr lang="es-ES" sz="2400" dirty="0" smtClean="0"/>
              <a:t>azucares en glucógeno</a:t>
            </a:r>
          </a:p>
          <a:p>
            <a:pPr marL="0" indent="0">
              <a:buNone/>
            </a:pPr>
            <a:r>
              <a:rPr lang="es-ES" sz="2400" dirty="0" smtClean="0"/>
              <a:t>b) Permite la utilización de la glucosa por el musculo</a:t>
            </a:r>
          </a:p>
          <a:p>
            <a:pPr marL="0" indent="0">
              <a:buNone/>
            </a:pPr>
            <a:r>
              <a:rPr lang="es-ES" sz="2400" dirty="0" smtClean="0"/>
              <a:t>c) Disminuye los niveles de glucosa en sangre</a:t>
            </a:r>
          </a:p>
          <a:p>
            <a:pPr marL="0" indent="0">
              <a:buNone/>
            </a:pPr>
            <a:r>
              <a:rPr lang="es-ES" sz="2400" dirty="0" smtClean="0"/>
              <a:t>d) Todas son correctas</a:t>
            </a:r>
            <a:endParaRPr lang="es-ES" dirty="0"/>
          </a:p>
        </p:txBody>
      </p:sp>
      <p:pic>
        <p:nvPicPr>
          <p:cNvPr id="5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25578" y="6011186"/>
            <a:ext cx="456420" cy="45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2) Señala la opción correcta: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La diabetes tipo 2 se produce por una reacción autoinmune donde el páncreas deja de producir insulina.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La diabetes tipo 1 esta relacionada con la obesidad.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Los pacientes con diabetes tipo 1 precisan de inyecciones de insulina diarias.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B y c son correctas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42286" y="54319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98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3) Cual de los siguientes es un signo de hipoglucemia?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Temblores y sudoración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Taquicardia e irritabilidad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Hambre y debilidad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Todos son signos de hipoglucemia</a:t>
            </a:r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2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0" y="714474"/>
            <a:ext cx="10571998" cy="970450"/>
          </a:xfrm>
        </p:spPr>
        <p:txBody>
          <a:bodyPr/>
          <a:lstStyle/>
          <a:p>
            <a:r>
              <a:rPr lang="es-ES" sz="3200" dirty="0" smtClean="0"/>
              <a:t>4) Dentro de las recomendaciones que hay que tener en cuenta en un diabético se encuentran todas menos…</a:t>
            </a:r>
            <a:endParaRPr lang="es-ES" sz="32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8712" y="2306693"/>
            <a:ext cx="10554574" cy="3756482"/>
          </a:xfrm>
        </p:spPr>
        <p:txBody>
          <a:bodyPr>
            <a:normAutofit/>
          </a:bodyPr>
          <a:lstStyle/>
          <a:p>
            <a:pPr>
              <a:buAutoNum type="alphaLcParenR"/>
            </a:pPr>
            <a:r>
              <a:rPr lang="es-ES" sz="2000" dirty="0" smtClean="0"/>
              <a:t>Estarán desaconsejados los ejercicios anaeróbicos y explosivos.</a:t>
            </a:r>
          </a:p>
          <a:p>
            <a:pPr>
              <a:buAutoNum type="alphaLcParenR"/>
            </a:pPr>
            <a:r>
              <a:rPr lang="es-ES" sz="2000" dirty="0" smtClean="0"/>
              <a:t>Evitar el ejercicio en los periodos extremadamente fríos o calurosos.</a:t>
            </a:r>
          </a:p>
          <a:p>
            <a:pPr>
              <a:buAutoNum type="alphaLcParenR"/>
            </a:pPr>
            <a:r>
              <a:rPr lang="es-ES" sz="2000" dirty="0" smtClean="0"/>
              <a:t>Si glucemia &gt; 250mg/dl y cuerpos cetónicos (+), administrar insulina y comenzar la actividad física sin problemas.</a:t>
            </a:r>
          </a:p>
          <a:p>
            <a:pPr>
              <a:buAutoNum type="alphaLcParenR"/>
            </a:pPr>
            <a:r>
              <a:rPr lang="es-ES" sz="2000" dirty="0" smtClean="0"/>
              <a:t>El ejercicio físico mejora la sensibilidad de los tejidos a la insulina.</a:t>
            </a:r>
          </a:p>
          <a:p>
            <a:pPr>
              <a:buAutoNum type="alphaLcParenR"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5) Se considera que la hipertensión arterial es: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Tensión arterial &gt; 135/85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smtClean="0"/>
              <a:t>Tensión arterial &gt; 140/90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smtClean="0"/>
              <a:t>Tensión arterial &gt; 120/80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smtClean="0"/>
              <a:t>Ninguna de las anteriores es correcta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3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6) Señala la opción correcta: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La </a:t>
            </a:r>
            <a:r>
              <a:rPr lang="es-ES" sz="2000" dirty="0"/>
              <a:t>actividad aeróbica combinada con el trabajo de contra-resistencia ayuda a prevenir el desarrollo de la </a:t>
            </a:r>
            <a:r>
              <a:rPr lang="es-ES" sz="2000" dirty="0" smtClean="0"/>
              <a:t>hipertensión.</a:t>
            </a:r>
          </a:p>
          <a:p>
            <a:pPr marL="457200" indent="-457200">
              <a:buFont typeface="Wingdings 2" charset="2"/>
              <a:buAutoNum type="alphaLcParenR"/>
            </a:pPr>
            <a:r>
              <a:rPr lang="es-ES" sz="2000" dirty="0" smtClean="0"/>
              <a:t>Se evitará la maniobra de </a:t>
            </a:r>
            <a:r>
              <a:rPr lang="es-ES" sz="2000" dirty="0" err="1" smtClean="0"/>
              <a:t>Valsalva</a:t>
            </a:r>
            <a:r>
              <a:rPr lang="es-ES" sz="2000" dirty="0" smtClean="0"/>
              <a:t> en pacientes con hipertensión. </a:t>
            </a:r>
            <a:endParaRPr lang="es-ES" sz="2000" dirty="0"/>
          </a:p>
          <a:p>
            <a:pPr marL="457200" indent="-457200">
              <a:buAutoNum type="alphaLcParenR"/>
            </a:pPr>
            <a:r>
              <a:rPr lang="es-ES" sz="2000" dirty="0" smtClean="0"/>
              <a:t>Se </a:t>
            </a:r>
            <a:r>
              <a:rPr lang="es-ES" sz="2000" dirty="0"/>
              <a:t>recomienda la realización aislada de EF contra </a:t>
            </a:r>
            <a:r>
              <a:rPr lang="es-ES" sz="2000" dirty="0" smtClean="0"/>
              <a:t>resistencia en pacientes con hipertensión.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A y b son correctas.</a:t>
            </a:r>
          </a:p>
          <a:p>
            <a:pPr marL="0" indent="0">
              <a:buNone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51886" y="50981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77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7) La OMS clasifica la obesidad como: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Paciente con un IMC inferior a 18 kg/m²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Paciente con un peso superior a 95 kg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Paciente con un IMC superior a 30 kg/m²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Cualquier paciente con una ganancia de peso superior a 10 kg en el último año.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63686" y="5359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237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8) El principal factor involucrado en la obesidad es: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Factores genéticos.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Factores hereditarios.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Factores ambientales 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La diabetes .</a:t>
            </a:r>
          </a:p>
          <a:p>
            <a:pPr marL="457200" indent="-457200">
              <a:buAutoNum type="alphaLcParenR"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4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1288" y="784812"/>
            <a:ext cx="10571998" cy="970450"/>
          </a:xfrm>
        </p:spPr>
        <p:txBody>
          <a:bodyPr/>
          <a:lstStyle/>
          <a:p>
            <a:r>
              <a:rPr lang="es-ES" sz="3600" dirty="0" smtClean="0"/>
              <a:t>9) Cuál de las siguientes no es una recomendación a seguir en un paciente obeso que vaya a practicar AF?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18712" y="2967874"/>
            <a:ext cx="10554574" cy="3636511"/>
          </a:xfrm>
        </p:spPr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pt-BR" sz="2000" dirty="0" smtClean="0"/>
              <a:t>El </a:t>
            </a:r>
            <a:r>
              <a:rPr lang="pt-BR" sz="2000" dirty="0"/>
              <a:t>EF </a:t>
            </a:r>
            <a:r>
              <a:rPr lang="pt-BR" sz="2000" dirty="0" err="1" smtClean="0"/>
              <a:t>deberá</a:t>
            </a:r>
            <a:r>
              <a:rPr lang="pt-BR" sz="2000" dirty="0" smtClean="0"/>
              <a:t> </a:t>
            </a:r>
            <a:r>
              <a:rPr lang="pt-BR" sz="2000" dirty="0"/>
              <a:t>ser de tipo aeróbico. </a:t>
            </a:r>
            <a:endParaRPr lang="pt-BR" sz="2000" dirty="0" smtClean="0"/>
          </a:p>
          <a:p>
            <a:pPr marL="457200" indent="-457200">
              <a:buAutoNum type="alphaLcParenR"/>
            </a:pPr>
            <a:r>
              <a:rPr lang="es-ES" sz="2000" dirty="0"/>
              <a:t>En las primeras fases, la intensidad debe estar en el límite inferior de la frecuencia cardiaca de </a:t>
            </a:r>
            <a:r>
              <a:rPr lang="es-ES" sz="2000" dirty="0" smtClean="0"/>
              <a:t>entrenamiento.</a:t>
            </a:r>
          </a:p>
          <a:p>
            <a:pPr marL="457200" indent="-457200">
              <a:buFont typeface="Wingdings 2" charset="2"/>
              <a:buAutoNum type="alphaLcParenR"/>
            </a:pPr>
            <a:r>
              <a:rPr lang="es-ES" sz="2000" dirty="0"/>
              <a:t>Aumentar progresivamente los niveles de ejercicio, es necesario aumentar hasta 200 a 300 minutos/semana o lograr un gasto calórico de más de 300 calorías/día para conseguir una eficaz pérdida de peso.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Todas son correctas.</a:t>
            </a:r>
          </a:p>
          <a:p>
            <a:pPr marL="457200" indent="-457200">
              <a:buAutoNum type="alphaLcParenR"/>
            </a:pPr>
            <a:endParaRPr lang="pt-BR" sz="2000" dirty="0" smtClean="0"/>
          </a:p>
          <a:p>
            <a:pPr marL="457200" indent="-457200">
              <a:buAutoNum type="alphaLcParenR"/>
            </a:pPr>
            <a:endParaRPr lang="pt-BR" sz="2000" dirty="0" smtClean="0"/>
          </a:p>
          <a:p>
            <a:pPr marL="457200" indent="-457200">
              <a:buAutoNum type="alphaLcParenR"/>
            </a:pPr>
            <a:endParaRPr lang="pt-BR" sz="2000" dirty="0"/>
          </a:p>
          <a:p>
            <a:pPr marL="0" indent="0">
              <a:buNone/>
            </a:pP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589691" y="52492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2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10) En cuanto al paciente </a:t>
            </a:r>
            <a:r>
              <a:rPr lang="es-ES" dirty="0" err="1" smtClean="0"/>
              <a:t>dislipémico</a:t>
            </a:r>
            <a:r>
              <a:rPr lang="es-ES" dirty="0" smtClean="0"/>
              <a:t>: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lphaLcParenR"/>
            </a:pPr>
            <a:r>
              <a:rPr lang="es-ES" sz="2000" dirty="0" smtClean="0"/>
              <a:t>Se consigue un aumento del colesterol LDL con la práctica de actividad física.</a:t>
            </a:r>
          </a:p>
          <a:p>
            <a:pPr>
              <a:buAutoNum type="alphaLcParenR"/>
            </a:pPr>
            <a:r>
              <a:rPr lang="es-ES" sz="2000" dirty="0"/>
              <a:t>El entrenamiento debe estar basado principalmente en actividades </a:t>
            </a:r>
            <a:r>
              <a:rPr lang="es-ES" sz="2000" dirty="0" smtClean="0"/>
              <a:t>anaeróbicas </a:t>
            </a:r>
            <a:r>
              <a:rPr lang="es-ES" sz="2000" dirty="0"/>
              <a:t>con grandes grupos </a:t>
            </a:r>
            <a:r>
              <a:rPr lang="es-ES" sz="2000" dirty="0" smtClean="0"/>
              <a:t>musculares.</a:t>
            </a:r>
          </a:p>
          <a:p>
            <a:pPr>
              <a:buAutoNum type="alphaLcParenR"/>
            </a:pPr>
            <a:r>
              <a:rPr lang="es-ES" sz="2000" dirty="0" smtClean="0"/>
              <a:t>La ingesta de ciertos medicamentos pueden potenciar el daño muscular.</a:t>
            </a:r>
          </a:p>
          <a:p>
            <a:pPr>
              <a:buAutoNum type="alphaLcParenR"/>
            </a:pPr>
            <a:r>
              <a:rPr lang="es-ES" sz="2000" dirty="0" smtClean="0"/>
              <a:t>A y c son correctas.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77829" y="5083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66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11) En que tipo de pacientes no esta contraindicada la maniobra de </a:t>
            </a:r>
            <a:r>
              <a:rPr lang="es-ES" dirty="0" err="1" smtClean="0"/>
              <a:t>Valsalva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Diabéticos tipo 1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Obesos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Diabéticos tipo 2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Hipertensos 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4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1288" y="756677"/>
            <a:ext cx="10571998" cy="970450"/>
          </a:xfrm>
        </p:spPr>
        <p:txBody>
          <a:bodyPr/>
          <a:lstStyle/>
          <a:p>
            <a:r>
              <a:rPr lang="es-ES" sz="3600" dirty="0" smtClean="0"/>
              <a:t>12) En cual de los siguientes casos deberemos de actuar de manera urgente durante una sesión de AF?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s-ES" sz="2000" dirty="0" smtClean="0"/>
              <a:t>Paciente obeso que se empieza a fatigar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Paciente que tras una sesión de </a:t>
            </a:r>
            <a:r>
              <a:rPr lang="es-ES" sz="2000" dirty="0" err="1" smtClean="0"/>
              <a:t>cardio</a:t>
            </a:r>
            <a:r>
              <a:rPr lang="es-ES" sz="2000" dirty="0" smtClean="0"/>
              <a:t> presenta una tensión arterial &gt; 135/85 </a:t>
            </a:r>
            <a:r>
              <a:rPr lang="es-ES" sz="2000" dirty="0" err="1" smtClean="0"/>
              <a:t>mmHg</a:t>
            </a:r>
            <a:endParaRPr lang="es-ES" sz="2000" dirty="0" smtClean="0"/>
          </a:p>
          <a:p>
            <a:pPr marL="457200" indent="-457200">
              <a:buAutoNum type="alphaLcParenR"/>
            </a:pPr>
            <a:r>
              <a:rPr lang="es-ES" sz="2000" dirty="0" smtClean="0"/>
              <a:t>Paciente diabético que comienza con delirios y sudor frio durante una sesión en el gimnasio de actividad cardiovascular.</a:t>
            </a:r>
          </a:p>
          <a:p>
            <a:pPr marL="457200" indent="-457200">
              <a:buAutoNum type="alphaLcParenR"/>
            </a:pPr>
            <a:r>
              <a:rPr lang="es-ES" sz="2000" dirty="0" smtClean="0"/>
              <a:t>En todos los casos anteriores actuaremos de manera urgente.</a:t>
            </a:r>
            <a:endParaRPr lang="es-ES" sz="2000" dirty="0"/>
          </a:p>
        </p:txBody>
      </p:sp>
      <p:pic>
        <p:nvPicPr>
          <p:cNvPr id="4" name="musica de cierre quien quiere ser millonario155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53485" y="5054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6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TM03457503[[fn=Sobrio]]</Template>
  <TotalTime>140</TotalTime>
  <Words>584</Words>
  <Application>Microsoft Office PowerPoint</Application>
  <PresentationFormat>Panorámica</PresentationFormat>
  <Paragraphs>62</Paragraphs>
  <Slides>15</Slides>
  <Notes>0</Notes>
  <HiddenSlides>0</HiddenSlides>
  <MMClips>13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2</vt:lpstr>
      <vt:lpstr>Citable</vt:lpstr>
      <vt:lpstr>Presentación de PowerPoint</vt:lpstr>
      <vt:lpstr>Presentación de PowerPoint</vt:lpstr>
      <vt:lpstr>Presentación de PowerPoint</vt:lpstr>
      <vt:lpstr>1) Entre las funciones de la insulina se encuentran:</vt:lpstr>
      <vt:lpstr>2) Señala la opción correcta:</vt:lpstr>
      <vt:lpstr>3) Cual de los siguientes es un signo de hipoglucemia?</vt:lpstr>
      <vt:lpstr>4) Dentro de las recomendaciones que hay que tener en cuenta en un diabético se encuentran todas menos…</vt:lpstr>
      <vt:lpstr>5) Se considera que la hipertensión arterial es:</vt:lpstr>
      <vt:lpstr>6) Señala la opción correcta:</vt:lpstr>
      <vt:lpstr>7) La OMS clasifica la obesidad como:</vt:lpstr>
      <vt:lpstr>8) El principal factor involucrado en la obesidad es:</vt:lpstr>
      <vt:lpstr>9) Cuál de las siguientes no es una recomendación a seguir en un paciente obeso que vaya a practicar AF?</vt:lpstr>
      <vt:lpstr>10) En cuanto al paciente dislipémico:</vt:lpstr>
      <vt:lpstr>11) En que tipo de pacientes no esta contraindicada la maniobra de Valsalva?</vt:lpstr>
      <vt:lpstr>12) En cual de los siguientes casos deberemos de actuar de manera urgente durante una sesión de AF?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alonso</dc:creator>
  <cp:lastModifiedBy>sara alonso</cp:lastModifiedBy>
  <cp:revision>16</cp:revision>
  <dcterms:created xsi:type="dcterms:W3CDTF">2015-09-02T16:28:18Z</dcterms:created>
  <dcterms:modified xsi:type="dcterms:W3CDTF">2015-09-02T18:48:29Z</dcterms:modified>
</cp:coreProperties>
</file>