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handoutMasterIdLst>
    <p:handoutMasterId r:id="rId62"/>
  </p:handoutMasterIdLst>
  <p:sldIdLst>
    <p:sldId id="256" r:id="rId2"/>
    <p:sldId id="257" r:id="rId3"/>
    <p:sldId id="264" r:id="rId4"/>
    <p:sldId id="306" r:id="rId5"/>
    <p:sldId id="266" r:id="rId6"/>
    <p:sldId id="267" r:id="rId7"/>
    <p:sldId id="268" r:id="rId8"/>
    <p:sldId id="269" r:id="rId9"/>
    <p:sldId id="270" r:id="rId10"/>
    <p:sldId id="307" r:id="rId11"/>
    <p:sldId id="271" r:id="rId12"/>
    <p:sldId id="272" r:id="rId13"/>
    <p:sldId id="323" r:id="rId14"/>
    <p:sldId id="273" r:id="rId15"/>
    <p:sldId id="308" r:id="rId16"/>
    <p:sldId id="274" r:id="rId17"/>
    <p:sldId id="278" r:id="rId18"/>
    <p:sldId id="325" r:id="rId19"/>
    <p:sldId id="279" r:id="rId20"/>
    <p:sldId id="280" r:id="rId21"/>
    <p:sldId id="312" r:id="rId22"/>
    <p:sldId id="311" r:id="rId23"/>
    <p:sldId id="281" r:id="rId24"/>
    <p:sldId id="326" r:id="rId25"/>
    <p:sldId id="282" r:id="rId26"/>
    <p:sldId id="283" r:id="rId27"/>
    <p:sldId id="316" r:id="rId28"/>
    <p:sldId id="317" r:id="rId29"/>
    <p:sldId id="330" r:id="rId30"/>
    <p:sldId id="331" r:id="rId31"/>
    <p:sldId id="332" r:id="rId32"/>
    <p:sldId id="333" r:id="rId33"/>
    <p:sldId id="334" r:id="rId34"/>
    <p:sldId id="335" r:id="rId35"/>
    <p:sldId id="336" r:id="rId36"/>
    <p:sldId id="337" r:id="rId37"/>
    <p:sldId id="338" r:id="rId38"/>
    <p:sldId id="339" r:id="rId39"/>
    <p:sldId id="340" r:id="rId40"/>
    <p:sldId id="341" r:id="rId41"/>
    <p:sldId id="275" r:id="rId42"/>
    <p:sldId id="324" r:id="rId43"/>
    <p:sldId id="276" r:id="rId44"/>
    <p:sldId id="277" r:id="rId45"/>
    <p:sldId id="310" r:id="rId46"/>
    <p:sldId id="309" r:id="rId47"/>
    <p:sldId id="293" r:id="rId48"/>
    <p:sldId id="329" r:id="rId49"/>
    <p:sldId id="290" r:id="rId50"/>
    <p:sldId id="291" r:id="rId51"/>
    <p:sldId id="294" r:id="rId52"/>
    <p:sldId id="295" r:id="rId53"/>
    <p:sldId id="297" r:id="rId54"/>
    <p:sldId id="296" r:id="rId55"/>
    <p:sldId id="315" r:id="rId56"/>
    <p:sldId id="313" r:id="rId57"/>
    <p:sldId id="314" r:id="rId58"/>
    <p:sldId id="304" r:id="rId59"/>
    <p:sldId id="263" r:id="rId60"/>
    <p:sldId id="342" r:id="rId61"/>
  </p:sldIdLst>
  <p:sldSz cx="9144000" cy="6858000" type="screen4x3"/>
  <p:notesSz cx="6797675" cy="992822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C1BA"/>
    <a:srgbClr val="0FE1AF"/>
    <a:srgbClr val="25CB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43" autoAdjust="0"/>
  </p:normalViewPr>
  <p:slideViewPr>
    <p:cSldViewPr>
      <p:cViewPr>
        <p:scale>
          <a:sx n="100" d="100"/>
          <a:sy n="100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iburuaren leku-mar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0827" tIns="45414" rIns="90827" bIns="45414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aren leku-mark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0827" tIns="45414" rIns="90827" bIns="45414" rtlCol="0"/>
          <a:lstStyle>
            <a:lvl1pPr algn="r">
              <a:defRPr sz="1200"/>
            </a:lvl1pPr>
          </a:lstStyle>
          <a:p>
            <a:fld id="{3BE328BC-E359-4ADC-93F5-4A155FDEE35F}" type="datetimeFigureOut">
              <a:rPr lang="es-ES" smtClean="0"/>
              <a:pPr/>
              <a:t>09/03/2016</a:t>
            </a:fld>
            <a:endParaRPr lang="es-ES"/>
          </a:p>
        </p:txBody>
      </p:sp>
      <p:sp>
        <p:nvSpPr>
          <p:cNvPr id="4" name="Orri-oinaren leku-marka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0827" tIns="45414" rIns="90827" bIns="45414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Diapositibaren zenbakiaren leku-marka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0827" tIns="45414" rIns="90827" bIns="45414" rtlCol="0" anchor="b"/>
          <a:lstStyle>
            <a:lvl1pPr algn="r">
              <a:defRPr sz="1200"/>
            </a:lvl1pPr>
          </a:lstStyle>
          <a:p>
            <a:fld id="{98EE9D46-D4B0-40AA-8A85-BCFEB811219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05116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pPr/>
              <a:t>09/03/2016</a:t>
            </a:fld>
            <a:endParaRPr lang="es-E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pPr/>
              <a:t>09/03/2016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pPr/>
              <a:t>09/03/2016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pPr/>
              <a:t>09/03/2016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pPr/>
              <a:t>09/03/2016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pPr/>
              <a:t>09/03/2016</a:t>
            </a:fld>
            <a:endParaRPr lang="es-ES" dirty="0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pPr/>
              <a:t>09/03/2016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pPr/>
              <a:t>09/03/2016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DE7C8B8C-8294-4776-ABFB-C2AAF7D9D25D}" type="datetimeFigureOut">
              <a:rPr lang="es-ES" smtClean="0"/>
              <a:pPr/>
              <a:t>09/03/2016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pPr/>
              <a:t>09/03/2016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pPr/>
              <a:t>09/03/2016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E87DE43-945C-40F6-9B0D-71020A833D22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1428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E7C8B8C-8294-4776-ABFB-C2AAF7D9D25D}" type="datetimeFigureOut">
              <a:rPr lang="es-ES" smtClean="0"/>
              <a:pPr/>
              <a:t>09/03/2016</a:t>
            </a:fld>
            <a:endParaRPr lang="es-ES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1" r:id="rId12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gif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Videos/Marcha%20normal%20en%20plano%20sagital.avi.mp4" TargetMode="Externa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Relationship Id="rId4" Type="http://schemas.openxmlformats.org/officeDocument/2006/relationships/hyperlink" Target="Videos/Analisis%20Biomec&#225;nico%20Plano%20Frontal.mp4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280920" cy="2301240"/>
          </a:xfrm>
        </p:spPr>
        <p:txBody>
          <a:bodyPr>
            <a:normAutofit/>
          </a:bodyPr>
          <a:lstStyle/>
          <a:p>
            <a:pPr algn="ctr"/>
            <a:r>
              <a:rPr lang="eu-ES" sz="5400" smtClean="0">
                <a:solidFill>
                  <a:srgbClr val="2FC1BA"/>
                </a:solidFill>
                <a:latin typeface="Calibri" panose="020F0502020204030204" pitchFamily="34" charset="0"/>
              </a:rPr>
              <a:t>OSASUNERAKO JARDUERA FISIKOA. HASTAPENAK</a:t>
            </a:r>
            <a:endParaRPr lang="eu-ES" sz="5400">
              <a:solidFill>
                <a:srgbClr val="2FC1BA"/>
              </a:solidFill>
              <a:latin typeface="Calibri" panose="020F050202020403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2852936"/>
            <a:ext cx="8649617" cy="2384400"/>
          </a:xfrm>
        </p:spPr>
        <p:txBody>
          <a:bodyPr>
            <a:noAutofit/>
          </a:bodyPr>
          <a:lstStyle/>
          <a:p>
            <a:pPr algn="ctr"/>
            <a:r>
              <a:rPr lang="eu-ES" sz="3800" b="1" smtClean="0">
                <a:latin typeface="Constantia" panose="02030602050306030303" pitchFamily="18" charset="0"/>
              </a:rPr>
              <a:t>SENIOR FITNESS TEST BATERIAREN INTERPRETAZIOA, OSASUNERAKO JARDUERA FISIKOAREN PROGRAMA BATEAN</a:t>
            </a:r>
            <a:endParaRPr lang="eu-ES" sz="3800" b="1">
              <a:latin typeface="Constantia" panose="02030602050306030303" pitchFamily="18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9872" y="5373216"/>
            <a:ext cx="2285054" cy="1346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401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u-ES" b="1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EDUKIAK</a:t>
            </a:r>
            <a:endParaRPr lang="eu-ES" b="1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50926" indent="-514350">
              <a:buFont typeface="+mj-lt"/>
              <a:buAutoNum type="arabicPeriod"/>
            </a:pPr>
            <a:r>
              <a:rPr lang="eu-ES" smtClean="0"/>
              <a:t>Fitnessaren kontzeptua</a:t>
            </a:r>
          </a:p>
          <a:p>
            <a:pPr marL="550926" indent="-514350">
              <a:buFont typeface="+mj-lt"/>
              <a:buAutoNum type="arabicPeriod"/>
            </a:pPr>
            <a:r>
              <a:rPr lang="eu-ES" smtClean="0"/>
              <a:t>Testa egiteko arrazoiak</a:t>
            </a:r>
          </a:p>
          <a:p>
            <a:pPr marL="550926" indent="-514350">
              <a:buFont typeface="+mj-lt"/>
              <a:buAutoNum type="arabicPeriod"/>
            </a:pPr>
            <a:r>
              <a:rPr lang="eu-ES" smtClean="0"/>
              <a:t>Testa eta fidagarritasuna</a:t>
            </a:r>
          </a:p>
          <a:p>
            <a:pPr marL="550926" indent="-514350">
              <a:buFont typeface="+mj-lt"/>
              <a:buAutoNum type="arabicPeriod"/>
            </a:pPr>
            <a:r>
              <a:rPr lang="eu-ES" smtClean="0"/>
              <a:t>Baloratzeko prozedura</a:t>
            </a:r>
          </a:p>
          <a:p>
            <a:pPr marL="550926" indent="-514350">
              <a:buFont typeface="+mj-lt"/>
              <a:buAutoNum type="arabicPeriod"/>
            </a:pPr>
            <a:r>
              <a:rPr lang="eu-ES" smtClean="0"/>
              <a:t>SFT bateriaren gaineko azalpenak</a:t>
            </a:r>
            <a:endParaRPr lang="eu-ES"/>
          </a:p>
        </p:txBody>
      </p:sp>
    </p:spTree>
    <p:extLst>
      <p:ext uri="{BB962C8B-B14F-4D97-AF65-F5344CB8AC3E}">
        <p14:creationId xmlns:p14="http://schemas.microsoft.com/office/powerpoint/2010/main" val="207997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37046" y="1556792"/>
            <a:ext cx="8229600" cy="4896544"/>
          </a:xfrm>
        </p:spPr>
        <p:txBody>
          <a:bodyPr>
            <a:normAutofit fontScale="92500" lnSpcReduction="20000"/>
          </a:bodyPr>
          <a:lstStyle/>
          <a:p>
            <a:r>
              <a:rPr lang="eu-ES" sz="2800" dirty="0" smtClean="0"/>
              <a:t>Osasunaren  Mundu Erakundearen arabera (1968), </a:t>
            </a:r>
            <a:r>
              <a:rPr lang="eu-ES" sz="2800" i="1" dirty="0" smtClean="0"/>
              <a:t>gaitasun fisikoa edo </a:t>
            </a:r>
            <a:r>
              <a:rPr lang="eu-ES" sz="2800" i="1" dirty="0" err="1" smtClean="0"/>
              <a:t>fitnessa</a:t>
            </a:r>
            <a:r>
              <a:rPr lang="eu-ES" sz="2800" i="1" dirty="0" smtClean="0"/>
              <a:t> </a:t>
            </a:r>
            <a:r>
              <a:rPr lang="eu-ES" sz="2800" i="1" dirty="0" smtClean="0">
                <a:solidFill>
                  <a:srgbClr val="0FE1AF"/>
                </a:solidFill>
              </a:rPr>
              <a:t>giharretako lan bat bete-betean egiteko gaitasuna </a:t>
            </a:r>
            <a:r>
              <a:rPr lang="eu-ES" sz="2800" dirty="0" smtClean="0"/>
              <a:t>da. Definizio horren arabera, gaitasun fisikoak (</a:t>
            </a:r>
            <a:r>
              <a:rPr lang="eu-ES" sz="2800" dirty="0" err="1" smtClean="0"/>
              <a:t>fitnessa</a:t>
            </a:r>
            <a:r>
              <a:rPr lang="eu-ES" sz="2800" dirty="0" smtClean="0"/>
              <a:t>) berekin dakar norbanakoak egoera fisiko, sozial eta psikologiko zehatzetan edozein zeregin fisiko egitea ahalbidetzen dioten ezaugarriak izatea (</a:t>
            </a:r>
            <a:r>
              <a:rPr lang="eu-ES" sz="2800" dirty="0" err="1" smtClean="0"/>
              <a:t>Bouchard</a:t>
            </a:r>
            <a:r>
              <a:rPr lang="eu-ES" sz="2800" dirty="0" smtClean="0"/>
              <a:t>, </a:t>
            </a:r>
            <a:r>
              <a:rPr lang="eu-ES" sz="2800" dirty="0" err="1" smtClean="0"/>
              <a:t>Shephard</a:t>
            </a:r>
            <a:r>
              <a:rPr lang="eu-ES" sz="2800" dirty="0" smtClean="0"/>
              <a:t>, 1994).</a:t>
            </a:r>
          </a:p>
          <a:p>
            <a:pPr>
              <a:buFont typeface="Wingdings" pitchFamily="2" charset="2"/>
              <a:buNone/>
            </a:pPr>
            <a:endParaRPr lang="eu-ES" sz="2800" dirty="0" smtClean="0"/>
          </a:p>
          <a:p>
            <a:pPr algn="just"/>
            <a:r>
              <a:rPr lang="eu-ES" sz="2800" dirty="0" smtClean="0"/>
              <a:t>Osasunarekin lotutako </a:t>
            </a:r>
            <a:r>
              <a:rPr lang="eu-ES" sz="2800" dirty="0" err="1" smtClean="0"/>
              <a:t>fitnessa</a:t>
            </a:r>
            <a:r>
              <a:rPr lang="eu-ES" sz="2800" dirty="0" smtClean="0"/>
              <a:t> (</a:t>
            </a:r>
            <a:r>
              <a:rPr lang="eu-ES" sz="2800" i="1" dirty="0" err="1" smtClean="0"/>
              <a:t>health-related</a:t>
            </a:r>
            <a:r>
              <a:rPr lang="eu-ES" sz="2800" i="1" dirty="0" smtClean="0"/>
              <a:t> </a:t>
            </a:r>
            <a:r>
              <a:rPr lang="eu-ES" sz="2800" i="1" dirty="0" err="1" smtClean="0"/>
              <a:t>fitness</a:t>
            </a:r>
            <a:r>
              <a:rPr lang="eu-ES" sz="2800" dirty="0" smtClean="0"/>
              <a:t>) hau da: </a:t>
            </a:r>
            <a:r>
              <a:rPr lang="eu-ES" sz="3300" i="1" dirty="0" smtClean="0">
                <a:solidFill>
                  <a:srgbClr val="0FE1AF"/>
                </a:solidFill>
              </a:rPr>
              <a:t>ohiko jarduera fisikoak </a:t>
            </a:r>
            <a:r>
              <a:rPr lang="eu-ES" sz="2800" i="1" dirty="0" smtClean="0"/>
              <a:t>alde edo kontra eragiten dituen </a:t>
            </a:r>
            <a:r>
              <a:rPr lang="eu-ES" sz="3300" i="1" dirty="0" err="1" smtClean="0">
                <a:solidFill>
                  <a:srgbClr val="0FE1AF"/>
                </a:solidFill>
              </a:rPr>
              <a:t>fitnessaren</a:t>
            </a:r>
            <a:r>
              <a:rPr lang="eu-ES" sz="3300" i="1" dirty="0" smtClean="0">
                <a:solidFill>
                  <a:srgbClr val="0FE1AF"/>
                </a:solidFill>
              </a:rPr>
              <a:t> osagaiak</a:t>
            </a:r>
            <a:r>
              <a:rPr lang="eu-ES" sz="2800" i="1" dirty="0" smtClean="0"/>
              <a:t>, osasun egoerarekin zerikusia dutenak.</a:t>
            </a:r>
            <a:endParaRPr lang="eu-ES" sz="2800" dirty="0" smtClean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u-ES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683568" y="260648"/>
            <a:ext cx="7467600" cy="1143000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FITNESSA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46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4525963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u-ES" sz="2800" smtClean="0">
                <a:cs typeface="Times New Roman" pitchFamily="18" charset="0"/>
              </a:rPr>
              <a:t>Pertsonaren ebaluazioa egitea eta hobetu behar dituen gaitasun fisikoak </a:t>
            </a:r>
            <a:r>
              <a:rPr lang="eu-ES" sz="2800" smtClean="0">
                <a:solidFill>
                  <a:srgbClr val="0FE1AF"/>
                </a:solidFill>
                <a:cs typeface="Times New Roman" pitchFamily="18" charset="0"/>
              </a:rPr>
              <a:t>identifikatzea</a:t>
            </a:r>
            <a:r>
              <a:rPr lang="eu-ES" sz="2800" smtClean="0">
                <a:cs typeface="Times New Roman" pitchFamily="18" charset="0"/>
              </a:rPr>
              <a:t>.</a:t>
            </a:r>
          </a:p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u-ES" sz="2800" smtClean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Jarduera fisikoko programa baten </a:t>
            </a:r>
            <a:r>
              <a:rPr lang="eu-ES" sz="2800" smtClean="0">
                <a:solidFill>
                  <a:srgbClr val="0FE1AF"/>
                </a:solidFill>
                <a:cs typeface="Times New Roman" pitchFamily="18" charset="0"/>
              </a:rPr>
              <a:t>plangintza egitea, datuetan </a:t>
            </a:r>
            <a:r>
              <a:rPr lang="eu-ES" sz="2800" smtClean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oinarrituta.</a:t>
            </a:r>
            <a:r>
              <a:rPr lang="eu-ES" sz="2800" smtClean="0">
                <a:solidFill>
                  <a:srgbClr val="0FE1AF"/>
                </a:solidFill>
                <a:cs typeface="Times New Roman" pitchFamily="18" charset="0"/>
              </a:rPr>
              <a:t> </a:t>
            </a:r>
            <a:endParaRPr lang="eu-ES" sz="2800" smtClean="0">
              <a:solidFill>
                <a:schemeClr val="tx1">
                  <a:lumMod val="95000"/>
                </a:schemeClr>
              </a:solidFill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u-ES" sz="2800" smtClean="0">
                <a:solidFill>
                  <a:srgbClr val="0FE1AF"/>
                </a:solidFill>
                <a:cs typeface="Times New Roman" pitchFamily="18" charset="0"/>
              </a:rPr>
              <a:t>Helburuak </a:t>
            </a:r>
            <a:r>
              <a:rPr lang="eu-ES" sz="2800" smtClean="0">
                <a:cs typeface="Times New Roman" pitchFamily="18" charset="0"/>
              </a:rPr>
              <a:t>lortzen diren </a:t>
            </a:r>
            <a:r>
              <a:rPr lang="eu-ES" sz="2800" smtClean="0">
                <a:solidFill>
                  <a:srgbClr val="0FE1AF"/>
                </a:solidFill>
                <a:cs typeface="Times New Roman" pitchFamily="18" charset="0"/>
              </a:rPr>
              <a:t>ikustea</a:t>
            </a:r>
            <a:r>
              <a:rPr lang="eu-ES" sz="2800" smtClean="0">
                <a:cs typeface="Times New Roman" pitchFamily="18" charset="0"/>
              </a:rPr>
              <a:t>.</a:t>
            </a:r>
          </a:p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u-ES" sz="2800" smtClean="0">
                <a:cs typeface="Times New Roman" pitchFamily="18" charset="0"/>
              </a:rPr>
              <a:t>Gauzatutako</a:t>
            </a:r>
            <a:r>
              <a:rPr lang="eu-ES" sz="2800" smtClean="0">
                <a:solidFill>
                  <a:srgbClr val="0FE1AF"/>
                </a:solidFill>
                <a:cs typeface="Times New Roman" pitchFamily="18" charset="0"/>
              </a:rPr>
              <a:t> programaren ebaluazioa egitea</a:t>
            </a:r>
            <a:r>
              <a:rPr lang="eu-ES" sz="2800" smtClean="0">
                <a:cs typeface="Times New Roman" pitchFamily="18" charset="0"/>
              </a:rPr>
              <a:t>.</a:t>
            </a:r>
          </a:p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u-ES" sz="2800" smtClean="0">
                <a:cs typeface="Times New Roman" pitchFamily="18" charset="0"/>
              </a:rPr>
              <a:t>Parte-hartzaileak</a:t>
            </a:r>
            <a:r>
              <a:rPr lang="eu-ES" sz="2800" smtClean="0">
                <a:solidFill>
                  <a:srgbClr val="0FE1AF"/>
                </a:solidFill>
                <a:cs typeface="Times New Roman" pitchFamily="18" charset="0"/>
              </a:rPr>
              <a:t> motibatzea</a:t>
            </a:r>
            <a:r>
              <a:rPr lang="eu-ES" sz="2800" smtClean="0"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eu-ES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611560" y="26064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u-ES" b="1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TESTA EGITEKO ARRAZOIAK</a:t>
            </a:r>
            <a:endParaRPr lang="eu-ES" b="1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70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452596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u-ES" sz="2800" dirty="0" smtClean="0">
                <a:cs typeface="Times New Roman" pitchFamily="18" charset="0"/>
              </a:rPr>
              <a:t>Hasiberriari </a:t>
            </a:r>
            <a:r>
              <a:rPr lang="eu-ES" sz="2800" dirty="0" smtClean="0">
                <a:solidFill>
                  <a:srgbClr val="0FE1AF"/>
                </a:solidFill>
                <a:cs typeface="Times New Roman" pitchFamily="18" charset="0"/>
              </a:rPr>
              <a:t>beldurra</a:t>
            </a:r>
            <a:r>
              <a:rPr lang="eu-ES" sz="2800" dirty="0" smtClean="0">
                <a:cs typeface="Times New Roman" pitchFamily="18" charset="0"/>
              </a:rPr>
              <a:t> eragiteko nolabaiteko </a:t>
            </a:r>
            <a:r>
              <a:rPr lang="eu-ES" sz="2800" dirty="0" smtClean="0">
                <a:solidFill>
                  <a:srgbClr val="0FE1AF"/>
                </a:solidFill>
                <a:cs typeface="Times New Roman" pitchFamily="18" charset="0"/>
              </a:rPr>
              <a:t>arriskua</a:t>
            </a:r>
            <a:r>
              <a:rPr lang="eu-ES" sz="2800" dirty="0" smtClean="0">
                <a:cs typeface="Times New Roman" pitchFamily="18" charset="0"/>
              </a:rPr>
              <a:t> dago.</a:t>
            </a:r>
          </a:p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u-ES" sz="2800" dirty="0" smtClean="0">
                <a:solidFill>
                  <a:srgbClr val="0FE1AF"/>
                </a:solidFill>
                <a:cs typeface="Times New Roman" pitchFamily="18" charset="0"/>
              </a:rPr>
              <a:t>Ez </a:t>
            </a:r>
            <a:r>
              <a:rPr lang="eu-ES" sz="2800" dirty="0" smtClean="0">
                <a:cs typeface="Times New Roman" pitchFamily="18" charset="0"/>
              </a:rPr>
              <a:t>da gainditzen edo kale egiten den </a:t>
            </a:r>
            <a:r>
              <a:rPr lang="eu-ES" sz="2800" dirty="0" smtClean="0">
                <a:solidFill>
                  <a:srgbClr val="0FE1AF"/>
                </a:solidFill>
                <a:cs typeface="Times New Roman" pitchFamily="18" charset="0"/>
              </a:rPr>
              <a:t>azterketa hutsa</a:t>
            </a:r>
            <a:r>
              <a:rPr lang="eu-ES" sz="2800" dirty="0" smtClean="0">
                <a:cs typeface="Times New Roman" pitchFamily="18" charset="0"/>
              </a:rPr>
              <a:t>.</a:t>
            </a:r>
          </a:p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u-ES" sz="2800" dirty="0" smtClean="0">
                <a:cs typeface="Times New Roman" pitchFamily="18" charset="0"/>
              </a:rPr>
              <a:t>Eskuratutako datuek </a:t>
            </a:r>
            <a:r>
              <a:rPr lang="eu-ES" sz="2800" dirty="0" smtClean="0">
                <a:solidFill>
                  <a:srgbClr val="0FE1AF"/>
                </a:solidFill>
                <a:cs typeface="Times New Roman" pitchFamily="18" charset="0"/>
              </a:rPr>
              <a:t>helburu jakin batzuk </a:t>
            </a:r>
            <a:r>
              <a:rPr lang="eu-ES" sz="2800" dirty="0" smtClean="0">
                <a:cs typeface="Times New Roman" pitchFamily="18" charset="0"/>
              </a:rPr>
              <a:t>lortzera</a:t>
            </a:r>
            <a:r>
              <a:rPr lang="eu-ES" sz="2800" dirty="0" smtClean="0">
                <a:solidFill>
                  <a:srgbClr val="0FE1AF"/>
                </a:solidFill>
                <a:cs typeface="Times New Roman" pitchFamily="18" charset="0"/>
              </a:rPr>
              <a:t> bideratzen dute</a:t>
            </a:r>
            <a:r>
              <a:rPr lang="eu-ES" sz="2800" dirty="0" smtClean="0">
                <a:cs typeface="Times New Roman" pitchFamily="18" charset="0"/>
              </a:rPr>
              <a:t>.</a:t>
            </a:r>
          </a:p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u-ES" sz="2800" b="1" dirty="0" smtClean="0">
                <a:solidFill>
                  <a:srgbClr val="0FE1AF"/>
                </a:solidFill>
                <a:cs typeface="Times New Roman" pitchFamily="18" charset="0"/>
              </a:rPr>
              <a:t>Helburu</a:t>
            </a:r>
            <a:r>
              <a:rPr lang="eu-ES" sz="2800" dirty="0" smtClean="0">
                <a:cs typeface="Times New Roman" pitchFamily="18" charset="0"/>
              </a:rPr>
              <a:t> nagusia da norbanakoak </a:t>
            </a:r>
            <a:r>
              <a:rPr lang="eu-ES" sz="2800" b="1" dirty="0" smtClean="0">
                <a:solidFill>
                  <a:srgbClr val="0FE1AF"/>
                </a:solidFill>
                <a:cs typeface="Times New Roman" pitchFamily="18" charset="0"/>
              </a:rPr>
              <a:t>motibatzea</a:t>
            </a:r>
            <a:r>
              <a:rPr lang="eu-ES" sz="2800" dirty="0" smtClean="0">
                <a:cs typeface="Times New Roman" pitchFamily="18" charset="0"/>
              </a:rPr>
              <a:t>, </a:t>
            </a:r>
            <a:r>
              <a:rPr lang="eu-ES" sz="2800" b="1" dirty="0" smtClean="0">
                <a:solidFill>
                  <a:srgbClr val="0FE1AF"/>
                </a:solidFill>
                <a:cs typeface="Times New Roman" pitchFamily="18" charset="0"/>
              </a:rPr>
              <a:t>jarduera fisikoaren mailak handitzeko</a:t>
            </a:r>
            <a:r>
              <a:rPr lang="eu-ES" sz="2800" dirty="0" smtClean="0">
                <a:cs typeface="Times New Roman" pitchFamily="18" charset="0"/>
              </a:rPr>
              <a:t>, eta programaren jarraipena egitea.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611560" y="260648"/>
            <a:ext cx="7467600" cy="1143000"/>
          </a:xfrm>
        </p:spPr>
        <p:txBody>
          <a:bodyPr/>
          <a:lstStyle/>
          <a:p>
            <a:pPr algn="ctr"/>
            <a:r>
              <a:rPr lang="eu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TESTA ETA MOTIBAZIOA</a:t>
            </a:r>
            <a:endParaRPr lang="eu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25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8695" y="1916832"/>
            <a:ext cx="8435280" cy="4389120"/>
          </a:xfrm>
        </p:spPr>
        <p:txBody>
          <a:bodyPr>
            <a:normAutofit fontScale="70000" lnSpcReduction="20000"/>
          </a:bodyPr>
          <a:lstStyle/>
          <a:p>
            <a:pPr algn="just">
              <a:spcAft>
                <a:spcPct val="35000"/>
              </a:spcAft>
            </a:pPr>
            <a:r>
              <a:rPr lang="eu-ES" sz="2800" b="1" dirty="0" err="1" smtClean="0">
                <a:cs typeface="Times New Roman" pitchFamily="18" charset="0"/>
              </a:rPr>
              <a:t>Fitness</a:t>
            </a:r>
            <a:r>
              <a:rPr lang="eu-ES" sz="2800" b="1" dirty="0" smtClean="0">
                <a:cs typeface="Times New Roman" pitchFamily="18" charset="0"/>
              </a:rPr>
              <a:t> Testaren</a:t>
            </a:r>
            <a:r>
              <a:rPr lang="eu-ES" sz="2800" dirty="0" smtClean="0">
                <a:cs typeface="Times New Roman" pitchFamily="18" charset="0"/>
              </a:rPr>
              <a:t> ekipamendua ez da hutsezina. Gerta daitezkeen akatsak hauen ondorio izan daitezke:</a:t>
            </a:r>
          </a:p>
          <a:p>
            <a:pPr marL="36576" indent="0" algn="just">
              <a:spcAft>
                <a:spcPct val="35000"/>
              </a:spcAft>
              <a:buNone/>
            </a:pPr>
            <a:r>
              <a:rPr lang="eu-ES" sz="2800" dirty="0" smtClean="0">
                <a:cs typeface="Times New Roman" pitchFamily="18" charset="0"/>
              </a:rPr>
              <a:t>	1</a:t>
            </a:r>
            <a:r>
              <a:rPr lang="eu-ES" sz="2800" dirty="0" err="1" smtClean="0">
                <a:cs typeface="Times New Roman" pitchFamily="18" charset="0"/>
              </a:rPr>
              <a:t>)</a:t>
            </a:r>
            <a:r>
              <a:rPr lang="eu-ES" sz="2800" dirty="0" err="1" smtClean="0">
                <a:latin typeface="Times New Roman" pitchFamily="18" charset="0"/>
                <a:cs typeface="Times New Roman" pitchFamily="18" charset="0"/>
              </a:rPr>
              <a:t>    </a:t>
            </a:r>
            <a:r>
              <a:rPr lang="eu-ES" sz="2800" dirty="0" smtClean="0">
                <a:cs typeface="Times New Roman" pitchFamily="18" charset="0"/>
              </a:rPr>
              <a:t>Probetan erabilitako materiala (akats naturala).</a:t>
            </a:r>
          </a:p>
          <a:p>
            <a:pPr marL="36576" indent="0" algn="just">
              <a:spcAft>
                <a:spcPct val="35000"/>
              </a:spcAft>
              <a:buNone/>
            </a:pPr>
            <a:r>
              <a:rPr lang="eu-ES" sz="2800" dirty="0" smtClean="0">
                <a:cs typeface="Times New Roman" pitchFamily="18" charset="0"/>
              </a:rPr>
              <a:t>	2</a:t>
            </a:r>
            <a:r>
              <a:rPr lang="eu-ES" sz="2800" dirty="0" err="1" smtClean="0">
                <a:cs typeface="Times New Roman" pitchFamily="18" charset="0"/>
              </a:rPr>
              <a:t>)</a:t>
            </a:r>
            <a:r>
              <a:rPr lang="eu-ES" sz="2800" dirty="0" err="1" smtClean="0">
                <a:latin typeface="Times New Roman" pitchFamily="18" charset="0"/>
                <a:cs typeface="Times New Roman" pitchFamily="18" charset="0"/>
              </a:rPr>
              <a:t>    </a:t>
            </a:r>
            <a:r>
              <a:rPr lang="eu-ES" sz="2800" dirty="0" smtClean="0">
                <a:cs typeface="Times New Roman" pitchFamily="18" charset="0"/>
              </a:rPr>
              <a:t>Akatsa </a:t>
            </a:r>
            <a:r>
              <a:rPr lang="eu-ES" sz="2800" dirty="0" err="1" smtClean="0">
                <a:cs typeface="Times New Roman" pitchFamily="18" charset="0"/>
              </a:rPr>
              <a:t>administratzailean-ebaluatzailean</a:t>
            </a:r>
            <a:r>
              <a:rPr lang="eu-ES" sz="2800" dirty="0" smtClean="0">
                <a:cs typeface="Times New Roman" pitchFamily="18" charset="0"/>
              </a:rPr>
              <a:t>.</a:t>
            </a:r>
          </a:p>
          <a:p>
            <a:pPr marL="36576" indent="0" algn="just">
              <a:spcAft>
                <a:spcPct val="35000"/>
              </a:spcAft>
              <a:buNone/>
            </a:pPr>
            <a:r>
              <a:rPr lang="eu-ES" sz="2800" dirty="0" smtClean="0">
                <a:cs typeface="Times New Roman" pitchFamily="18" charset="0"/>
              </a:rPr>
              <a:t>	3</a:t>
            </a:r>
            <a:r>
              <a:rPr lang="eu-ES" sz="2800" dirty="0" err="1" smtClean="0">
                <a:cs typeface="Times New Roman" pitchFamily="18" charset="0"/>
              </a:rPr>
              <a:t>)</a:t>
            </a:r>
            <a:r>
              <a:rPr lang="eu-ES" sz="2800" dirty="0" err="1" smtClean="0">
                <a:latin typeface="Times New Roman" pitchFamily="18" charset="0"/>
                <a:cs typeface="Times New Roman" pitchFamily="18" charset="0"/>
              </a:rPr>
              <a:t>    </a:t>
            </a:r>
            <a:r>
              <a:rPr lang="eu-ES" sz="2800" dirty="0" smtClean="0">
                <a:cs typeface="Times New Roman" pitchFamily="18" charset="0"/>
              </a:rPr>
              <a:t>Egun desberdinetan egitea testa.</a:t>
            </a:r>
          </a:p>
          <a:p>
            <a:pPr marL="36576" indent="0" algn="just">
              <a:spcAft>
                <a:spcPct val="35000"/>
              </a:spcAft>
              <a:buNone/>
            </a:pPr>
            <a:r>
              <a:rPr lang="eu-ES" sz="2800" dirty="0" smtClean="0">
                <a:cs typeface="Times New Roman" pitchFamily="18" charset="0"/>
              </a:rPr>
              <a:t>	4</a:t>
            </a:r>
            <a:r>
              <a:rPr lang="eu-ES" sz="2800" dirty="0" err="1" smtClean="0">
                <a:cs typeface="Times New Roman" pitchFamily="18" charset="0"/>
              </a:rPr>
              <a:t>)</a:t>
            </a:r>
            <a:r>
              <a:rPr lang="eu-ES" sz="2800" dirty="0" err="1" smtClean="0">
                <a:latin typeface="Times New Roman" pitchFamily="18" charset="0"/>
                <a:cs typeface="Times New Roman" pitchFamily="18" charset="0"/>
              </a:rPr>
              <a:t>    </a:t>
            </a:r>
            <a:r>
              <a:rPr lang="eu-ES" sz="2800" dirty="0" smtClean="0">
                <a:cs typeface="Times New Roman" pitchFamily="18" charset="0"/>
              </a:rPr>
              <a:t>Testaren aurretik egindako dieta.</a:t>
            </a:r>
          </a:p>
          <a:p>
            <a:pPr marL="36576" indent="0" algn="just">
              <a:spcAft>
                <a:spcPct val="35000"/>
              </a:spcAft>
              <a:buNone/>
            </a:pPr>
            <a:r>
              <a:rPr lang="eu-ES" sz="2800" dirty="0" smtClean="0">
                <a:cs typeface="Times New Roman" pitchFamily="18" charset="0"/>
              </a:rPr>
              <a:t>	5</a:t>
            </a:r>
            <a:r>
              <a:rPr lang="eu-ES" sz="2800" dirty="0" err="1" smtClean="0">
                <a:cs typeface="Times New Roman" pitchFamily="18" charset="0"/>
              </a:rPr>
              <a:t>)</a:t>
            </a:r>
            <a:r>
              <a:rPr lang="eu-ES" sz="2800" dirty="0" err="1" smtClean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u-ES" sz="2800" dirty="0" smtClean="0">
                <a:cs typeface="Times New Roman" pitchFamily="18" charset="0"/>
              </a:rPr>
              <a:t>Norbanakoak testekiko nolabaiteko teknika eta trebakuntza hartzea.</a:t>
            </a:r>
          </a:p>
          <a:p>
            <a:pPr marL="36576" indent="0" algn="just">
              <a:spcAft>
                <a:spcPct val="35000"/>
              </a:spcAft>
              <a:buNone/>
            </a:pPr>
            <a:r>
              <a:rPr lang="eu-ES" sz="2800" dirty="0" smtClean="0">
                <a:cs typeface="Times New Roman" pitchFamily="18" charset="0"/>
              </a:rPr>
              <a:t>	6</a:t>
            </a:r>
            <a:r>
              <a:rPr lang="eu-ES" sz="2800" dirty="0" err="1" smtClean="0">
                <a:cs typeface="Times New Roman" pitchFamily="18" charset="0"/>
              </a:rPr>
              <a:t>)</a:t>
            </a:r>
            <a:r>
              <a:rPr lang="eu-ES" sz="2800" dirty="0" err="1" smtClean="0"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eu-ES" sz="2800" dirty="0" smtClean="0">
                <a:cs typeface="Times New Roman" pitchFamily="18" charset="0"/>
              </a:rPr>
              <a:t>Norbanakoak intentsitate handiagoarekin probatu nahi izatea. </a:t>
            </a:r>
          </a:p>
          <a:p>
            <a:pPr marL="36576" indent="0" algn="just">
              <a:spcAft>
                <a:spcPct val="35000"/>
              </a:spcAft>
              <a:buNone/>
            </a:pPr>
            <a:r>
              <a:rPr lang="eu-ES" sz="2800" dirty="0" smtClean="0">
                <a:cs typeface="Times New Roman" pitchFamily="18" charset="0"/>
              </a:rPr>
              <a:t>	7</a:t>
            </a:r>
            <a:r>
              <a:rPr lang="eu-ES" sz="2800" dirty="0" err="1" smtClean="0">
                <a:cs typeface="Times New Roman" pitchFamily="18" charset="0"/>
              </a:rPr>
              <a:t>)</a:t>
            </a:r>
            <a:r>
              <a:rPr lang="eu-ES" sz="2800" dirty="0" err="1" smtClean="0"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eu-ES" sz="2800" dirty="0" smtClean="0">
                <a:cs typeface="Times New Roman" pitchFamily="18" charset="0"/>
              </a:rPr>
              <a:t>Testaren administratzaileak aldatzea.</a:t>
            </a:r>
          </a:p>
          <a:p>
            <a:endParaRPr lang="eu-ES" dirty="0"/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u-ES" b="1" dirty="0" err="1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Fitness</a:t>
            </a:r>
            <a:r>
              <a:rPr lang="eu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testa eta fidagarritasuna: betiko </a:t>
            </a:r>
            <a:r>
              <a:rPr lang="eu-ES" b="1" dirty="0" err="1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kontua…</a:t>
            </a:r>
            <a:endParaRPr lang="eu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01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772816"/>
            <a:ext cx="8229600" cy="4389120"/>
          </a:xfrm>
        </p:spPr>
        <p:txBody>
          <a:bodyPr/>
          <a:lstStyle/>
          <a:p>
            <a:pPr algn="just">
              <a:spcAft>
                <a:spcPct val="35000"/>
              </a:spcAft>
              <a:buFont typeface="Wingdings" pitchFamily="2" charset="2"/>
              <a:buNone/>
            </a:pPr>
            <a:r>
              <a:rPr lang="eu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EZINBESTEKOA:</a:t>
            </a:r>
          </a:p>
          <a:p>
            <a:pPr algn="just">
              <a:spcAft>
                <a:spcPct val="35000"/>
              </a:spcAft>
            </a:pPr>
            <a:r>
              <a:rPr lang="eu-ES" sz="2800" dirty="0" smtClean="0">
                <a:cs typeface="Times New Roman" pitchFamily="18" charset="0"/>
              </a:rPr>
              <a:t>Esku hartzeko protokolo sistematikoa.</a:t>
            </a:r>
          </a:p>
          <a:p>
            <a:pPr algn="just">
              <a:spcAft>
                <a:spcPct val="35000"/>
              </a:spcAft>
            </a:pPr>
            <a:r>
              <a:rPr lang="eu-ES" sz="2800" dirty="0" smtClean="0">
                <a:cs typeface="Times New Roman" pitchFamily="18" charset="0"/>
              </a:rPr>
              <a:t>Barne hartzeko irizpide argiak. </a:t>
            </a:r>
          </a:p>
          <a:p>
            <a:pPr algn="just">
              <a:spcAft>
                <a:spcPct val="35000"/>
              </a:spcAft>
            </a:pPr>
            <a:r>
              <a:rPr lang="eu-ES" sz="2800" dirty="0" smtClean="0">
                <a:cs typeface="Times New Roman" pitchFamily="18" charset="0"/>
              </a:rPr>
              <a:t>Ondo prestatutako lantalde teknikoa.</a:t>
            </a:r>
          </a:p>
          <a:p>
            <a:pPr>
              <a:buNone/>
            </a:pPr>
            <a:endParaRPr lang="eu-ES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u-ES" b="1" dirty="0" err="1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Fitness</a:t>
            </a:r>
            <a:r>
              <a:rPr lang="eu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testa eta fidagarritasuna: betiko </a:t>
            </a:r>
            <a:r>
              <a:rPr lang="eu-ES" b="1" dirty="0" err="1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kontua…</a:t>
            </a:r>
            <a:endParaRPr lang="eu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48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67544" y="1412859"/>
            <a:ext cx="8001000" cy="5216541"/>
          </a:xfrm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u-ES" sz="1800" b="1" smtClean="0">
                <a:cs typeface="Times New Roman" pitchFamily="18" charset="0"/>
              </a:rPr>
              <a:t>Aurretiazko fasea</a:t>
            </a:r>
          </a:p>
          <a:p>
            <a:pPr marL="990600" lvl="1" indent="-533400">
              <a:lnSpc>
                <a:spcPct val="90000"/>
              </a:lnSpc>
            </a:pPr>
            <a:r>
              <a:rPr lang="eu-ES" sz="1600" smtClean="0">
                <a:cs typeface="Times New Roman" pitchFamily="18" charset="0"/>
              </a:rPr>
              <a:t>Ingurunea: bereiz dagoen toki batean. Gela pribatu bat. </a:t>
            </a:r>
          </a:p>
          <a:p>
            <a:pPr marL="990600" lvl="1" indent="-533400">
              <a:lnSpc>
                <a:spcPct val="90000"/>
              </a:lnSpc>
            </a:pPr>
            <a:r>
              <a:rPr lang="eu-ES" sz="1600" smtClean="0">
                <a:cs typeface="Times New Roman" pitchFamily="18" charset="0"/>
              </a:rPr>
              <a:t>Gainbegiratutako eta orekatutako materiala. </a:t>
            </a:r>
          </a:p>
          <a:p>
            <a:pPr marL="990600" lvl="1" indent="-533400">
              <a:lnSpc>
                <a:spcPct val="90000"/>
              </a:lnSpc>
            </a:pPr>
            <a:r>
              <a:rPr lang="eu-ES" sz="1600" smtClean="0">
                <a:cs typeface="Times New Roman" pitchFamily="18" charset="0"/>
              </a:rPr>
              <a:t>Parte-hartzailea: osasunari eta bizimoduari buruzko galdetegia bete. </a:t>
            </a:r>
          </a:p>
          <a:p>
            <a:pPr marL="990600" lvl="1" indent="-533400">
              <a:lnSpc>
                <a:spcPct val="90000"/>
              </a:lnSpc>
            </a:pPr>
            <a:r>
              <a:rPr lang="eu-ES" sz="1600" smtClean="0">
                <a:cs typeface="Times New Roman" pitchFamily="18" charset="0"/>
              </a:rPr>
              <a:t>Parte-hartzailearen helburuak identifikatu (premiak/mugak).</a:t>
            </a:r>
          </a:p>
          <a:p>
            <a:pPr marL="990600" lvl="1" indent="-533400">
              <a:lnSpc>
                <a:spcPct val="90000"/>
              </a:lnSpc>
            </a:pPr>
            <a:r>
              <a:rPr lang="eu-ES" sz="1600" smtClean="0">
                <a:cs typeface="Times New Roman" pitchFamily="18" charset="0"/>
              </a:rPr>
              <a:t>Aurretiazko hitzordua izan behar du eta jarraibide hauek bete:</a:t>
            </a:r>
          </a:p>
          <a:p>
            <a:pPr marL="1371600" lvl="2" indent="-457200">
              <a:lnSpc>
                <a:spcPct val="90000"/>
              </a:lnSpc>
            </a:pPr>
            <a:r>
              <a:rPr lang="eu-ES" sz="1400" smtClean="0">
                <a:cs typeface="Times New Roman" pitchFamily="18" charset="0"/>
              </a:rPr>
              <a:t>Ez jan eta ez erre proba egin aurreko 2 orduetan .</a:t>
            </a:r>
          </a:p>
          <a:p>
            <a:pPr marL="1371600" lvl="2" indent="-457200">
              <a:lnSpc>
                <a:spcPct val="90000"/>
              </a:lnSpc>
            </a:pPr>
            <a:r>
              <a:rPr lang="eu-ES" sz="1400" smtClean="0">
                <a:cs typeface="Times New Roman" pitchFamily="18" charset="0"/>
              </a:rPr>
              <a:t>Alkoholik ezin du edan.</a:t>
            </a:r>
          </a:p>
          <a:p>
            <a:pPr marL="1371600" lvl="2" indent="-457200">
              <a:lnSpc>
                <a:spcPct val="90000"/>
              </a:lnSpc>
            </a:pPr>
            <a:r>
              <a:rPr lang="eu-ES" sz="1400" smtClean="0">
                <a:cs typeface="Times New Roman" pitchFamily="18" charset="0"/>
              </a:rPr>
              <a:t>Ariketak egiteko arropa aproposa  janzteko gomendatu behar zaio.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u-ES" sz="1800" b="1" smtClean="0">
                <a:cs typeface="Times New Roman" pitchFamily="18" charset="0"/>
              </a:rPr>
              <a:t>Fitness Tests saioa(k) (osasun proba eta fitnessa)</a:t>
            </a:r>
          </a:p>
          <a:p>
            <a:pPr marL="990600" lvl="1" indent="-533400">
              <a:lnSpc>
                <a:spcPct val="90000"/>
              </a:lnSpc>
            </a:pPr>
            <a:r>
              <a:rPr lang="eu-ES" sz="1600" smtClean="0">
                <a:cs typeface="Times New Roman" pitchFamily="18" charset="0"/>
              </a:rPr>
              <a:t>Hasierako kontsulta.</a:t>
            </a:r>
          </a:p>
          <a:p>
            <a:pPr marL="1371600" lvl="2" indent="-457200">
              <a:lnSpc>
                <a:spcPct val="90000"/>
              </a:lnSpc>
            </a:pPr>
            <a:r>
              <a:rPr lang="eu-ES" sz="1400" smtClean="0">
                <a:cs typeface="Times New Roman" pitchFamily="18" charset="0"/>
              </a:rPr>
              <a:t>Osasunari buruzko galdetegia</a:t>
            </a:r>
          </a:p>
          <a:p>
            <a:pPr marL="990600" lvl="1" indent="-533400">
              <a:lnSpc>
                <a:spcPct val="90000"/>
              </a:lnSpc>
            </a:pPr>
            <a:r>
              <a:rPr lang="eu-ES" sz="1600" b="1" smtClean="0">
                <a:cs typeface="Times New Roman" pitchFamily="18" charset="0"/>
              </a:rPr>
              <a:t>Senior Fitness Test</a:t>
            </a:r>
            <a:r>
              <a:rPr lang="eu-ES" sz="1600" smtClean="0">
                <a:cs typeface="Times New Roman" pitchFamily="18" charset="0"/>
              </a:rPr>
              <a:t>: probak aplikatzea.</a:t>
            </a:r>
            <a:endParaRPr lang="eu-ES" sz="1600" b="1" smtClean="0">
              <a:cs typeface="Times New Roman" pitchFamily="18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eu-ES" sz="1600" smtClean="0">
                <a:cs typeface="Times New Roman" pitchFamily="18" charset="0"/>
              </a:rPr>
              <a:t>Datuak biltzea.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u-ES" sz="1800" b="1" smtClean="0">
                <a:cs typeface="Times New Roman" pitchFamily="18" charset="0"/>
              </a:rPr>
              <a:t>Bigarren fasea (kontsulta) </a:t>
            </a:r>
          </a:p>
          <a:p>
            <a:pPr marL="990600" lvl="1" indent="-533400">
              <a:lnSpc>
                <a:spcPct val="90000"/>
              </a:lnSpc>
            </a:pPr>
            <a:r>
              <a:rPr lang="eu-ES" sz="1600" smtClean="0">
                <a:cs typeface="Times New Roman" pitchFamily="18" charset="0"/>
              </a:rPr>
              <a:t>Emaitzak aztertzea.</a:t>
            </a:r>
          </a:p>
          <a:p>
            <a:pPr marL="990600" lvl="1" indent="-533400">
              <a:lnSpc>
                <a:spcPct val="90000"/>
              </a:lnSpc>
            </a:pPr>
            <a:r>
              <a:rPr lang="eu-ES" sz="1600" smtClean="0">
                <a:cs typeface="Times New Roman" pitchFamily="18" charset="0"/>
              </a:rPr>
              <a:t>Helburuak planteatzea, lortutako emaitzetan eta pertsona bakoitzaren lehentasunetan oinarrituta.</a:t>
            </a:r>
          </a:p>
          <a:p>
            <a:pPr marL="990600" lvl="1" indent="-533400">
              <a:lnSpc>
                <a:spcPct val="90000"/>
              </a:lnSpc>
            </a:pPr>
            <a:r>
              <a:rPr lang="eu-ES" sz="1600" smtClean="0">
                <a:cs typeface="Times New Roman" pitchFamily="18" charset="0"/>
              </a:rPr>
              <a:t>Programa jakin bat egitea.</a:t>
            </a:r>
          </a:p>
          <a:p>
            <a:pPr marL="0" indent="0">
              <a:lnSpc>
                <a:spcPct val="90000"/>
              </a:lnSpc>
              <a:buNone/>
            </a:pPr>
            <a:endParaRPr lang="eu-ES" sz="1800">
              <a:cs typeface="Times New Roman" pitchFamily="18" charset="0"/>
            </a:endParaRPr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u-ES" b="1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BALORATZEKO PROZEDURA</a:t>
            </a:r>
            <a:endParaRPr lang="eu-ES" b="1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86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539552" y="1556792"/>
            <a:ext cx="7556500" cy="573246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u-ES" sz="18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Senior </a:t>
            </a:r>
            <a:r>
              <a:rPr lang="eu-ES" sz="18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Fitness</a:t>
            </a:r>
            <a:r>
              <a:rPr lang="eu-ES" sz="18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Test saioa:</a:t>
            </a: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u-ES" sz="1600" dirty="0" smtClean="0">
                <a:cs typeface="Times New Roman" pitchFamily="18" charset="0"/>
              </a:rPr>
              <a:t>Testak eta segurtasun oharrak azaldu behar dira.</a:t>
            </a: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u-ES" sz="1600" dirty="0" smtClean="0">
                <a:cs typeface="Times New Roman" pitchFamily="18" charset="0"/>
              </a:rPr>
              <a:t>Norbanakoak bertan behera utzi beharko du test aerobikoa, zorabioa, goragalea edo bularrean mina sentitzen badu edo gaizki sentitzen bada. Argi utzi behar da proba </a:t>
            </a:r>
            <a:r>
              <a:rPr lang="eu-ES" sz="1600" dirty="0" err="1" smtClean="0">
                <a:cs typeface="Times New Roman" pitchFamily="18" charset="0"/>
              </a:rPr>
              <a:t>submaximo</a:t>
            </a:r>
            <a:r>
              <a:rPr lang="eu-ES" sz="1600" dirty="0" smtClean="0">
                <a:cs typeface="Times New Roman" pitchFamily="18" charset="0"/>
              </a:rPr>
              <a:t> bat dela.</a:t>
            </a: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u-ES" sz="1600" dirty="0" smtClean="0">
                <a:cs typeface="Times New Roman" pitchFamily="18" charset="0"/>
              </a:rPr>
              <a:t>Bertan behera utzi beharko dira malgutasunaren, indarraren eta/edo giharretako erresistentziaren testak, mina edo lesio akutua badago.</a:t>
            </a: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u-ES" sz="1600" dirty="0" smtClean="0">
                <a:cs typeface="Times New Roman" pitchFamily="18" charset="0"/>
              </a:rPr>
              <a:t>Testetakoren bat ezin bada egin, balio txikiena hartuko da erreferentzia moduan beti.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u-ES" sz="1600" dirty="0" smtClean="0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u-ES" sz="18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OSO GARRANTZITSUA:</a:t>
            </a:r>
            <a:r>
              <a:rPr lang="eu-ES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(2. elkarrizketan: testen ondokoan) </a:t>
            </a:r>
          </a:p>
          <a:p>
            <a:pPr>
              <a:lnSpc>
                <a:spcPct val="90000"/>
              </a:lnSpc>
            </a:pPr>
            <a:r>
              <a:rPr lang="eu-ES" sz="1600" dirty="0" smtClean="0">
                <a:cs typeface="Times New Roman" pitchFamily="18" charset="0"/>
              </a:rPr>
              <a:t>Beti motibatu egin behar da.</a:t>
            </a:r>
          </a:p>
          <a:p>
            <a:pPr>
              <a:lnSpc>
                <a:spcPct val="90000"/>
              </a:lnSpc>
            </a:pPr>
            <a:r>
              <a:rPr lang="eu-ES" sz="1600" dirty="0" smtClean="0">
                <a:cs typeface="Times New Roman" pitchFamily="18" charset="0"/>
              </a:rPr>
              <a:t>Alderdi positiboak nabarmendu behar dira eta negatiboak murriztu.</a:t>
            </a:r>
          </a:p>
          <a:p>
            <a:pPr>
              <a:lnSpc>
                <a:spcPct val="90000"/>
              </a:lnSpc>
            </a:pPr>
            <a:r>
              <a:rPr lang="eu-ES" sz="1600" dirty="0" smtClean="0">
                <a:cs typeface="Times New Roman" pitchFamily="18" charset="0"/>
              </a:rPr>
              <a:t>Norbanakoaren helburuak lortutako emaitzekin lotu behar dira beti.</a:t>
            </a:r>
          </a:p>
          <a:p>
            <a:pPr>
              <a:lnSpc>
                <a:spcPct val="90000"/>
              </a:lnSpc>
            </a:pPr>
            <a:r>
              <a:rPr lang="eu-ES" sz="1600" dirty="0" smtClean="0">
                <a:cs typeface="Times New Roman" pitchFamily="18" charset="0"/>
              </a:rPr>
              <a:t>“Kontratu” bat egin (adostasunez lortutako konpromisoa).</a:t>
            </a:r>
          </a:p>
          <a:p>
            <a:pPr>
              <a:lnSpc>
                <a:spcPct val="90000"/>
              </a:lnSpc>
            </a:pPr>
            <a:r>
              <a:rPr lang="eu-ES" sz="1600" dirty="0" smtClean="0">
                <a:cs typeface="Times New Roman" pitchFamily="18" charset="0"/>
              </a:rPr>
              <a:t>Errealista izan behar da norbanakoaren helburuekin (gezurra=frustrazioa). </a:t>
            </a:r>
          </a:p>
          <a:p>
            <a:pPr>
              <a:lnSpc>
                <a:spcPct val="90000"/>
              </a:lnSpc>
            </a:pPr>
            <a:r>
              <a:rPr lang="eu-ES" sz="1600" dirty="0" smtClean="0">
                <a:cs typeface="Times New Roman" pitchFamily="18" charset="0"/>
              </a:rPr>
              <a:t>Informazio gutxi eman behar da, baina zehatza.</a:t>
            </a:r>
          </a:p>
          <a:p>
            <a:pPr>
              <a:lnSpc>
                <a:spcPct val="90000"/>
              </a:lnSpc>
            </a:pPr>
            <a:r>
              <a:rPr lang="eu-ES" sz="1600" dirty="0" smtClean="0">
                <a:cs typeface="Times New Roman" pitchFamily="18" charset="0"/>
              </a:rPr>
              <a:t>Zerbait ez badakigu, ez aipatu (bilatu eta, ondoren, eman informazioa).</a:t>
            </a:r>
            <a:r>
              <a:rPr lang="eu-ES" sz="1600" dirty="0" smtClean="0"/>
              <a:t> </a:t>
            </a:r>
            <a:endParaRPr lang="eu-ES" sz="1600" dirty="0"/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KONTUAN IZAN BEHARREKOAK…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25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SENIOR FITNESS TEST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" indent="0">
              <a:buNone/>
            </a:pPr>
            <a:r>
              <a:rPr lang="eu-ES" dirty="0" smtClean="0"/>
              <a:t>Probak egiteko ordena:</a:t>
            </a:r>
          </a:p>
          <a:p>
            <a:pPr marL="36576" indent="0">
              <a:buNone/>
            </a:pPr>
            <a:endParaRPr lang="eu-ES" dirty="0" smtClean="0"/>
          </a:p>
          <a:p>
            <a:pPr marL="852678" lvl="1" indent="-514350">
              <a:buFont typeface="+mj-lt"/>
              <a:buAutoNum type="arabicPeriod"/>
            </a:pPr>
            <a:r>
              <a:rPr lang="eu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Orekaren </a:t>
            </a:r>
            <a:r>
              <a:rPr lang="eu-ES" dirty="0" smtClean="0"/>
              <a:t>balorazioa.</a:t>
            </a:r>
            <a:endParaRPr lang="eu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52678" lvl="1" indent="-514350">
              <a:buFont typeface="+mj-lt"/>
              <a:buAutoNum type="arabicPeriod"/>
            </a:pPr>
            <a:r>
              <a:rPr lang="eu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Malgutasunaren</a:t>
            </a:r>
            <a:r>
              <a:rPr lang="eu-ES" dirty="0" smtClean="0"/>
              <a:t> balorazioa.</a:t>
            </a:r>
            <a:endParaRPr lang="eu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52678" lvl="1" indent="-514350">
              <a:buFont typeface="+mj-lt"/>
              <a:buAutoNum type="arabicPeriod"/>
            </a:pPr>
            <a:r>
              <a:rPr lang="eu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Bizkortasunaren</a:t>
            </a:r>
            <a:r>
              <a:rPr lang="eu-ES" dirty="0" smtClean="0"/>
              <a:t> balorazioa. </a:t>
            </a:r>
            <a:endParaRPr lang="eu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52678" lvl="1" indent="-514350">
              <a:buFont typeface="+mj-lt"/>
              <a:buAutoNum type="arabicPeriod"/>
            </a:pPr>
            <a:r>
              <a:rPr lang="eu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Giharretako indarraren </a:t>
            </a:r>
            <a:r>
              <a:rPr lang="eu-ES" dirty="0" smtClean="0"/>
              <a:t>balorazioa.</a:t>
            </a:r>
            <a:endParaRPr lang="eu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52678" lvl="1" indent="-514350">
              <a:buFont typeface="+mj-lt"/>
              <a:buAutoNum type="arabicPeriod"/>
            </a:pPr>
            <a:r>
              <a:rPr lang="eu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Gaitasun aerobikoaren </a:t>
            </a:r>
            <a:r>
              <a:rPr lang="eu-ES" dirty="0" smtClean="0"/>
              <a:t>balorazioa.</a:t>
            </a:r>
            <a:endParaRPr lang="eu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672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8596" y="1500174"/>
            <a:ext cx="7859712" cy="1092200"/>
          </a:xfrm>
        </p:spPr>
        <p:txBody>
          <a:bodyPr/>
          <a:lstStyle/>
          <a:p>
            <a:pPr marL="0" marR="45720" indent="0" algn="ctr">
              <a:buNone/>
            </a:pPr>
            <a:r>
              <a:rPr lang="eu-ES" dirty="0" smtClean="0"/>
              <a:t>OREKA ESTATIKOAREN PROBA</a:t>
            </a:r>
          </a:p>
          <a:p>
            <a:pPr algn="ctr">
              <a:buFontTx/>
              <a:buNone/>
            </a:pPr>
            <a:r>
              <a:rPr lang="eu-ES" sz="2400" dirty="0" smtClean="0"/>
              <a:t>(Leku berean mantentzea hanka baten gainean)</a:t>
            </a:r>
            <a:endParaRPr lang="eu-ES" sz="2400" dirty="0"/>
          </a:p>
        </p:txBody>
      </p:sp>
      <p:pic>
        <p:nvPicPr>
          <p:cNvPr id="79876" name="Picture 4" descr="P101018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00" y="2852738"/>
            <a:ext cx="2273300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7" name="Picture 5" descr="P101018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2852738"/>
            <a:ext cx="2268537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8" name="Picture 6" descr="P101018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1863" y="2852738"/>
            <a:ext cx="2278062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43950" y="6656784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OREKAREN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12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323850" y="2133600"/>
            <a:ext cx="8135938" cy="372409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PROTOKOLOA: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Eskuak aldaketan eta hankazpiaren gainean zutik jarrita.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Beste hanka zutik mantentzen gaituen hankaren orkatilaren gainean jarrita.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Ebaluatzaileak demostrazioa egingo du.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Saiakera proba bat, eta gero 4 aukera (2, hanka bakoitzarekin).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Parte-hartzaileak hanka lurretik altxatzen duenean hasiko da proba.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60 segundo (hartu denbora segundo hamarren hurbilenean).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Parte-hartzailea zuzendu.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Eskuak aldaketatik bereizten badira, idatzi eta kronometroa gelditu.</a:t>
            </a:r>
            <a:endParaRPr lang="eu-ES" dirty="0"/>
          </a:p>
        </p:txBody>
      </p:sp>
      <p:pic>
        <p:nvPicPr>
          <p:cNvPr id="80902" name="Picture 6" descr="P10101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82" y="3357562"/>
            <a:ext cx="922338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OREKAREN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0708" y="1124744"/>
            <a:ext cx="7859712" cy="731416"/>
          </a:xfrm>
        </p:spPr>
        <p:txBody>
          <a:bodyPr/>
          <a:lstStyle/>
          <a:p>
            <a:pPr marL="0" marR="45720" indent="0" algn="ctr">
              <a:buNone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OREKA ESTATIKOAREN PROBA</a:t>
            </a:r>
          </a:p>
        </p:txBody>
      </p:sp>
    </p:spTree>
    <p:extLst>
      <p:ext uri="{BB962C8B-B14F-4D97-AF65-F5344CB8AC3E}">
        <p14:creationId xmlns:p14="http://schemas.microsoft.com/office/powerpoint/2010/main" val="43253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323850" y="2133600"/>
            <a:ext cx="8135938" cy="116955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HELBURUA:</a:t>
            </a:r>
          </a:p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Pertsonaren oreka baloratzea, erortzea saihesteko hil edo biziko alderdia baita gorputzaren egoeran</a:t>
            </a:r>
            <a:r>
              <a:rPr lang="es-ES_tradnl" sz="2000" b="1" dirty="0" smtClean="0"/>
              <a:t>.</a:t>
            </a:r>
            <a:endParaRPr lang="es-ES_tradnl" dirty="0"/>
          </a:p>
        </p:txBody>
      </p:sp>
      <p:pic>
        <p:nvPicPr>
          <p:cNvPr id="80902" name="Picture 6" descr="P10101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357562"/>
            <a:ext cx="2340268" cy="310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OREKAREN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0708" y="1124744"/>
            <a:ext cx="7859712" cy="731416"/>
          </a:xfrm>
        </p:spPr>
        <p:txBody>
          <a:bodyPr/>
          <a:lstStyle/>
          <a:p>
            <a:pPr marL="0" marR="45720" indent="0" algn="ctr">
              <a:buNone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OREKA ESTATIKOAREN PROBA</a:t>
            </a:r>
          </a:p>
        </p:txBody>
      </p:sp>
    </p:spTree>
    <p:extLst>
      <p:ext uri="{BB962C8B-B14F-4D97-AF65-F5344CB8AC3E}">
        <p14:creationId xmlns:p14="http://schemas.microsoft.com/office/powerpoint/2010/main" val="43623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285720" y="2060848"/>
            <a:ext cx="8135938" cy="335476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ARIKETA EGITEAN SOR LITEZKEEN ARAZOAK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Eskuak aldaketatik bereiztea.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Hanka orkatilatik bereizi eta airean gelditzea.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Airean dagoen hankako atzamar puntek lurra ukitzea.</a:t>
            </a:r>
          </a:p>
          <a:p>
            <a:pPr>
              <a:spcBef>
                <a:spcPct val="50000"/>
              </a:spcBef>
            </a:pPr>
            <a:endParaRPr lang="eu-ES" dirty="0" smtClean="0"/>
          </a:p>
          <a:p>
            <a:pPr>
              <a:spcBef>
                <a:spcPct val="50000"/>
              </a:spcBef>
            </a:pPr>
            <a:r>
              <a:rPr lang="eu-ES" sz="2000" b="1" dirty="0" smtClean="0"/>
              <a:t>PUNTUAZIOA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60 segundo = PUNTUAZIO MAXIMOA.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Hanka bakoitzarekin egindako denborarik onena erregistratuko da.</a:t>
            </a:r>
            <a:endParaRPr lang="eu-ES" dirty="0"/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OREKAREN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0708" y="1041400"/>
            <a:ext cx="7859712" cy="731416"/>
          </a:xfrm>
        </p:spPr>
        <p:txBody>
          <a:bodyPr/>
          <a:lstStyle/>
          <a:p>
            <a:pPr marL="0" marR="45720" indent="0" algn="ctr">
              <a:buNone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OREKA ESTATIKOAREN PROBA</a:t>
            </a:r>
          </a:p>
        </p:txBody>
      </p:sp>
    </p:spTree>
    <p:extLst>
      <p:ext uri="{BB962C8B-B14F-4D97-AF65-F5344CB8AC3E}">
        <p14:creationId xmlns:p14="http://schemas.microsoft.com/office/powerpoint/2010/main" val="70433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98792" y="1844824"/>
            <a:ext cx="8135938" cy="455509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DATU KUANTITATIBOAK: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Segundoak orekari eusten.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Hanken arteko denbora desberdintasuna.</a:t>
            </a:r>
          </a:p>
          <a:p>
            <a:pPr>
              <a:spcBef>
                <a:spcPct val="50000"/>
              </a:spcBef>
            </a:pPr>
            <a:endParaRPr lang="eu-ES" sz="2000" b="1" dirty="0" smtClean="0"/>
          </a:p>
          <a:p>
            <a:pPr>
              <a:spcBef>
                <a:spcPct val="50000"/>
              </a:spcBef>
            </a:pPr>
            <a:r>
              <a:rPr lang="eu-ES" sz="2000" b="1" dirty="0" smtClean="0"/>
              <a:t>DATU KUALITATIBOAK: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Dardara.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Aldakaren jarrera.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Orekatzeko mugimenduak.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Bermatzea zapaltzean.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Belaunaren jarrera.</a:t>
            </a:r>
            <a:endParaRPr lang="eu-ES" b="1" dirty="0"/>
          </a:p>
        </p:txBody>
      </p:sp>
      <p:pic>
        <p:nvPicPr>
          <p:cNvPr id="107524" name="Picture 4" descr="P10101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0863" y="2565400"/>
            <a:ext cx="244157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OREKAREN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0708" y="1041400"/>
            <a:ext cx="7859712" cy="659408"/>
          </a:xfrm>
        </p:spPr>
        <p:txBody>
          <a:bodyPr/>
          <a:lstStyle/>
          <a:p>
            <a:pPr marL="0" marR="45720" indent="0" algn="ctr">
              <a:buNone/>
            </a:pPr>
            <a:r>
              <a:rPr lang="es-ES" dirty="0" smtClean="0"/>
              <a:t>OREKA ESTATIKOAREN PROBA</a:t>
            </a:r>
          </a:p>
        </p:txBody>
      </p:sp>
    </p:spTree>
    <p:extLst>
      <p:ext uri="{BB962C8B-B14F-4D97-AF65-F5344CB8AC3E}">
        <p14:creationId xmlns:p14="http://schemas.microsoft.com/office/powerpoint/2010/main" val="218033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85720" y="2143116"/>
            <a:ext cx="8135938" cy="45323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 dirty="0">
                <a:solidFill>
                  <a:srgbClr val="000000"/>
                </a:solidFill>
              </a:rPr>
              <a:t>       </a:t>
            </a:r>
            <a:r>
              <a:rPr lang="es-ES_tradnl" sz="2000" b="1" dirty="0" smtClean="0"/>
              <a:t>ERREFERENTZIAZKO BALIOAK</a:t>
            </a:r>
            <a:endParaRPr lang="es-ES_tradnl" sz="2000" b="1" dirty="0"/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</p:txBody>
      </p:sp>
      <p:pic>
        <p:nvPicPr>
          <p:cNvPr id="107524" name="Picture 4" descr="P10101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0863" y="2565400"/>
            <a:ext cx="244157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7551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12020"/>
              </p:ext>
            </p:extLst>
          </p:nvPr>
        </p:nvGraphicFramePr>
        <p:xfrm>
          <a:off x="370169" y="2708920"/>
          <a:ext cx="4464050" cy="217646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232025"/>
                <a:gridCol w="2232025"/>
              </a:tblGrid>
              <a:tr h="544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sz="2800" b="1" u="none" strike="noStrike" cap="none" normalizeH="0" baseline="0" noProof="0" smtClean="0">
                          <a:ln>
                            <a:noFill/>
                          </a:ln>
                          <a:effectLst/>
                        </a:rPr>
                        <a:t>Adina</a:t>
                      </a:r>
                      <a:endParaRPr kumimoji="0" lang="eu-ES" sz="2800" b="1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sz="2800" b="1" u="none" strike="noStrike" cap="none" normalizeH="0" baseline="0" noProof="0" smtClean="0">
                          <a:ln>
                            <a:noFill/>
                          </a:ln>
                          <a:effectLst/>
                        </a:rPr>
                        <a:t>Denbora</a:t>
                      </a:r>
                      <a:endParaRPr kumimoji="0" lang="eu-ES" sz="2800" b="1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solidFill>
                      <a:srgbClr val="00B0F0"/>
                    </a:solidFill>
                  </a:tcPr>
                </a:tc>
              </a:tr>
              <a:tr h="544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sz="2400" u="none" strike="noStrike" cap="none" normalizeH="0" baseline="0" noProof="0" smtClean="0">
                          <a:ln>
                            <a:noFill/>
                          </a:ln>
                          <a:effectLst/>
                        </a:rPr>
                        <a:t>60-69 urte</a:t>
                      </a:r>
                      <a:endParaRPr kumimoji="0" lang="eu-ES" sz="24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sz="2400" u="none" strike="noStrike" cap="none" normalizeH="0" baseline="0" noProof="0" smtClean="0">
                          <a:ln>
                            <a:noFill/>
                          </a:ln>
                          <a:effectLst/>
                        </a:rPr>
                        <a:t>27 s</a:t>
                      </a:r>
                      <a:endParaRPr kumimoji="0" lang="eu-ES" sz="24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</a:tr>
              <a:tr h="542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sz="2400" u="none" strike="noStrike" cap="none" normalizeH="0" baseline="0" noProof="0" smtClean="0">
                          <a:ln>
                            <a:noFill/>
                          </a:ln>
                          <a:effectLst/>
                        </a:rPr>
                        <a:t>70-79 urte</a:t>
                      </a:r>
                      <a:endParaRPr kumimoji="0" lang="eu-ES" sz="24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sz="24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17,2 s</a:t>
                      </a:r>
                      <a:endParaRPr kumimoji="0" lang="eu-ES" sz="2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</a:tr>
              <a:tr h="544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sz="2400" u="none" strike="noStrike" cap="none" normalizeH="0" baseline="0" noProof="0" smtClean="0">
                          <a:ln>
                            <a:noFill/>
                          </a:ln>
                          <a:effectLst/>
                        </a:rPr>
                        <a:t>80-99 urte</a:t>
                      </a:r>
                      <a:endParaRPr kumimoji="0" lang="eu-ES" sz="24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sz="24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8,5 s</a:t>
                      </a:r>
                      <a:endParaRPr kumimoji="0" lang="eu-ES" sz="2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107553" name="Text Box 33"/>
          <p:cNvSpPr txBox="1">
            <a:spLocks noChangeArrowheads="1"/>
          </p:cNvSpPr>
          <p:nvPr/>
        </p:nvSpPr>
        <p:spPr bwMode="auto">
          <a:xfrm>
            <a:off x="2857488" y="5072074"/>
            <a:ext cx="2735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/>
              <a:t>Bohannon (2006)</a:t>
            </a: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467544" y="5733256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dirty="0" smtClean="0">
                <a:solidFill>
                  <a:srgbClr val="0FE1AF"/>
                </a:solidFill>
              </a:rPr>
              <a:t>≤ 4 segundo: erorikoak izateko arrisku handia</a:t>
            </a:r>
            <a:endParaRPr lang="eu-ES" dirty="0">
              <a:solidFill>
                <a:srgbClr val="0FE1AF"/>
              </a:solidFill>
            </a:endParaRPr>
          </a:p>
        </p:txBody>
      </p:sp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OREKAREN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0708" y="1041400"/>
            <a:ext cx="7859712" cy="659408"/>
          </a:xfrm>
        </p:spPr>
        <p:txBody>
          <a:bodyPr/>
          <a:lstStyle/>
          <a:p>
            <a:pPr marL="0" marR="45720" indent="0" algn="ctr">
              <a:buNone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OREKA ESTATIKOAREN PROBA</a:t>
            </a:r>
          </a:p>
        </p:txBody>
      </p:sp>
    </p:spTree>
    <p:extLst>
      <p:ext uri="{BB962C8B-B14F-4D97-AF65-F5344CB8AC3E}">
        <p14:creationId xmlns:p14="http://schemas.microsoft.com/office/powerpoint/2010/main" val="260698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8024" y="1340768"/>
            <a:ext cx="8516938" cy="818665"/>
          </a:xfrm>
        </p:spPr>
        <p:txBody>
          <a:bodyPr>
            <a:normAutofit fontScale="85000" lnSpcReduction="10000"/>
          </a:bodyPr>
          <a:lstStyle/>
          <a:p>
            <a:pPr algn="ctr">
              <a:lnSpc>
                <a:spcPct val="80000"/>
              </a:lnSpc>
              <a:buNone/>
            </a:pPr>
            <a:r>
              <a:rPr lang="eu-ES" sz="2800" b="1" dirty="0" smtClean="0"/>
              <a:t>BEHEKO GORPUTZ ADARREN INDARRAREN PROBA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u-ES" dirty="0" smtClean="0"/>
              <a:t>(Aulki batetik altxatu eta bertan eseri, 30 segundoan</a:t>
            </a:r>
            <a:r>
              <a:rPr lang="es-ES" dirty="0" smtClean="0"/>
              <a:t>)</a:t>
            </a:r>
            <a:endParaRPr lang="es-ES" dirty="0"/>
          </a:p>
        </p:txBody>
      </p:sp>
      <p:pic>
        <p:nvPicPr>
          <p:cNvPr id="9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752" y="3068960"/>
            <a:ext cx="3960440" cy="3014508"/>
          </a:xfrm>
          <a:prstGeom prst="rect">
            <a:avLst/>
          </a:prstGeom>
          <a:noFill/>
        </p:spPr>
      </p:pic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GIHARRETAKO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30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395288" y="1748909"/>
            <a:ext cx="8424862" cy="147732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HELBURUA: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Belaunetako eta aldaketako gihar hedatzaileen indarra baloratzea, oinez ibiltzean akatsak egitean eta erortzean eragina eta ardura baitute.</a:t>
            </a:r>
            <a:endParaRPr lang="eu-ES" sz="2000" b="1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5288" y="1052737"/>
            <a:ext cx="8516938" cy="504056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sz="2800" b="1" dirty="0" smtClean="0"/>
              <a:t>BEHEKO GORPUTZ ADARREN INDARRAREN PROBA</a:t>
            </a:r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GIHARRETAKO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7499" y="3356992"/>
            <a:ext cx="3960440" cy="30145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5232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395288" y="1748909"/>
            <a:ext cx="8424862" cy="510909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PROTOKOLOA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dirty="0" smtClean="0"/>
              <a:t>Aulkiaren erdian eserita, bizkarra </a:t>
            </a:r>
            <a:r>
              <a:rPr lang="eu-ES" dirty="0" err="1" smtClean="0"/>
              <a:t>zuzen-zuzen</a:t>
            </a:r>
            <a:r>
              <a:rPr lang="eu-ES" dirty="0" smtClean="0"/>
              <a:t> eta hankazpiak lurrean jarrita, aldakaren zabaleran, eta orkatilak eta belaunak parez </a:t>
            </a:r>
            <a:r>
              <a:rPr lang="eu-ES" dirty="0" err="1" smtClean="0"/>
              <a:t>pare</a:t>
            </a:r>
            <a:r>
              <a:rPr lang="eu-ES" dirty="0" smtClean="0"/>
              <a:t>.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dirty="0" smtClean="0"/>
              <a:t>Aulkia hormaren kontra jarrita, 43 cm-koa.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dirty="0" smtClean="0"/>
              <a:t>Besoak gurutzatuta eta eskuak bularraren gainean.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dirty="0" smtClean="0"/>
              <a:t>“HASI” esatean, altxatu (guztiz luzatuta) eta eseri.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dirty="0" smtClean="0"/>
              <a:t>EZ bermatu aulkian edo izterretan.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dirty="0" smtClean="0"/>
              <a:t>Guztiz eseri behar da, ariketa ondo egiteko.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dirty="0" smtClean="0"/>
              <a:t>Ezin da erreboterik egin.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dirty="0" smtClean="0"/>
              <a:t>Ahalik eta gehienetan egin behar da 30 segundoan.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dirty="0" smtClean="0"/>
              <a:t>Saiakera egiteko aukera eman daiteke.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dirty="0" smtClean="0"/>
              <a:t>Bigarren aukera bat eman daiteke, 3 minutuko atsedenaldia egin eta gero.</a:t>
            </a:r>
            <a:endParaRPr lang="eu-ES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5288" y="1052737"/>
            <a:ext cx="8516938" cy="504056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sz="2800" b="1" dirty="0" smtClean="0"/>
              <a:t>BEHEKO GORPUTZ ADARREN INDARRAREN PROBA</a:t>
            </a:r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GIHARRETAKO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56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395288" y="1700808"/>
            <a:ext cx="8209160" cy="424731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PUNTUAZIOA: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sz="2000" dirty="0" smtClean="0"/>
              <a:t> 30 segundoan zuzen egindako mugimenduen guztizko kopurua.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sz="2000" dirty="0" smtClean="0"/>
              <a:t> 30 segundoak amaitzean, mugimenduak ibilbidearen erdia igaro badu, egindakotzat hartuko da.</a:t>
            </a:r>
          </a:p>
          <a:p>
            <a:pPr>
              <a:spcBef>
                <a:spcPct val="50000"/>
              </a:spcBef>
            </a:pPr>
            <a:endParaRPr lang="eu-ES" sz="2000" u="sng" dirty="0" smtClean="0"/>
          </a:p>
          <a:p>
            <a:pPr>
              <a:spcBef>
                <a:spcPct val="50000"/>
              </a:spcBef>
            </a:pPr>
            <a:r>
              <a:rPr lang="eu-ES" sz="2000" b="1" dirty="0" smtClean="0"/>
              <a:t>OHARRA: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sz="2000" dirty="0" smtClean="0"/>
              <a:t> Ahots goraz zenbatu, parte-hartzailea konturatu dadin gaizki egin badu.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sz="2000" dirty="0" smtClean="0"/>
              <a:t> Errepikapena gaizki egiten badu, ez egin aurrera zenbaketan.</a:t>
            </a:r>
          </a:p>
          <a:p>
            <a:pPr>
              <a:spcBef>
                <a:spcPct val="50000"/>
              </a:spcBef>
            </a:pPr>
            <a:endParaRPr lang="es-ES_tradnl" sz="2000" u="sng" dirty="0"/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9893" y="5445224"/>
            <a:ext cx="1860786" cy="1325612"/>
          </a:xfrm>
          <a:prstGeom prst="rect">
            <a:avLst/>
          </a:prstGeom>
          <a:noFill/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95288" y="1052737"/>
            <a:ext cx="8516938" cy="504056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sz="2800" b="1" dirty="0" smtClean="0"/>
              <a:t>BEHEKO GORPUTZ ADARREN INDARRAREN PROBA</a:t>
            </a:r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GIHARRETAKO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35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98792" y="1844824"/>
            <a:ext cx="8135938" cy="36317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DATU KUANTITATIBOAK: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30 segundoan egindako errepikapenen kopurua.</a:t>
            </a:r>
          </a:p>
          <a:p>
            <a:pPr>
              <a:spcBef>
                <a:spcPct val="50000"/>
              </a:spcBef>
            </a:pPr>
            <a:endParaRPr lang="eu-ES" sz="2000" b="1" dirty="0" smtClean="0"/>
          </a:p>
          <a:p>
            <a:pPr>
              <a:spcBef>
                <a:spcPct val="50000"/>
              </a:spcBef>
            </a:pPr>
            <a:r>
              <a:rPr lang="eu-ES" sz="2000" b="1" dirty="0" smtClean="0"/>
              <a:t>DATU KUALITATIBOAK: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Belauna lerrokatzea aurreko planoan.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Oinkatzea bermatzea.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Hankak une oro lurrean bermatuta izateko gaitasuna.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Jaisteko fasean gelditzeko gaitasuna. </a:t>
            </a:r>
            <a:endParaRPr lang="eu-ES" b="1" dirty="0"/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GIHARRETAKO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5720" y="1041400"/>
            <a:ext cx="8534752" cy="659408"/>
          </a:xfrm>
        </p:spPr>
        <p:txBody>
          <a:bodyPr>
            <a:normAutofit fontScale="77500" lnSpcReduction="20000"/>
          </a:bodyPr>
          <a:lstStyle/>
          <a:p>
            <a:pPr marL="0" marR="45720" indent="0" algn="ctr">
              <a:buNone/>
            </a:pPr>
            <a:r>
              <a:rPr lang="es-ES" b="1" dirty="0" smtClean="0"/>
              <a:t>BEHEKO GORPUTZ ADARREN INDARRAREN PROBA</a:t>
            </a:r>
          </a:p>
        </p:txBody>
      </p:sp>
    </p:spTree>
    <p:extLst>
      <p:ext uri="{BB962C8B-B14F-4D97-AF65-F5344CB8AC3E}">
        <p14:creationId xmlns:p14="http://schemas.microsoft.com/office/powerpoint/2010/main" val="90668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85720" y="1916832"/>
            <a:ext cx="8135938" cy="45323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 dirty="0">
                <a:solidFill>
                  <a:srgbClr val="000000"/>
                </a:solidFill>
              </a:rPr>
              <a:t>       </a:t>
            </a:r>
            <a:r>
              <a:rPr lang="es-ES_tradnl" sz="2000" b="1" dirty="0" smtClean="0"/>
              <a:t>ERREFERENTZIAZKO BALIOAK</a:t>
            </a:r>
            <a:endParaRPr lang="es-ES_tradnl" sz="2000" b="1" dirty="0"/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</p:txBody>
      </p:sp>
      <p:sp>
        <p:nvSpPr>
          <p:cNvPr id="107553" name="Text Box 33"/>
          <p:cNvSpPr txBox="1">
            <a:spLocks noChangeArrowheads="1"/>
          </p:cNvSpPr>
          <p:nvPr/>
        </p:nvSpPr>
        <p:spPr bwMode="auto">
          <a:xfrm>
            <a:off x="2857488" y="5072074"/>
            <a:ext cx="2735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/>
              <a:t>Bohannon (2006)</a:t>
            </a: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285720" y="5733256"/>
            <a:ext cx="8458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dirty="0" smtClean="0">
                <a:solidFill>
                  <a:srgbClr val="0FE1AF"/>
                </a:solidFill>
              </a:rPr>
              <a:t>&lt; 8 errepikapen: erorikoak izateko arrisku handia, bai emakume bai gizonengan</a:t>
            </a:r>
            <a:r>
              <a:rPr lang="es-ES" dirty="0" smtClean="0">
                <a:solidFill>
                  <a:srgbClr val="0FE1AF"/>
                </a:solidFill>
              </a:rPr>
              <a:t>. </a:t>
            </a:r>
            <a:endParaRPr lang="es-ES" dirty="0">
              <a:solidFill>
                <a:srgbClr val="0FE1AF"/>
              </a:solidFill>
            </a:endParaRPr>
          </a:p>
        </p:txBody>
      </p:sp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GIHARRETAKO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5720" y="1041400"/>
            <a:ext cx="8534752" cy="659408"/>
          </a:xfrm>
        </p:spPr>
        <p:txBody>
          <a:bodyPr>
            <a:normAutofit fontScale="77500" lnSpcReduction="20000"/>
          </a:bodyPr>
          <a:lstStyle/>
          <a:p>
            <a:pPr marL="0" marR="45720" indent="0" algn="ctr">
              <a:buNone/>
            </a:pPr>
            <a:r>
              <a:rPr lang="es-ES" b="1" dirty="0" smtClean="0"/>
              <a:t>BEHEKO GORPUTZ ADARREN INDARRAREN PROBA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680580"/>
              </p:ext>
            </p:extLst>
          </p:nvPr>
        </p:nvGraphicFramePr>
        <p:xfrm>
          <a:off x="265575" y="2565400"/>
          <a:ext cx="553056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3520"/>
                <a:gridCol w="1843520"/>
                <a:gridCol w="18435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ADINA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EMAKUMEAK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GIZONAK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60-64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12- 17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14-19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65-69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11-16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12-18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70-74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10-15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12-17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75-79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10-15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11-17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80-84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9-14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10-15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85-89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8-13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8-14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90-94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4-11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7-12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176" y="3284984"/>
            <a:ext cx="2128717" cy="1516484"/>
          </a:xfrm>
          <a:prstGeom prst="rect">
            <a:avLst/>
          </a:prstGeom>
          <a:noFill/>
        </p:spPr>
      </p:pic>
      <p:sp>
        <p:nvSpPr>
          <p:cNvPr id="4" name="TestuKoadroa 3"/>
          <p:cNvSpPr txBox="1"/>
          <p:nvPr/>
        </p:nvSpPr>
        <p:spPr>
          <a:xfrm>
            <a:off x="1259632" y="6449145"/>
            <a:ext cx="5960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+ </a:t>
            </a:r>
            <a:r>
              <a:rPr lang="eu-ES" dirty="0" smtClean="0"/>
              <a:t>2-3 errepikapen, hobekuntza adierazgarria</a:t>
            </a:r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169587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596" y="1500174"/>
            <a:ext cx="8229600" cy="1008063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90000"/>
              </a:lnSpc>
              <a:buNone/>
            </a:pPr>
            <a:r>
              <a:rPr lang="eu-ES" dirty="0" smtClean="0"/>
              <a:t>GOIKO GORPUTZ ADARREN INDARRAREN PROBA</a:t>
            </a:r>
          </a:p>
          <a:p>
            <a:pPr algn="ctr">
              <a:lnSpc>
                <a:spcPct val="90000"/>
              </a:lnSpc>
              <a:buNone/>
            </a:pPr>
            <a:r>
              <a:rPr lang="eu-ES" sz="2400" dirty="0" smtClean="0"/>
              <a:t>(Besoetako – bizepsetako flexioak, eserita egonda</a:t>
            </a:r>
            <a:r>
              <a:rPr lang="es-ES" sz="2400" dirty="0" smtClean="0"/>
              <a:t>)</a:t>
            </a:r>
          </a:p>
        </p:txBody>
      </p:sp>
      <p:pic>
        <p:nvPicPr>
          <p:cNvPr id="86020" name="Picture 4" descr="P10101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781300"/>
            <a:ext cx="242252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1" name="Picture 5" descr="P10101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2781300"/>
            <a:ext cx="237172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2" name="Picture 6" descr="P101019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788" y="2781300"/>
            <a:ext cx="2424112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GIHARRETAKO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18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6" name="Text Box 6"/>
          <p:cNvSpPr txBox="1">
            <a:spLocks noChangeArrowheads="1"/>
          </p:cNvSpPr>
          <p:nvPr/>
        </p:nvSpPr>
        <p:spPr bwMode="auto">
          <a:xfrm>
            <a:off x="468313" y="1773238"/>
            <a:ext cx="8280400" cy="109260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HELBURUA: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b="1" dirty="0" smtClean="0"/>
              <a:t> Enborraren goiko aldearen indarra baloratzea, altxatzea, </a:t>
            </a:r>
            <a:r>
              <a:rPr lang="eu-ES" b="1" dirty="0" err="1" smtClean="0"/>
              <a:t>garraiatzea…</a:t>
            </a:r>
            <a:r>
              <a:rPr lang="eu-ES" b="1" dirty="0" smtClean="0"/>
              <a:t> dakarten eguneroko zereginak egiteko oso beharrezkoa baita. </a:t>
            </a:r>
            <a:endParaRPr lang="eu-ES" b="1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GIHARRETAKO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51521" y="1014649"/>
            <a:ext cx="8692454" cy="758589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 typeface="Wingdings 2"/>
              <a:buNone/>
            </a:pPr>
            <a:r>
              <a:rPr lang="es-ES" b="1" dirty="0" smtClean="0"/>
              <a:t>GOIKO GORPUTZ ADARREN INDARRAREN PROBA</a:t>
            </a:r>
          </a:p>
        </p:txBody>
      </p:sp>
      <p:pic>
        <p:nvPicPr>
          <p:cNvPr id="8" name="Picture 5" descr="P10101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142844"/>
            <a:ext cx="237172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3642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6" name="Text Box 6"/>
          <p:cNvSpPr txBox="1">
            <a:spLocks noChangeArrowheads="1"/>
          </p:cNvSpPr>
          <p:nvPr/>
        </p:nvSpPr>
        <p:spPr bwMode="auto">
          <a:xfrm>
            <a:off x="468313" y="1773238"/>
            <a:ext cx="8280400" cy="469359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PROTOKOLOA: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b="1" dirty="0" smtClean="0"/>
              <a:t> </a:t>
            </a:r>
            <a:r>
              <a:rPr lang="eu-ES" dirty="0" smtClean="0"/>
              <a:t>Aulki batean eserita, bizkarra zuzen eta hankak bermatuta lurrean. Alde </a:t>
            </a:r>
            <a:r>
              <a:rPr lang="eu-ES" dirty="0" err="1" smtClean="0"/>
              <a:t>gauzatzailea</a:t>
            </a:r>
            <a:r>
              <a:rPr lang="eu-ES" dirty="0" smtClean="0"/>
              <a:t> aulkiaren albo batean.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>
                <a:solidFill>
                  <a:srgbClr val="0FE1AF"/>
                </a:solidFill>
              </a:rPr>
              <a:t> 2 kilogramoko pisua emakumeentzat eta 3 kilogramokoa gizonentzat.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Proba hastean, besoak behean egon behar du, aulkiaren albo batean, lurrarekiko perpendikular.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“HASI” esatean, biratu esku barrua, flexionatu besoa guztiz eta hasierako posiziora itzuli (besoa guztiz luzatuta izatera).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Ebaluatzailea beso </a:t>
            </a:r>
            <a:r>
              <a:rPr lang="eu-ES" dirty="0" err="1" smtClean="0"/>
              <a:t>gauzatzailearen</a:t>
            </a:r>
            <a:r>
              <a:rPr lang="eu-ES" dirty="0" smtClean="0"/>
              <a:t> ondoan eseri edo belaunikatuko da.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Atzamarrak bizepsaren erdian, besoaren goiko aldea mugitzea ekiditeko eta erabateko flexioa ziurtatzeko.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Parte-hartzailearen besaurreak aztertzailearen atzamarrak zanpatu beharko lituzke.</a:t>
            </a:r>
            <a:endParaRPr lang="eu-ES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GIHARRETAKO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51521" y="1014649"/>
            <a:ext cx="8692454" cy="758589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 typeface="Wingdings 2"/>
              <a:buNone/>
            </a:pPr>
            <a:r>
              <a:rPr lang="es-ES" b="1" dirty="0" smtClean="0"/>
              <a:t>GOIKO GORPUTZ ADARREN INDARRAREN PROBA</a:t>
            </a:r>
          </a:p>
        </p:txBody>
      </p:sp>
    </p:spTree>
    <p:extLst>
      <p:ext uri="{BB962C8B-B14F-4D97-AF65-F5344CB8AC3E}">
        <p14:creationId xmlns:p14="http://schemas.microsoft.com/office/powerpoint/2010/main" val="206842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0" name="Text Box 6"/>
          <p:cNvSpPr txBox="1">
            <a:spLocks noChangeArrowheads="1"/>
          </p:cNvSpPr>
          <p:nvPr/>
        </p:nvSpPr>
        <p:spPr bwMode="auto">
          <a:xfrm>
            <a:off x="468313" y="1981974"/>
            <a:ext cx="8280400" cy="464742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PROTOKOLOA (jarraipena):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b="1" dirty="0" smtClean="0"/>
              <a:t> Garrantzitsua da besoaren goiko aldea egonkor egotea proba egin bitartean.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b="1" dirty="0" smtClean="0"/>
              <a:t> Baliteke beharrezkoa izatea beste besoa ukondoaren atzean jartzea, hedatze osoa behatzeko.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b="1" dirty="0" smtClean="0"/>
              <a:t> Bi saiakera, beso bakoitzeko bat (adierazi zein den beso nagusia).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b="1" dirty="0" smtClean="0"/>
              <a:t> Erakustaldia eta 1 edo 2 errepikapeneko saiakera proba praktikoa.</a:t>
            </a:r>
          </a:p>
          <a:p>
            <a:pPr>
              <a:spcBef>
                <a:spcPct val="50000"/>
              </a:spcBef>
            </a:pPr>
            <a:endParaRPr lang="eu-ES" b="1" dirty="0" smtClean="0"/>
          </a:p>
          <a:p>
            <a:pPr>
              <a:spcBef>
                <a:spcPct val="50000"/>
              </a:spcBef>
            </a:pPr>
            <a:r>
              <a:rPr lang="eu-ES" sz="2000" b="1" dirty="0" smtClean="0"/>
              <a:t>PUNTUAZIOA: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sz="2000" b="1" dirty="0" smtClean="0"/>
              <a:t> </a:t>
            </a:r>
            <a:r>
              <a:rPr lang="eu-ES" b="1" dirty="0" smtClean="0"/>
              <a:t>30 segundoan egindako saiakera onena erregistratu.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b="1" dirty="0" smtClean="0"/>
              <a:t> 30 segundoak amaitzean, besoak ibilbidearen erdia igaro badu, flexio osotzat hartuko da.</a:t>
            </a:r>
            <a:endParaRPr lang="eu-ES" b="1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GIHARRETAKO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251521" y="1014649"/>
            <a:ext cx="8692454" cy="758589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 typeface="Wingdings 2"/>
              <a:buNone/>
            </a:pPr>
            <a:r>
              <a:rPr lang="es-ES" b="1" dirty="0" smtClean="0"/>
              <a:t>GOIKO GORPUTZ ADARREN INDARRAREN PROBA</a:t>
            </a:r>
          </a:p>
        </p:txBody>
      </p:sp>
    </p:spTree>
    <p:extLst>
      <p:ext uri="{BB962C8B-B14F-4D97-AF65-F5344CB8AC3E}">
        <p14:creationId xmlns:p14="http://schemas.microsoft.com/office/powerpoint/2010/main" val="256444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98792" y="1844824"/>
            <a:ext cx="8135938" cy="317009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DATU KUANTITATIBOAK: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30 segundoan egindako errepikapenen kopurua.</a:t>
            </a:r>
          </a:p>
          <a:p>
            <a:pPr>
              <a:spcBef>
                <a:spcPct val="50000"/>
              </a:spcBef>
            </a:pPr>
            <a:endParaRPr lang="eu-ES" sz="2000" b="1" dirty="0" smtClean="0"/>
          </a:p>
          <a:p>
            <a:pPr>
              <a:spcBef>
                <a:spcPct val="50000"/>
              </a:spcBef>
            </a:pPr>
            <a:r>
              <a:rPr lang="eu-ES" sz="2000" b="1" dirty="0" smtClean="0"/>
              <a:t>DATU KUALITATIBOAK: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Mugimenduak bereizteko gaitasuna.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Ukondoari finkatuta eusteko gaitasuna.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Gorputzaren kulunkatzea.</a:t>
            </a:r>
            <a:endParaRPr lang="eu-ES" b="1" dirty="0"/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GIHARRETAKO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5720" y="1041400"/>
            <a:ext cx="8534752" cy="659408"/>
          </a:xfrm>
        </p:spPr>
        <p:txBody>
          <a:bodyPr>
            <a:normAutofit fontScale="85000" lnSpcReduction="10000"/>
          </a:bodyPr>
          <a:lstStyle/>
          <a:p>
            <a:pPr marL="0" marR="45720" indent="0" algn="ctr">
              <a:buNone/>
            </a:pPr>
            <a:r>
              <a:rPr lang="es-ES" b="1" dirty="0" smtClean="0"/>
              <a:t>GOIKO GORPUTZ ADARREN INDARRAREN PROBA</a:t>
            </a:r>
          </a:p>
        </p:txBody>
      </p:sp>
      <p:pic>
        <p:nvPicPr>
          <p:cNvPr id="6" name="Picture 5" descr="P10101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3005" y="3212976"/>
            <a:ext cx="237172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69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85720" y="1916832"/>
            <a:ext cx="8135938" cy="45323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 dirty="0">
                <a:solidFill>
                  <a:srgbClr val="000000"/>
                </a:solidFill>
              </a:rPr>
              <a:t>       </a:t>
            </a:r>
            <a:r>
              <a:rPr lang="es-ES_tradnl" sz="2000" b="1" dirty="0" smtClean="0"/>
              <a:t>ERREFERENTZIAKO BALIOAK</a:t>
            </a:r>
            <a:endParaRPr lang="es-ES_tradnl" sz="2000" b="1" dirty="0"/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</p:txBody>
      </p:sp>
      <p:sp>
        <p:nvSpPr>
          <p:cNvPr id="107553" name="Text Box 33"/>
          <p:cNvSpPr txBox="1">
            <a:spLocks noChangeArrowheads="1"/>
          </p:cNvSpPr>
          <p:nvPr/>
        </p:nvSpPr>
        <p:spPr bwMode="auto">
          <a:xfrm>
            <a:off x="2857488" y="5072074"/>
            <a:ext cx="2735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/>
              <a:t>Bohannon (2006)</a:t>
            </a: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285720" y="5733256"/>
            <a:ext cx="8458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0FE1AF"/>
                </a:solidFill>
              </a:rPr>
              <a:t>&lt; 11 </a:t>
            </a:r>
            <a:r>
              <a:rPr lang="eu-ES" dirty="0" smtClean="0">
                <a:solidFill>
                  <a:srgbClr val="0FE1AF"/>
                </a:solidFill>
              </a:rPr>
              <a:t>errepikapen: indar gabezia handia goiko gorputz adarrean</a:t>
            </a:r>
            <a:r>
              <a:rPr lang="es-ES" dirty="0" smtClean="0">
                <a:solidFill>
                  <a:srgbClr val="0FE1AF"/>
                </a:solidFill>
              </a:rPr>
              <a:t>.</a:t>
            </a:r>
            <a:endParaRPr lang="es-ES" dirty="0">
              <a:solidFill>
                <a:srgbClr val="0FE1AF"/>
              </a:solidFill>
            </a:endParaRPr>
          </a:p>
        </p:txBody>
      </p:sp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GIHARRETAKO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5720" y="1041400"/>
            <a:ext cx="8534752" cy="659408"/>
          </a:xfrm>
        </p:spPr>
        <p:txBody>
          <a:bodyPr>
            <a:normAutofit fontScale="85000" lnSpcReduction="10000"/>
          </a:bodyPr>
          <a:lstStyle/>
          <a:p>
            <a:pPr marL="0" marR="45720" indent="0" algn="ctr">
              <a:buNone/>
            </a:pPr>
            <a:r>
              <a:rPr lang="es-ES" b="1" dirty="0" smtClean="0"/>
              <a:t>GOIKO GORPUTZ ADARREN INDARRAREN PROBA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547661"/>
              </p:ext>
            </p:extLst>
          </p:nvPr>
        </p:nvGraphicFramePr>
        <p:xfrm>
          <a:off x="265575" y="2565400"/>
          <a:ext cx="553056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3520"/>
                <a:gridCol w="1843520"/>
                <a:gridCol w="18435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ADINA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GIZONAK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EMAKUMEAK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60-64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16-22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13-19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65-69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15-21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12-18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70-74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14-21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12-17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75-79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13-19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11-17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80-84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13-19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10-16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85-89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11-17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10-15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90-94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10-14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8-13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Picture 5" descr="P10101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2780928"/>
            <a:ext cx="1873233" cy="2559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052736"/>
            <a:ext cx="8229600" cy="731837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80000"/>
              </a:lnSpc>
              <a:buNone/>
            </a:pPr>
            <a:r>
              <a:rPr lang="es-ES" b="1" dirty="0" smtClean="0"/>
              <a:t>ENBORRAREN FLEXIO PROBA AULKIAN</a:t>
            </a:r>
            <a:endParaRPr lang="es-ES" b="1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u-ES" sz="2800" dirty="0" smtClean="0"/>
              <a:t>(Aulki batean eserita egonda, oinaren punta ukitzea</a:t>
            </a:r>
            <a:r>
              <a:rPr lang="es-ES" sz="2800" dirty="0" smtClean="0"/>
              <a:t>)</a:t>
            </a:r>
            <a:endParaRPr lang="es-ES" sz="2800" dirty="0"/>
          </a:p>
        </p:txBody>
      </p:sp>
      <p:pic>
        <p:nvPicPr>
          <p:cNvPr id="89092" name="Picture 4" descr="P10102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2420888"/>
            <a:ext cx="2693988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882931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MALGUTASUNAREN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18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8" name="Text Box 6"/>
          <p:cNvSpPr txBox="1">
            <a:spLocks noChangeArrowheads="1"/>
          </p:cNvSpPr>
          <p:nvPr/>
        </p:nvSpPr>
        <p:spPr bwMode="auto">
          <a:xfrm>
            <a:off x="395288" y="1916113"/>
            <a:ext cx="8280400" cy="164660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HELBURUA: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Hanketako eta enborreko atzeko giharren malgutasuna baloratzea, oso garrantzitsuak baitira ibiltzeko eredu egokia edukitzeko eta mugikortasuneko hainbat zereginetarako, besteak </a:t>
            </a:r>
            <a:r>
              <a:rPr lang="eu-ES" dirty="0" err="1" smtClean="0"/>
              <a:t>beste</a:t>
            </a:r>
            <a:r>
              <a:rPr lang="eu-ES" dirty="0" smtClean="0"/>
              <a:t>, bainuontzitik, auto </a:t>
            </a:r>
            <a:r>
              <a:rPr lang="eu-ES" dirty="0" err="1" smtClean="0"/>
              <a:t>batetik…</a:t>
            </a:r>
            <a:r>
              <a:rPr lang="eu-ES" dirty="0" smtClean="0"/>
              <a:t> ateratzeko eta hartan sartzeko.</a:t>
            </a:r>
            <a:endParaRPr lang="eu-ES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1052737"/>
            <a:ext cx="8229600" cy="50405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ENBORRAREN FLEXIO PROBA AULKIAN</a:t>
            </a:r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882931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MALGUTASUNAREN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8" name="Picture 4" descr="P10102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6084" y="3501008"/>
            <a:ext cx="2045916" cy="2734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341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8" name="Text Box 6"/>
          <p:cNvSpPr txBox="1">
            <a:spLocks noChangeArrowheads="1"/>
          </p:cNvSpPr>
          <p:nvPr/>
        </p:nvSpPr>
        <p:spPr bwMode="auto">
          <a:xfrm>
            <a:off x="395288" y="1916113"/>
            <a:ext cx="8280400" cy="455509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PROTOKOLOA: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Eseri aulkian ipurmasaileko lerroa aulkiko kaxaren ertzarekin lerrokatuta gelditzeko moduan.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Hanka bat </a:t>
            </a:r>
            <a:r>
              <a:rPr lang="eu-ES" dirty="0" err="1" smtClean="0"/>
              <a:t>flexionatuta</a:t>
            </a:r>
            <a:r>
              <a:rPr lang="eu-ES" dirty="0" smtClean="0"/>
              <a:t> (hankazpia lurrean bermatuta) eta bestea luzetara jarrita (orpoa bermatuta eta oina 90º </a:t>
            </a:r>
            <a:r>
              <a:rPr lang="eu-ES" dirty="0" err="1" smtClean="0"/>
              <a:t>flexionatuta</a:t>
            </a:r>
            <a:r>
              <a:rPr lang="eu-ES" dirty="0" smtClean="0"/>
              <a:t>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Bizkarra zuzen, enborrarekin lerrokatuta.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Eskuak bata bestearen gainean jarri eta mugitu beherantz.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Erregela bat erabiltzea gomendatzen da eskuak mugitzeko, bai eta distantzia neurtzeko ere.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Gutxienez, 2 segundoan mantendu.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Hanka tolesten bada, parte-hartzaileak atzerantz egin behar du poliki.</a:t>
            </a:r>
          </a:p>
          <a:p>
            <a:pPr>
              <a:spcBef>
                <a:spcPct val="50000"/>
              </a:spcBef>
            </a:pPr>
            <a:endParaRPr lang="es-ES_tradnl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1052737"/>
            <a:ext cx="8229600" cy="50405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ENBORRAREN FLEXIO PROBA AULKIAN</a:t>
            </a:r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882931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MALGUTASUNAREN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70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2" name="Text Box 6"/>
          <p:cNvSpPr txBox="1">
            <a:spLocks noChangeArrowheads="1"/>
          </p:cNvSpPr>
          <p:nvPr/>
        </p:nvSpPr>
        <p:spPr bwMode="auto">
          <a:xfrm>
            <a:off x="392112" y="1772816"/>
            <a:ext cx="8351838" cy="450892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OHARRAK: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Ebaluatzaileak EZIN du eskua parte-hartzailearen belaunean jarri eta ezin dio lagundu proba egin bitartean.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Arnasa bota behar du aurrerantz makurtzean.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Erreboteak egitea saihestu behar du eta ez du luzatu behar min hartzeraino.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Erakustaldia, saiakeratako tartea eta, ondoren, proba bi aldiz egin: hanka bakoitzarekin behin, onena zein den ikusteko.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Bizkarreko </a:t>
            </a:r>
            <a:r>
              <a:rPr lang="eu-ES" dirty="0" err="1" smtClean="0"/>
              <a:t>zifosia</a:t>
            </a:r>
            <a:r>
              <a:rPr lang="eu-ES" dirty="0" smtClean="0"/>
              <a:t> egitea ekidin behar du.</a:t>
            </a:r>
          </a:p>
          <a:p>
            <a:pPr>
              <a:spcBef>
                <a:spcPct val="50000"/>
              </a:spcBef>
            </a:pPr>
            <a:r>
              <a:rPr lang="eu-ES" sz="2000" b="1" dirty="0" smtClean="0"/>
              <a:t>PUNTUAZIOA: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sz="2000" dirty="0" smtClean="0"/>
              <a:t> </a:t>
            </a:r>
            <a:r>
              <a:rPr lang="eu-ES" dirty="0" smtClean="0"/>
              <a:t>Behatz lodira iristeko falta diren zentimetroak erregistratu (puntuazio negatiboa) edo behatz loditik harago egiten dituenak (puntuazio positiboa). Hurbilen dagoen zentimetroa erregistratu.</a:t>
            </a:r>
            <a:endParaRPr lang="eu-ES" dirty="0"/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1052737"/>
            <a:ext cx="8229600" cy="50405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ENBORRAREN FLEXIO PROBA AULKIAN</a:t>
            </a: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882931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MALGUTASUNAREN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98792" y="1844824"/>
            <a:ext cx="5353328" cy="301621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DATU KUANTITATIBOAK: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Zentimetroak oinaren punta ukitzeko.</a:t>
            </a:r>
          </a:p>
          <a:p>
            <a:pPr>
              <a:spcBef>
                <a:spcPct val="50000"/>
              </a:spcBef>
            </a:pPr>
            <a:endParaRPr lang="eu-ES" sz="2000" b="1" dirty="0" smtClean="0"/>
          </a:p>
          <a:p>
            <a:pPr>
              <a:spcBef>
                <a:spcPct val="50000"/>
              </a:spcBef>
            </a:pPr>
            <a:r>
              <a:rPr lang="eu-ES" sz="2000" b="1" dirty="0" smtClean="0"/>
              <a:t>DATU KUALITATIBOAK: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Malgutasuna atzeko katean.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Enborra </a:t>
            </a:r>
            <a:r>
              <a:rPr lang="eu-ES" sz="2000" b="1" dirty="0" err="1" smtClean="0"/>
              <a:t>flexionatzeko</a:t>
            </a:r>
            <a:r>
              <a:rPr lang="eu-ES" sz="2000" b="1" dirty="0" smtClean="0"/>
              <a:t> mugimenduak murriztea, sabeleko gantzarengatik.</a:t>
            </a: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MALGUTASUNAREN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07504" y="980728"/>
            <a:ext cx="8928991" cy="115212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None/>
            </a:pPr>
            <a:r>
              <a:rPr lang="es-ES" b="1" dirty="0" smtClean="0"/>
              <a:t>ENBORRAREN FLEXIO PROBA AULKIAN</a:t>
            </a:r>
          </a:p>
        </p:txBody>
      </p:sp>
      <p:pic>
        <p:nvPicPr>
          <p:cNvPr id="7" name="Picture 4" descr="P10102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440014"/>
            <a:ext cx="2693988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8953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85720" y="1916832"/>
            <a:ext cx="8135938" cy="45323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 dirty="0">
                <a:solidFill>
                  <a:srgbClr val="000000"/>
                </a:solidFill>
              </a:rPr>
              <a:t>       </a:t>
            </a:r>
            <a:r>
              <a:rPr lang="es-ES_tradnl" sz="2000" b="1" dirty="0" smtClean="0"/>
              <a:t>ERREFERENTZIAZKO BALIOAK</a:t>
            </a:r>
            <a:endParaRPr lang="es-ES_tradnl" sz="2000" b="1" dirty="0"/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</p:txBody>
      </p:sp>
      <p:sp>
        <p:nvSpPr>
          <p:cNvPr id="107553" name="Text Box 33"/>
          <p:cNvSpPr txBox="1">
            <a:spLocks noChangeArrowheads="1"/>
          </p:cNvSpPr>
          <p:nvPr/>
        </p:nvSpPr>
        <p:spPr bwMode="auto">
          <a:xfrm>
            <a:off x="2857488" y="5072074"/>
            <a:ext cx="2735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/>
              <a:t>Bohannon (2006)</a:t>
            </a: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285720" y="5733256"/>
            <a:ext cx="8458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0FE1AF"/>
                </a:solidFill>
              </a:rPr>
              <a:t>&gt; </a:t>
            </a:r>
            <a:r>
              <a:rPr lang="eu-ES" dirty="0" smtClean="0">
                <a:solidFill>
                  <a:srgbClr val="0FE1AF"/>
                </a:solidFill>
              </a:rPr>
              <a:t>5 cm emakumeak eta 10 cm gizonak: mugikortasun gabezia handia</a:t>
            </a:r>
            <a:r>
              <a:rPr lang="es-ES" dirty="0" smtClean="0">
                <a:solidFill>
                  <a:srgbClr val="0FE1AF"/>
                </a:solidFill>
              </a:rPr>
              <a:t>.</a:t>
            </a:r>
            <a:endParaRPr lang="es-ES" dirty="0">
              <a:solidFill>
                <a:srgbClr val="0FE1AF"/>
              </a:solidFill>
            </a:endParaRPr>
          </a:p>
        </p:txBody>
      </p:sp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MALGUTASUNAREN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45176"/>
              </p:ext>
            </p:extLst>
          </p:nvPr>
        </p:nvGraphicFramePr>
        <p:xfrm>
          <a:off x="265575" y="2565400"/>
          <a:ext cx="553056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3520"/>
                <a:gridCol w="1843520"/>
                <a:gridCol w="18435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ADINA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GIZONAK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EMAKUMEAK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60-64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-7/ +10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-2/+12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65-69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-8/+7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-2/+11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70-74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-9/+6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-3/+10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75-79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-10/+5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-4/+9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80-84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-14/+5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-5/+7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85-89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-14/+2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-7/+6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90-94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-17/+2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-12/+3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07504" y="980728"/>
            <a:ext cx="8928991" cy="115212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None/>
            </a:pPr>
            <a:r>
              <a:rPr lang="es-ES" b="1" dirty="0" smtClean="0"/>
              <a:t>ENBORRAREN FLEXIO PROBA AULKIAN</a:t>
            </a:r>
          </a:p>
        </p:txBody>
      </p:sp>
      <p:pic>
        <p:nvPicPr>
          <p:cNvPr id="11" name="Picture 4" descr="P10102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2814811"/>
            <a:ext cx="2047440" cy="2736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0462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7504" y="980728"/>
            <a:ext cx="8928991" cy="1152128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80000"/>
              </a:lnSpc>
              <a:buNone/>
            </a:pPr>
            <a:r>
              <a:rPr lang="eu-ES" b="1" dirty="0" smtClean="0"/>
              <a:t>GOIKO GORPUTZ ADARREN MALGUTASUN PROBA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u-ES" sz="2400" dirty="0" smtClean="0"/>
              <a:t>(Bizkarrean hazka egitea)</a:t>
            </a:r>
            <a:endParaRPr lang="eu-ES" sz="2400" dirty="0"/>
          </a:p>
        </p:txBody>
      </p:sp>
      <p:pic>
        <p:nvPicPr>
          <p:cNvPr id="9216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2571744"/>
            <a:ext cx="2451100" cy="3521552"/>
          </a:xfrm>
          <a:prstGeom prst="rect">
            <a:avLst/>
          </a:prstGeom>
          <a:noFill/>
        </p:spPr>
      </p:pic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882931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MALGUTASUNAREN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31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390525" y="2204864"/>
            <a:ext cx="8353425" cy="147732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HELBURUA: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Besagainaren malgutasuna baloratzea, oso garrantzitsua baita hainbat zereginetarako, adibidez, orrazteko, janzteko, gauzak </a:t>
            </a:r>
            <a:r>
              <a:rPr lang="eu-ES" sz="2000" b="1" dirty="0" err="1" smtClean="0"/>
              <a:t>hartzeko…</a:t>
            </a:r>
            <a:endParaRPr lang="eu-ES" sz="2000" b="1" dirty="0"/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07504" y="980728"/>
            <a:ext cx="8928991" cy="100811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GOIKO GORPUTZ ADARREN MALGUTASUN PROBA</a:t>
            </a: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882931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MALGUTASUNAREN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3571876"/>
            <a:ext cx="1977403" cy="28409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2428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390525" y="2204864"/>
            <a:ext cx="8353425" cy="344709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PROTOKOLOA:</a:t>
            </a:r>
          </a:p>
          <a:p>
            <a:pPr marL="342900" indent="-342900">
              <a:buFont typeface="+mj-lt"/>
              <a:buAutoNum type="arabicPeriod"/>
            </a:pPr>
            <a:r>
              <a:rPr lang="eu-ES" dirty="0" smtClean="0"/>
              <a:t>Jarri esku bat besagain beraren gainean, esku barruak atzeko aldea ukituz eta saiatu bizkarraren beheko aldera iristen. </a:t>
            </a:r>
          </a:p>
          <a:p>
            <a:pPr marL="342900" indent="-342900">
              <a:buFont typeface="+mj-lt"/>
              <a:buAutoNum type="arabicPeriod"/>
            </a:pPr>
            <a:r>
              <a:rPr lang="eu-ES" dirty="0" smtClean="0"/>
              <a:t>Jarri beste eskua gerrialdearen atzeko aldean, esku barrua kanporantz dagoela. </a:t>
            </a:r>
          </a:p>
          <a:p>
            <a:pPr marL="342900" indent="-342900">
              <a:buFont typeface="+mj-lt"/>
              <a:buAutoNum type="arabicPeriod"/>
            </a:pPr>
            <a:r>
              <a:rPr lang="eu-ES" dirty="0" smtClean="0"/>
              <a:t>Saiatu atzeko alderaino iristen. Esku bakoitzeko erdiko atzamarrak beste eskurantz jarri. </a:t>
            </a:r>
          </a:p>
          <a:p>
            <a:pPr marL="342900" indent="-342900">
              <a:buFont typeface="+mj-lt"/>
              <a:buAutoNum type="arabicPeriod"/>
            </a:pPr>
            <a:r>
              <a:rPr lang="eu-ES" dirty="0" smtClean="0"/>
              <a:t>Saiatu esku bakoitzeko atzamarrak ukitzen bizkarraren erdialdean, erreboterik eta mugimendu zakarrik egin gabe.</a:t>
            </a:r>
          </a:p>
          <a:p>
            <a:pPr marL="342900" indent="-342900">
              <a:buFont typeface="+mj-lt"/>
              <a:buAutoNum type="arabicPeriod"/>
            </a:pPr>
            <a:r>
              <a:rPr lang="eu-ES" dirty="0" smtClean="0"/>
              <a:t>Ez heldu atzamarrei eta eskuei tira egin. </a:t>
            </a:r>
          </a:p>
          <a:p>
            <a:pPr marL="342900" indent="-342900">
              <a:buFont typeface="+mj-lt"/>
              <a:buAutoNum type="arabicPeriod"/>
            </a:pPr>
            <a:r>
              <a:rPr lang="eu-ES" dirty="0" smtClean="0"/>
              <a:t>Egin bi aldiz ariketa beroketa moduan, besoak kontrako aldeetan jarrita, besagainaren gainetik heltzeko alderik gogokoena zehazteko asmoz.</a:t>
            </a:r>
            <a:endParaRPr lang="eu-ES" dirty="0"/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07504" y="980728"/>
            <a:ext cx="8928991" cy="100811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GOIKO GORPUTZ ADARREN MALGUTASUN PROBA</a:t>
            </a: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882931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MALGUTASUNAREN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24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357158" y="2276872"/>
            <a:ext cx="8497887" cy="350865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PUNTUAZIOA:</a:t>
            </a:r>
          </a:p>
          <a:p>
            <a:r>
              <a:rPr lang="eu-ES" dirty="0" smtClean="0"/>
              <a:t>Gainezarpen distantzia neurtu behar da edo zentimetro hurbilenera iristeko atzamar luzeenen artean dagoen distantzia. Puntuazio negatiboa (-) emango da atzamarrak ukitu daitezen falta den distantzia adierazteko; puntuazio positiboa emango da (+) gainezarpen distantzia adierazteko. Bi saiakeretako balio onena hartuko da aintzat.</a:t>
            </a:r>
          </a:p>
          <a:p>
            <a:endParaRPr lang="eu-ES" sz="2000" u="sng" dirty="0" smtClean="0"/>
          </a:p>
          <a:p>
            <a:r>
              <a:rPr lang="eu-ES" sz="2000" b="1" dirty="0" smtClean="0"/>
              <a:t>OHARRA: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u-ES" dirty="0" smtClean="0"/>
              <a:t>Errazago neurtu ahal izateko, komeni da erregela eskuen azpitik jartzea (bizkarraren eta eskuen artean).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u-ES" dirty="0" smtClean="0"/>
              <a:t>Saihestu behar da parte-hartzaileak gehiegi behartzea gerrialdea.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u-ES" dirty="0" smtClean="0"/>
              <a:t>Belaunak erdi </a:t>
            </a:r>
            <a:r>
              <a:rPr lang="eu-ES" dirty="0" err="1" smtClean="0"/>
              <a:t>flexionatuta</a:t>
            </a:r>
            <a:r>
              <a:rPr lang="eu-ES" dirty="0" smtClean="0"/>
              <a:t> jarri behar dira.</a:t>
            </a:r>
            <a:endParaRPr lang="eu-ES" dirty="0"/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07504" y="980728"/>
            <a:ext cx="8928991" cy="115212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GOIKO GORPUTZ ADARREN MALGUTASUN PROBA</a:t>
            </a: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882931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MALGUTASUNAREN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28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98792" y="2085751"/>
            <a:ext cx="8135938" cy="224676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DATU KUANTITATIBOAK: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Eskuen artean dauden zentimetroak.</a:t>
            </a:r>
          </a:p>
          <a:p>
            <a:pPr>
              <a:spcBef>
                <a:spcPct val="50000"/>
              </a:spcBef>
            </a:pPr>
            <a:endParaRPr lang="eu-ES" sz="2000" b="1" dirty="0" smtClean="0"/>
          </a:p>
          <a:p>
            <a:pPr>
              <a:spcBef>
                <a:spcPct val="50000"/>
              </a:spcBef>
            </a:pPr>
            <a:r>
              <a:rPr lang="eu-ES" sz="2000" b="1" dirty="0" smtClean="0"/>
              <a:t>DATU KUALITATIBOAK: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err="1" smtClean="0"/>
              <a:t>Errotatzaileen</a:t>
            </a:r>
            <a:r>
              <a:rPr lang="eu-ES" sz="2000" b="1" dirty="0" smtClean="0"/>
              <a:t> zorroaren mugimendua.</a:t>
            </a:r>
            <a:endParaRPr lang="eu-ES" b="1" dirty="0"/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MALGUTASUNAREN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07504" y="980728"/>
            <a:ext cx="8928991" cy="115212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GOIKO GORPUTZ ADARREN MALGUTASUN PROBA</a:t>
            </a: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8144" y="2571744"/>
            <a:ext cx="2451100" cy="35215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876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85720" y="1916832"/>
            <a:ext cx="8135938" cy="45323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 dirty="0">
                <a:solidFill>
                  <a:srgbClr val="000000"/>
                </a:solidFill>
              </a:rPr>
              <a:t>       </a:t>
            </a:r>
            <a:r>
              <a:rPr lang="es-ES_tradnl" sz="2000" b="1" dirty="0" smtClean="0"/>
              <a:t>ERREFERENTZIAZKO BALIOAK</a:t>
            </a:r>
            <a:endParaRPr lang="es-ES_tradnl" sz="2000" b="1" dirty="0"/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</p:txBody>
      </p:sp>
      <p:sp>
        <p:nvSpPr>
          <p:cNvPr id="107553" name="Text Box 33"/>
          <p:cNvSpPr txBox="1">
            <a:spLocks noChangeArrowheads="1"/>
          </p:cNvSpPr>
          <p:nvPr/>
        </p:nvSpPr>
        <p:spPr bwMode="auto">
          <a:xfrm>
            <a:off x="2857488" y="5072074"/>
            <a:ext cx="2735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/>
              <a:t>Bohannon (2006)</a:t>
            </a: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285720" y="5733256"/>
            <a:ext cx="8458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FE1AF"/>
                </a:solidFill>
              </a:rPr>
              <a:t>&gt;</a:t>
            </a:r>
            <a:r>
              <a:rPr lang="es-ES" dirty="0" smtClean="0">
                <a:solidFill>
                  <a:srgbClr val="0FE1AF"/>
                </a:solidFill>
              </a:rPr>
              <a:t> 5 cm </a:t>
            </a:r>
            <a:r>
              <a:rPr lang="eu-ES" dirty="0" smtClean="0">
                <a:solidFill>
                  <a:srgbClr val="0FE1AF"/>
                </a:solidFill>
              </a:rPr>
              <a:t>emakumeak eta 10 cm gizonak: mugikortasun gabezia handia</a:t>
            </a:r>
            <a:r>
              <a:rPr lang="es-ES" dirty="0" smtClean="0">
                <a:solidFill>
                  <a:srgbClr val="0FE1AF"/>
                </a:solidFill>
              </a:rPr>
              <a:t>.</a:t>
            </a:r>
            <a:endParaRPr lang="es-ES" dirty="0">
              <a:solidFill>
                <a:srgbClr val="0FE1AF"/>
              </a:solidFill>
            </a:endParaRPr>
          </a:p>
        </p:txBody>
      </p:sp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MALGUTASUNAREN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777106"/>
              </p:ext>
            </p:extLst>
          </p:nvPr>
        </p:nvGraphicFramePr>
        <p:xfrm>
          <a:off x="265575" y="2565400"/>
          <a:ext cx="553056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3520"/>
                <a:gridCol w="1843520"/>
                <a:gridCol w="18435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ADINA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GIZONAK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EMAKUMEAK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60-64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-17/0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-8/+4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65-69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-19/-3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-9/+4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70-74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-20/-3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-10/+3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75-79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-23/-3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-12/+12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80-84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-24/-3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-14/0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85-89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-24/-5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-18/-3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90-94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-26/-8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-20/-3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07504" y="980728"/>
            <a:ext cx="8928991" cy="115212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GOIKO GORPUTZ ADARREN MALGUTASUN PROBA</a:t>
            </a: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00" y="2918507"/>
            <a:ext cx="1754186" cy="25202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382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72281" y="1196752"/>
            <a:ext cx="8893175" cy="947738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u-ES" b="1" dirty="0" smtClean="0"/>
              <a:t>BIZKORTASUN PROBA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u-ES" sz="2400" dirty="0" smtClean="0"/>
              <a:t>(Altxatu, 2,45 metro ibili eta berriro esertzeko proba)</a:t>
            </a:r>
            <a:endParaRPr lang="eu-ES" sz="2400" dirty="0"/>
          </a:p>
        </p:txBody>
      </p:sp>
      <p:pic>
        <p:nvPicPr>
          <p:cNvPr id="95236" name="Picture 4" descr="P10102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2781300"/>
            <a:ext cx="231933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7" name="Picture 5" descr="P10102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2781300"/>
            <a:ext cx="2271713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8" name="Picture 6" descr="P10102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7763" y="2781300"/>
            <a:ext cx="2268537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BIZKORTASUNAREN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64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395288" y="1861757"/>
            <a:ext cx="8353425" cy="136960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HELBURUA: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Oreka dinamikoa eta bizkortasuna ebaluatzea, maniobra azkarrak eskatzen dituzten zereginetan faktore garrantzitsuak baitira, hala nola autobusetik jaistean edo zerbaiti arreta egiteko altxatzean.</a:t>
            </a:r>
            <a:endParaRPr lang="eu-ES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77052" y="1196752"/>
            <a:ext cx="8893175" cy="64807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 typeface="Wingdings 2"/>
              <a:buNone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BIZKORTASUN PROBA</a:t>
            </a:r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BIZKORTASUNAREN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8" name="Picture 4" descr="P10102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07406" y="3429000"/>
            <a:ext cx="231933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P10102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1231" y="3429000"/>
            <a:ext cx="2271713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604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395288" y="1861757"/>
            <a:ext cx="8353425" cy="469359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PROTOKOLOA: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Kono bat kokatu behar da hormaren kontra dagoen aulkiaren parean, 2,45 metroko distantzian (kanpoen dagoen ertzetik).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Guztiz eserita, jarrera </a:t>
            </a:r>
            <a:r>
              <a:rPr lang="eu-ES" dirty="0" err="1" smtClean="0"/>
              <a:t>zuzen-zuzena</a:t>
            </a:r>
            <a:r>
              <a:rPr lang="eu-ES" dirty="0" smtClean="0"/>
              <a:t> izanik, eskuak izterretan eta hankazpiak bermatuta. Hanka bat pixka bat aurreratuta.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“HASI” esandakoan, altxatu (posible da izterrak bultzatzea), ahalik eta azkarrena ibili, konoa inguratu eta aulkira itzuli.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EZIN DA KORRIKA EGIN.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Ebaluatzailea ibilbidearen erdian egongo da, parte-hartzaileak behar badu, laguntza emateko.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“HASI” esandakoan kronometroa martxan jarri, ez altxatzen denean, eta gelditu esertzen denean (fidagarritasuna).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Proba bi aldiz egin. Biratze bat alde bakoitzetik.</a:t>
            </a:r>
            <a:endParaRPr lang="eu-ES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77052" y="1196752"/>
            <a:ext cx="8893175" cy="64807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 typeface="Wingdings 2"/>
              <a:buNone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BIZKORTASUN PROBA</a:t>
            </a:r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BIZKORTASUNAREN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56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4" name="Picture 4" descr="P10102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5312246"/>
            <a:ext cx="1435280" cy="1431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6" name="Text Box 6"/>
          <p:cNvSpPr txBox="1">
            <a:spLocks noChangeArrowheads="1"/>
          </p:cNvSpPr>
          <p:nvPr/>
        </p:nvSpPr>
        <p:spPr bwMode="auto">
          <a:xfrm>
            <a:off x="395288" y="1772816"/>
            <a:ext cx="8280400" cy="32624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PUNTUAZIOA: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“HASI” esan eta aulkian eseri bitartean igarotako denbora.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Bi testak erregistratu behar dira segundo hamarren hurbilenean.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Denbora onena erregistratu puntuazio globalerako.</a:t>
            </a:r>
          </a:p>
          <a:p>
            <a:pPr>
              <a:spcBef>
                <a:spcPct val="50000"/>
              </a:spcBef>
            </a:pPr>
            <a:endParaRPr lang="eu-ES" sz="2000" b="1" dirty="0" smtClean="0"/>
          </a:p>
          <a:p>
            <a:pPr>
              <a:spcBef>
                <a:spcPct val="50000"/>
              </a:spcBef>
            </a:pPr>
            <a:r>
              <a:rPr lang="eu-ES" sz="2000" b="1" dirty="0" smtClean="0"/>
              <a:t>OHARRA: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u-ES" dirty="0" smtClean="0"/>
              <a:t> Distantzia neurtu behar da aulkiaren aurreko ertzetik urrunen dagoen konoaren aldea kontuan hartuta.</a:t>
            </a:r>
            <a:endParaRPr lang="eu-ES" dirty="0"/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72281" y="1124744"/>
            <a:ext cx="8893175" cy="473869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 typeface="Wingdings 2"/>
              <a:buNone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BIZKORTASUN PROBA</a:t>
            </a: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BIZKORTASUNAREN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32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BIZKORTASUNAREN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0708" y="1041400"/>
            <a:ext cx="7859712" cy="659408"/>
          </a:xfrm>
        </p:spPr>
        <p:txBody>
          <a:bodyPr/>
          <a:lstStyle/>
          <a:p>
            <a:pPr marL="0" marR="45720" indent="0" algn="ctr">
              <a:buNone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BIZKORTASUNAREN PROBA</a:t>
            </a:r>
          </a:p>
        </p:txBody>
      </p:sp>
      <p:pic>
        <p:nvPicPr>
          <p:cNvPr id="12" name="Picture 4" descr="P10102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2492896"/>
            <a:ext cx="231933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251520" y="1763161"/>
            <a:ext cx="8135938" cy="400109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DATU KUANTITATIBOAK: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dirty="0" smtClean="0"/>
              <a:t>Ibilbidea egiteko segundoak.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dirty="0" smtClean="0"/>
              <a:t>Denboren desberdintasuna biratzeko aldearen </a:t>
            </a:r>
          </a:p>
          <a:p>
            <a:pPr marL="342900" indent="-342900">
              <a:spcBef>
                <a:spcPct val="50000"/>
              </a:spcBef>
            </a:pPr>
            <a:r>
              <a:rPr lang="eu-ES" sz="2000" dirty="0" smtClean="0"/>
              <a:t>arabera.</a:t>
            </a:r>
          </a:p>
          <a:p>
            <a:pPr>
              <a:spcBef>
                <a:spcPct val="50000"/>
              </a:spcBef>
            </a:pPr>
            <a:endParaRPr lang="eu-ES" sz="2000" dirty="0" smtClean="0"/>
          </a:p>
          <a:p>
            <a:pPr>
              <a:spcBef>
                <a:spcPct val="50000"/>
              </a:spcBef>
            </a:pPr>
            <a:r>
              <a:rPr lang="eu-ES" sz="2000" b="1" dirty="0" smtClean="0"/>
              <a:t>DATU KUALITATIBOAK: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dirty="0" smtClean="0"/>
              <a:t>Biratzeko mekanismoa: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dirty="0" smtClean="0"/>
              <a:t>Gorputz osoarekin laguntzea.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dirty="0" smtClean="0"/>
              <a:t>Bloke moduan biratzea.</a:t>
            </a:r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47253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85720" y="2143116"/>
            <a:ext cx="8135938" cy="45323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 dirty="0">
                <a:solidFill>
                  <a:srgbClr val="000000"/>
                </a:solidFill>
              </a:rPr>
              <a:t>       </a:t>
            </a:r>
            <a:r>
              <a:rPr lang="es-ES_tradnl" sz="2000" b="1" dirty="0" smtClean="0"/>
              <a:t>ERREFERENTZIAKO BALIOAK</a:t>
            </a:r>
            <a:endParaRPr lang="es-ES_tradnl" sz="2000" b="1" dirty="0"/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</p:txBody>
      </p:sp>
      <p:graphicFrame>
        <p:nvGraphicFramePr>
          <p:cNvPr id="107551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651366"/>
              </p:ext>
            </p:extLst>
          </p:nvPr>
        </p:nvGraphicFramePr>
        <p:xfrm>
          <a:off x="370169" y="2708920"/>
          <a:ext cx="4464050" cy="217646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232025"/>
                <a:gridCol w="2232025"/>
              </a:tblGrid>
              <a:tr h="544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sz="2800" b="1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Adina</a:t>
                      </a:r>
                      <a:endParaRPr kumimoji="0" lang="eu-ES" sz="2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sz="2800" b="1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Denbora</a:t>
                      </a:r>
                      <a:endParaRPr kumimoji="0" lang="eu-ES" sz="28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solidFill>
                      <a:srgbClr val="00B0F0"/>
                    </a:solidFill>
                  </a:tcPr>
                </a:tc>
              </a:tr>
              <a:tr h="544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sz="2400" u="none" strike="noStrike" cap="none" normalizeH="0" baseline="0" noProof="0" smtClean="0">
                          <a:ln>
                            <a:noFill/>
                          </a:ln>
                          <a:effectLst/>
                        </a:rPr>
                        <a:t>60-69 urte</a:t>
                      </a:r>
                      <a:endParaRPr kumimoji="0" lang="eu-ES" sz="24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sz="2400" u="none" strike="noStrike" cap="none" normalizeH="0" baseline="0" noProof="0" smtClean="0">
                          <a:ln>
                            <a:noFill/>
                          </a:ln>
                          <a:effectLst/>
                        </a:rPr>
                        <a:t>7,1 - 9 s</a:t>
                      </a:r>
                      <a:endParaRPr kumimoji="0" lang="eu-ES" sz="24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</a:tr>
              <a:tr h="542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sz="2400" u="none" strike="noStrike" cap="none" normalizeH="0" baseline="0" noProof="0" smtClean="0">
                          <a:ln>
                            <a:noFill/>
                          </a:ln>
                          <a:effectLst/>
                        </a:rPr>
                        <a:t>70-79 urte</a:t>
                      </a:r>
                      <a:endParaRPr kumimoji="0" lang="eu-ES" sz="24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sz="24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8,2 – 10,2 s</a:t>
                      </a:r>
                      <a:endParaRPr kumimoji="0" lang="eu-ES" sz="2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</a:tr>
              <a:tr h="544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sz="2400" u="none" strike="noStrike" cap="none" normalizeH="0" baseline="0" noProof="0" smtClean="0">
                          <a:ln>
                            <a:noFill/>
                          </a:ln>
                          <a:effectLst/>
                        </a:rPr>
                        <a:t>80-99 urte</a:t>
                      </a:r>
                      <a:endParaRPr kumimoji="0" lang="eu-ES" sz="2400" b="0" i="0" u="none" strike="noStrike" cap="none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u-ES" sz="24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10 – 12,7 s</a:t>
                      </a:r>
                      <a:endParaRPr kumimoji="0" lang="eu-ES" sz="2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107553" name="Text Box 33"/>
          <p:cNvSpPr txBox="1">
            <a:spLocks noChangeArrowheads="1"/>
          </p:cNvSpPr>
          <p:nvPr/>
        </p:nvSpPr>
        <p:spPr bwMode="auto">
          <a:xfrm>
            <a:off x="2857488" y="5072074"/>
            <a:ext cx="2735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/>
              <a:t>Bohannon (2006)</a:t>
            </a: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285720" y="5733256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dirty="0" smtClean="0">
                <a:solidFill>
                  <a:srgbClr val="0FE1AF"/>
                </a:solidFill>
              </a:rPr>
              <a:t>&gt; 9 segundo: erorikoak izateko arrisku handia</a:t>
            </a:r>
            <a:endParaRPr lang="eu-ES" dirty="0">
              <a:solidFill>
                <a:srgbClr val="0FE1AF"/>
              </a:solidFill>
            </a:endParaRPr>
          </a:p>
        </p:txBody>
      </p:sp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BIZKORTASUNAREN BALORAZIOA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0708" y="1041400"/>
            <a:ext cx="7859712" cy="659408"/>
          </a:xfrm>
        </p:spPr>
        <p:txBody>
          <a:bodyPr/>
          <a:lstStyle/>
          <a:p>
            <a:pPr marL="0" marR="45720" indent="0" algn="ctr">
              <a:buNone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BIZKORTASUN PROBA</a:t>
            </a:r>
          </a:p>
        </p:txBody>
      </p:sp>
      <p:pic>
        <p:nvPicPr>
          <p:cNvPr id="12" name="Picture 4" descr="P10102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2343162"/>
            <a:ext cx="231933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stuKoadroa 12"/>
          <p:cNvSpPr txBox="1"/>
          <p:nvPr/>
        </p:nvSpPr>
        <p:spPr>
          <a:xfrm>
            <a:off x="1259632" y="6449145"/>
            <a:ext cx="5960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u-ES" dirty="0" smtClean="0"/>
              <a:t>0,8-1,2 segundo, hobekuntza adierazgarria</a:t>
            </a:r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145022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P10102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7691" y="2204864"/>
            <a:ext cx="5380056" cy="2725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BALORAZIO AEROBIKOA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6 MINUTUKO IBILALDI PROBA</a:t>
            </a:r>
          </a:p>
        </p:txBody>
      </p:sp>
    </p:spTree>
    <p:extLst>
      <p:ext uri="{BB962C8B-B14F-4D97-AF65-F5344CB8AC3E}">
        <p14:creationId xmlns:p14="http://schemas.microsoft.com/office/powerpoint/2010/main" val="222721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94501" y="1700808"/>
            <a:ext cx="8065288" cy="109568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vert="horz" wrap="square" lIns="0" rIns="0" bIns="0" anchor="b">
            <a:spAutoFit/>
          </a:bodyPr>
          <a:lstStyle/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u-ES" sz="2000" b="1" dirty="0" smtClean="0"/>
              <a:t>HELBURUA:</a:t>
            </a:r>
          </a:p>
          <a:p>
            <a:pPr marL="285750" indent="-28575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u-ES" dirty="0" smtClean="0"/>
              <a:t>Gaitasun aerobikoa ebaluatzea, oso faktore garrantzitsua baita, esate baterako, oinez ibiltzeko, eskailerak igotzeko, erostera joateko, turismoa </a:t>
            </a:r>
            <a:r>
              <a:rPr lang="eu-ES" dirty="0" err="1" smtClean="0"/>
              <a:t>egiteko…</a:t>
            </a:r>
            <a:r>
              <a:rPr lang="eu-ES" dirty="0" smtClean="0"/>
              <a:t> </a:t>
            </a:r>
            <a:endParaRPr lang="eu-ES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BALORAZIO AEROBIKOA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6 MINUTUKO IBILALDI PROBA</a:t>
            </a:r>
          </a:p>
        </p:txBody>
      </p:sp>
      <p:pic>
        <p:nvPicPr>
          <p:cNvPr id="6" name="Picture 4" descr="P10102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3501008"/>
            <a:ext cx="4083912" cy="2069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248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721519" y="1561067"/>
            <a:ext cx="7772400" cy="484628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s-ES_tradnl" sz="2000" b="1" dirty="0" smtClean="0">
                <a:cs typeface="Tahoma" pitchFamily="34" charset="0"/>
              </a:rPr>
              <a:t>PROBA EGIN AURRETIK KONTUAN HARTU BEHARREKO FAKTOREAK:</a:t>
            </a:r>
            <a:endParaRPr lang="es-ES_tradnl" sz="2000" b="1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es-ES_tradnl" sz="1400" dirty="0">
                <a:cs typeface="Tahoma" pitchFamily="34" charset="0"/>
              </a:rPr>
              <a:t> </a:t>
            </a:r>
            <a:endParaRPr lang="es-ES" sz="17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25000"/>
              </a:spcAft>
            </a:pPr>
            <a:r>
              <a:rPr lang="es-ES_tradnl" sz="1900" dirty="0" smtClean="0">
                <a:cs typeface="Tahoma" pitchFamily="34" charset="0"/>
              </a:rPr>
              <a:t>3 ORDU LEHENAGOTIK EZIN DA OTORDU NAGUSIA EGIN.</a:t>
            </a:r>
            <a:r>
              <a:rPr lang="es-ES_tradnl" sz="1900" dirty="0">
                <a:cs typeface="Tahoma" pitchFamily="34" charset="0"/>
              </a:rPr>
              <a:t> </a:t>
            </a:r>
            <a:endParaRPr lang="es-ES" sz="19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25000"/>
              </a:spcAft>
            </a:pPr>
            <a:r>
              <a:rPr lang="es-ES_tradnl" sz="1900" dirty="0" smtClean="0">
                <a:cs typeface="Tahoma" pitchFamily="34" charset="0"/>
              </a:rPr>
              <a:t>PROBA EGIN AURREKO 10 MINUTUETAN, GELDIRIK EGON BEHAR DA. </a:t>
            </a:r>
            <a:r>
              <a:rPr lang="es-ES_tradnl" sz="1900" dirty="0">
                <a:cs typeface="Tahoma" pitchFamily="34" charset="0"/>
              </a:rPr>
              <a:t> </a:t>
            </a:r>
            <a:endParaRPr lang="es-ES" sz="19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25000"/>
              </a:spcAft>
            </a:pPr>
            <a:r>
              <a:rPr lang="es-ES_tradnl" sz="1900" dirty="0" smtClean="0">
                <a:cs typeface="Tahoma" pitchFamily="34" charset="0"/>
              </a:rPr>
              <a:t>KIROLA EGITEKO ARROPA JANTZITA EGIN BEHA DA.</a:t>
            </a:r>
            <a:r>
              <a:rPr lang="es-ES_tradnl" sz="1900" dirty="0">
                <a:cs typeface="Tahoma" pitchFamily="34" charset="0"/>
              </a:rPr>
              <a:t> </a:t>
            </a:r>
            <a:endParaRPr lang="es-ES" sz="19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25000"/>
              </a:spcAft>
            </a:pPr>
            <a:r>
              <a:rPr lang="es-ES_tradnl" sz="1900" dirty="0" smtClean="0">
                <a:cs typeface="Tahoma" pitchFamily="34" charset="0"/>
              </a:rPr>
              <a:t>EDOZEIN IRUDIPEN SUBJEKTIBO JAKINARAZI BEHAR DA.</a:t>
            </a:r>
            <a:endParaRPr lang="es-ES" sz="19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spcAft>
                <a:spcPct val="25000"/>
              </a:spcAft>
              <a:buFont typeface="Wingdings" pitchFamily="2" charset="2"/>
              <a:buNone/>
            </a:pPr>
            <a:endParaRPr lang="es-ES_tradnl" sz="1900" dirty="0">
              <a:latin typeface="Comic Sans MS" pitchFamily="66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spcAft>
                <a:spcPct val="25000"/>
              </a:spcAft>
              <a:buFont typeface="Wingdings" pitchFamily="2" charset="2"/>
              <a:buNone/>
            </a:pPr>
            <a:r>
              <a:rPr lang="es-ES_tradnl" sz="1900" dirty="0">
                <a:latin typeface="Comic Sans MS" pitchFamily="66" charset="0"/>
                <a:cs typeface="Times New Roman" pitchFamily="18" charset="0"/>
              </a:rPr>
              <a:t> </a:t>
            </a:r>
            <a:r>
              <a:rPr lang="es-ES_tradnl" sz="2000" b="1" dirty="0" smtClean="0">
                <a:cs typeface="Tahoma" pitchFamily="34" charset="0"/>
              </a:rPr>
              <a:t>PROBA ETEN:</a:t>
            </a:r>
            <a:endParaRPr lang="es-ES" sz="2000" b="1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" sz="1900" dirty="0" smtClean="0">
                <a:cs typeface="Tahoma" pitchFamily="34" charset="0"/>
              </a:rPr>
              <a:t>AKIDURA SUBJEKTIBOA BADAGO.</a:t>
            </a:r>
            <a:endParaRPr lang="es-ES" sz="19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" sz="1900" dirty="0" smtClean="0">
                <a:cs typeface="Tahoma" pitchFamily="34" charset="0"/>
              </a:rPr>
              <a:t>MIN HANDIA SENTIZEN BADU.</a:t>
            </a:r>
            <a:endParaRPr lang="es-ES" sz="19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900" dirty="0" smtClean="0">
                <a:cs typeface="Tahoma" pitchFamily="34" charset="0"/>
              </a:rPr>
              <a:t>BIHOTZ MAIZTASUNA EZ BADA HANDITZEN EDO BEHAR EZ BEZALA HANDITZEN BADA.</a:t>
            </a:r>
          </a:p>
          <a:p>
            <a:pPr>
              <a:lnSpc>
                <a:spcPct val="90000"/>
              </a:lnSpc>
            </a:pPr>
            <a:r>
              <a:rPr lang="es-ES_tradnl" sz="1900" dirty="0" smtClean="0">
                <a:cs typeface="Tahoma" pitchFamily="34" charset="0"/>
              </a:rPr>
              <a:t>ZORABIOA, GORAGALEA… SENTITZEN BADU.</a:t>
            </a:r>
            <a:endParaRPr lang="es-ES" sz="1900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BALORAZIO AEROBIKOA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6 MINUTUKO IBILALDI PROBA</a:t>
            </a:r>
          </a:p>
        </p:txBody>
      </p:sp>
    </p:spTree>
    <p:extLst>
      <p:ext uri="{BB962C8B-B14F-4D97-AF65-F5344CB8AC3E}">
        <p14:creationId xmlns:p14="http://schemas.microsoft.com/office/powerpoint/2010/main" val="214387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214282" y="2348880"/>
            <a:ext cx="6264275" cy="576262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0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s-ES" sz="3200" b="1" dirty="0" smtClean="0">
                <a:solidFill>
                  <a:prstClr val="white"/>
                </a:solidFill>
              </a:rPr>
              <a:t>EZIN DA EGIN</a:t>
            </a:r>
            <a:endParaRPr lang="es-ES" sz="3200" b="1" dirty="0">
              <a:solidFill>
                <a:prstClr val="white"/>
              </a:solidFill>
            </a:endParaRP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214282" y="3076568"/>
            <a:ext cx="6264275" cy="2585323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dirty="0">
                <a:solidFill>
                  <a:prstClr val="white"/>
                </a:solidFill>
              </a:rPr>
              <a:t> </a:t>
            </a:r>
            <a:r>
              <a:rPr lang="eu-ES" sz="1600" b="1" dirty="0" smtClean="0">
                <a:solidFill>
                  <a:prstClr val="white"/>
                </a:solidFill>
              </a:rPr>
              <a:t>Ezin da inolaz ere egin:</a:t>
            </a:r>
          </a:p>
          <a:p>
            <a:r>
              <a:rPr lang="eu-ES" sz="1600" dirty="0" smtClean="0">
                <a:solidFill>
                  <a:prstClr val="white"/>
                </a:solidFill>
              </a:rPr>
              <a:t>1. Miokardio infartua eduki bada azken hilabetean.</a:t>
            </a:r>
          </a:p>
          <a:p>
            <a:r>
              <a:rPr lang="eu-ES" sz="1600" dirty="0" smtClean="0">
                <a:solidFill>
                  <a:prstClr val="white"/>
                </a:solidFill>
              </a:rPr>
              <a:t>2. Angina ezegonkorra edukiz gero.</a:t>
            </a:r>
          </a:p>
          <a:p>
            <a:r>
              <a:rPr lang="eu-ES" sz="1600" dirty="0" smtClean="0">
                <a:solidFill>
                  <a:prstClr val="white"/>
                </a:solidFill>
              </a:rPr>
              <a:t>3. HTA (PAS &gt;180 PAD &gt;100).</a:t>
            </a:r>
          </a:p>
          <a:p>
            <a:r>
              <a:rPr lang="eu-ES" sz="1600" dirty="0" smtClean="0">
                <a:solidFill>
                  <a:prstClr val="white"/>
                </a:solidFill>
              </a:rPr>
              <a:t>4. Maiztasun kardiako basala &gt; 120/min.</a:t>
            </a:r>
          </a:p>
          <a:p>
            <a:r>
              <a:rPr lang="eu-ES" sz="1600" dirty="0" smtClean="0">
                <a:solidFill>
                  <a:prstClr val="white"/>
                </a:solidFill>
              </a:rPr>
              <a:t>5. Sukarra edukiz gero.</a:t>
            </a:r>
          </a:p>
          <a:p>
            <a:endParaRPr lang="eu-ES" sz="1600" dirty="0" smtClean="0">
              <a:solidFill>
                <a:prstClr val="white"/>
              </a:solidFill>
            </a:endParaRPr>
          </a:p>
          <a:p>
            <a:r>
              <a:rPr lang="eu-ES" sz="1600" b="1" dirty="0" err="1" smtClean="0">
                <a:solidFill>
                  <a:prstClr val="white"/>
                </a:solidFill>
              </a:rPr>
              <a:t>Kontraindikazio</a:t>
            </a:r>
            <a:r>
              <a:rPr lang="eu-ES" sz="1600" b="1" dirty="0" smtClean="0">
                <a:solidFill>
                  <a:prstClr val="white"/>
                </a:solidFill>
              </a:rPr>
              <a:t> erlatiboak:</a:t>
            </a:r>
          </a:p>
          <a:p>
            <a:r>
              <a:rPr lang="eu-ES" sz="1600" dirty="0" smtClean="0">
                <a:solidFill>
                  <a:prstClr val="white"/>
                </a:solidFill>
              </a:rPr>
              <a:t>1. Proba ulertzeko zailtasuna izanez gero.</a:t>
            </a:r>
          </a:p>
          <a:p>
            <a:r>
              <a:rPr lang="eu-ES" sz="1600" dirty="0" smtClean="0">
                <a:solidFill>
                  <a:prstClr val="white"/>
                </a:solidFill>
              </a:rPr>
              <a:t>2. Hezur eta giharretako nahasmenduak edukiz gero.</a:t>
            </a:r>
            <a:endParaRPr lang="eu-ES" sz="1600" dirty="0">
              <a:solidFill>
                <a:prstClr val="white"/>
              </a:solidFill>
            </a:endParaRPr>
          </a:p>
        </p:txBody>
      </p:sp>
      <p:pic>
        <p:nvPicPr>
          <p:cNvPr id="17419" name="Picture 11" descr="senal-suelo-adhesiva-prohibido-pas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4248" y="3356992"/>
            <a:ext cx="2022415" cy="2013519"/>
          </a:xfrm>
          <a:prstGeom prst="rect">
            <a:avLst/>
          </a:prstGeom>
          <a:noFill/>
        </p:spPr>
      </p:pic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BALORAZIO AEROBIKOA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6 MINUTUKO IBILALDI PROBA</a:t>
            </a:r>
          </a:p>
        </p:txBody>
      </p:sp>
    </p:spTree>
    <p:extLst>
      <p:ext uri="{BB962C8B-B14F-4D97-AF65-F5344CB8AC3E}">
        <p14:creationId xmlns:p14="http://schemas.microsoft.com/office/powerpoint/2010/main" val="286420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684212" y="1556792"/>
            <a:ext cx="6264275" cy="576263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0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s-ES" sz="3200" b="1" dirty="0" smtClean="0">
                <a:solidFill>
                  <a:prstClr val="white"/>
                </a:solidFill>
              </a:rPr>
              <a:t>JARRAIBIDEAK</a:t>
            </a:r>
            <a:endParaRPr lang="es-ES" sz="3200" b="1" dirty="0">
              <a:solidFill>
                <a:prstClr val="white"/>
              </a:solidFill>
            </a:endParaRP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684213" y="2226751"/>
            <a:ext cx="6264275" cy="4539704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s-ES" sz="1700" dirty="0">
                <a:solidFill>
                  <a:prstClr val="white"/>
                </a:solidFill>
              </a:rPr>
              <a:t> </a:t>
            </a:r>
            <a:r>
              <a:rPr lang="eu-ES" sz="1700" b="1" dirty="0" smtClean="0">
                <a:solidFill>
                  <a:prstClr val="white"/>
                </a:solidFill>
              </a:rPr>
              <a:t>Aurreko tratamendua eta ondokoa:</a:t>
            </a:r>
          </a:p>
          <a:p>
            <a:pPr marL="800100" lvl="1" indent="-342900">
              <a:buFontTx/>
              <a:buChar char="•"/>
            </a:pPr>
            <a:r>
              <a:rPr lang="eu-ES" sz="1700" dirty="0" smtClean="0">
                <a:solidFill>
                  <a:prstClr val="white"/>
                </a:solidFill>
              </a:rPr>
              <a:t> Biriketako transplantea.</a:t>
            </a:r>
          </a:p>
          <a:p>
            <a:pPr marL="800100" lvl="1" indent="-342900">
              <a:buFontTx/>
              <a:buChar char="•"/>
            </a:pPr>
            <a:r>
              <a:rPr lang="eu-ES" sz="1700" dirty="0" smtClean="0">
                <a:solidFill>
                  <a:prstClr val="white"/>
                </a:solidFill>
              </a:rPr>
              <a:t> Birikaren bolumena murrizteko kirurgia.</a:t>
            </a:r>
          </a:p>
          <a:p>
            <a:pPr marL="800100" lvl="1" indent="-342900">
              <a:buFontTx/>
              <a:buChar char="•"/>
            </a:pPr>
            <a:r>
              <a:rPr lang="eu-ES" sz="1700" dirty="0" smtClean="0">
                <a:solidFill>
                  <a:prstClr val="white"/>
                </a:solidFill>
              </a:rPr>
              <a:t> Biriketako errehabilitazioa.</a:t>
            </a:r>
          </a:p>
          <a:p>
            <a:pPr marL="800100" lvl="1" indent="-342900">
              <a:buFontTx/>
              <a:buChar char="•"/>
            </a:pPr>
            <a:r>
              <a:rPr lang="eu-ES" sz="1700" dirty="0" smtClean="0">
                <a:solidFill>
                  <a:prstClr val="white"/>
                </a:solidFill>
              </a:rPr>
              <a:t> Biriketako gaixotasun </a:t>
            </a:r>
            <a:r>
              <a:rPr lang="eu-ES" sz="1700" dirty="0" err="1" smtClean="0">
                <a:solidFill>
                  <a:prstClr val="white"/>
                </a:solidFill>
              </a:rPr>
              <a:t>buxatzaile</a:t>
            </a:r>
            <a:r>
              <a:rPr lang="eu-ES" sz="1700" dirty="0" smtClean="0">
                <a:solidFill>
                  <a:prstClr val="white"/>
                </a:solidFill>
              </a:rPr>
              <a:t> kronikoa.</a:t>
            </a:r>
          </a:p>
          <a:p>
            <a:pPr marL="800100" lvl="1" indent="-342900">
              <a:buFontTx/>
              <a:buChar char="•"/>
            </a:pPr>
            <a:r>
              <a:rPr lang="eu-ES" sz="1700" dirty="0" smtClean="0">
                <a:solidFill>
                  <a:prstClr val="white"/>
                </a:solidFill>
              </a:rPr>
              <a:t> Biriketako hipertentsioa.</a:t>
            </a:r>
          </a:p>
          <a:p>
            <a:pPr marL="800100" lvl="1" indent="-342900">
              <a:buFontTx/>
              <a:buChar char="•"/>
            </a:pPr>
            <a:r>
              <a:rPr lang="eu-ES" sz="1700" dirty="0" smtClean="0">
                <a:solidFill>
                  <a:prstClr val="white"/>
                </a:solidFill>
              </a:rPr>
              <a:t> Bihotz gutxiegitasuna</a:t>
            </a:r>
          </a:p>
          <a:p>
            <a:pPr marL="342900" indent="-342900">
              <a:buFontTx/>
              <a:buAutoNum type="arabicPeriod"/>
            </a:pPr>
            <a:r>
              <a:rPr lang="eu-ES" sz="1700" dirty="0" smtClean="0">
                <a:solidFill>
                  <a:prstClr val="white"/>
                </a:solidFill>
              </a:rPr>
              <a:t> </a:t>
            </a:r>
            <a:r>
              <a:rPr lang="eu-ES" sz="1700" b="1" dirty="0" smtClean="0">
                <a:solidFill>
                  <a:prstClr val="white"/>
                </a:solidFill>
              </a:rPr>
              <a:t>Gaitasun funtzionala neurtu:</a:t>
            </a:r>
          </a:p>
          <a:p>
            <a:pPr marL="800100" lvl="1" indent="-342900">
              <a:buFontTx/>
              <a:buChar char="•"/>
            </a:pPr>
            <a:r>
              <a:rPr lang="eu-ES" sz="1700" dirty="0" smtClean="0">
                <a:solidFill>
                  <a:prstClr val="white"/>
                </a:solidFill>
              </a:rPr>
              <a:t> Biriketako gaixotasun </a:t>
            </a:r>
            <a:r>
              <a:rPr lang="eu-ES" sz="1700" dirty="0" err="1" smtClean="0">
                <a:solidFill>
                  <a:prstClr val="white"/>
                </a:solidFill>
              </a:rPr>
              <a:t>buxatzaile</a:t>
            </a:r>
            <a:r>
              <a:rPr lang="eu-ES" sz="1700" dirty="0" smtClean="0">
                <a:solidFill>
                  <a:prstClr val="white"/>
                </a:solidFill>
              </a:rPr>
              <a:t> kronikoa.</a:t>
            </a:r>
          </a:p>
          <a:p>
            <a:pPr marL="800100" lvl="1" indent="-342900">
              <a:buFontTx/>
              <a:buChar char="•"/>
            </a:pPr>
            <a:r>
              <a:rPr lang="eu-ES" sz="1700" dirty="0" smtClean="0">
                <a:solidFill>
                  <a:prstClr val="white"/>
                </a:solidFill>
              </a:rPr>
              <a:t> Fibrosi </a:t>
            </a:r>
            <a:r>
              <a:rPr lang="eu-ES" sz="1700" dirty="0" err="1" smtClean="0">
                <a:solidFill>
                  <a:prstClr val="white"/>
                </a:solidFill>
              </a:rPr>
              <a:t>kistikoa</a:t>
            </a:r>
            <a:r>
              <a:rPr lang="eu-ES" sz="1700" dirty="0" smtClean="0">
                <a:solidFill>
                  <a:prstClr val="white"/>
                </a:solidFill>
              </a:rPr>
              <a:t>.</a:t>
            </a:r>
          </a:p>
          <a:p>
            <a:pPr marL="800100" lvl="1" indent="-342900">
              <a:buFontTx/>
              <a:buChar char="•"/>
            </a:pPr>
            <a:r>
              <a:rPr lang="eu-ES" sz="1700" dirty="0" smtClean="0">
                <a:solidFill>
                  <a:prstClr val="white"/>
                </a:solidFill>
              </a:rPr>
              <a:t> Bihotz gutxiegitasuna.</a:t>
            </a:r>
          </a:p>
          <a:p>
            <a:pPr marL="800100" lvl="1" indent="-342900">
              <a:buFontTx/>
              <a:buChar char="•"/>
            </a:pPr>
            <a:r>
              <a:rPr lang="eu-ES" sz="1700" dirty="0" smtClean="0">
                <a:solidFill>
                  <a:prstClr val="white"/>
                </a:solidFill>
              </a:rPr>
              <a:t> Gaixotasun baskular periferikoa.</a:t>
            </a:r>
          </a:p>
          <a:p>
            <a:pPr marL="800100" lvl="1" indent="-342900">
              <a:buFontTx/>
              <a:buChar char="•"/>
            </a:pPr>
            <a:r>
              <a:rPr lang="eu-ES" sz="1700" dirty="0" smtClean="0">
                <a:solidFill>
                  <a:prstClr val="white"/>
                </a:solidFill>
              </a:rPr>
              <a:t> Adinean aurreratuta dauden pazienteak.</a:t>
            </a:r>
          </a:p>
          <a:p>
            <a:pPr marL="342900" indent="-342900">
              <a:buFontTx/>
              <a:buAutoNum type="arabicPeriod"/>
            </a:pPr>
            <a:r>
              <a:rPr lang="eu-ES" sz="1700" dirty="0" smtClean="0">
                <a:solidFill>
                  <a:prstClr val="white"/>
                </a:solidFill>
              </a:rPr>
              <a:t> </a:t>
            </a:r>
            <a:r>
              <a:rPr lang="eu-ES" sz="1700" b="1" dirty="0" smtClean="0">
                <a:solidFill>
                  <a:prstClr val="white"/>
                </a:solidFill>
              </a:rPr>
              <a:t>Erikortasunaren eta hilkortasunaren iragarlea:</a:t>
            </a:r>
          </a:p>
          <a:p>
            <a:pPr marL="800100" lvl="1" indent="-342900">
              <a:buFontTx/>
              <a:buChar char="•"/>
            </a:pPr>
            <a:r>
              <a:rPr lang="eu-ES" sz="1700" dirty="0" smtClean="0">
                <a:solidFill>
                  <a:prstClr val="white"/>
                </a:solidFill>
              </a:rPr>
              <a:t>Bihotz gutxiegitasuna.</a:t>
            </a:r>
          </a:p>
          <a:p>
            <a:pPr marL="800100" lvl="1" indent="-342900">
              <a:buFontTx/>
              <a:buChar char="•"/>
            </a:pPr>
            <a:r>
              <a:rPr lang="eu-ES" sz="1700" dirty="0" smtClean="0">
                <a:solidFill>
                  <a:prstClr val="white"/>
                </a:solidFill>
              </a:rPr>
              <a:t>Biriketako gaixotasun </a:t>
            </a:r>
            <a:r>
              <a:rPr lang="eu-ES" sz="1700" dirty="0" err="1" smtClean="0">
                <a:solidFill>
                  <a:prstClr val="white"/>
                </a:solidFill>
              </a:rPr>
              <a:t>buxatzaile</a:t>
            </a:r>
            <a:r>
              <a:rPr lang="eu-ES" sz="1700" dirty="0" smtClean="0">
                <a:solidFill>
                  <a:prstClr val="white"/>
                </a:solidFill>
              </a:rPr>
              <a:t> kronikoa.</a:t>
            </a:r>
          </a:p>
          <a:p>
            <a:pPr marL="800100" lvl="1" indent="-342900">
              <a:buFontTx/>
              <a:buChar char="•"/>
            </a:pPr>
            <a:r>
              <a:rPr lang="eu-ES" sz="1700" dirty="0" smtClean="0">
                <a:solidFill>
                  <a:prstClr val="white"/>
                </a:solidFill>
              </a:rPr>
              <a:t>Biriketako hipertentsioa.</a:t>
            </a:r>
            <a:endParaRPr lang="eu-ES" sz="1700" dirty="0">
              <a:solidFill>
                <a:prstClr val="white"/>
              </a:solidFill>
            </a:endParaRPr>
          </a:p>
        </p:txBody>
      </p:sp>
      <p:pic>
        <p:nvPicPr>
          <p:cNvPr id="28681" name="Picture 9" descr="free-entr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08850" y="4214818"/>
            <a:ext cx="1835150" cy="1835150"/>
          </a:xfrm>
          <a:prstGeom prst="rect">
            <a:avLst/>
          </a:prstGeom>
          <a:noFill/>
        </p:spPr>
      </p:pic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BALORAZIO AEROBIKOA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6 MINUTUKO IBILALDI PROBA</a:t>
            </a:r>
          </a:p>
        </p:txBody>
      </p:sp>
    </p:spTree>
    <p:extLst>
      <p:ext uri="{BB962C8B-B14F-4D97-AF65-F5344CB8AC3E}">
        <p14:creationId xmlns:p14="http://schemas.microsoft.com/office/powerpoint/2010/main" val="244134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94501" y="1778641"/>
            <a:ext cx="8065288" cy="455817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vert="horz" wrap="square" lIns="0" rIns="0" bIns="0" anchor="b">
            <a:spAutoFit/>
          </a:bodyPr>
          <a:lstStyle/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u-ES" sz="2000" b="1" dirty="0" smtClean="0"/>
              <a:t>PROTOKOLOA: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u-ES" dirty="0" smtClean="0">
                <a:solidFill>
                  <a:prstClr val="white"/>
                </a:solidFill>
              </a:rPr>
              <a:t> Ez da beroketarik egin behar.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u-ES" dirty="0" smtClean="0">
                <a:solidFill>
                  <a:prstClr val="white"/>
                </a:solidFill>
              </a:rPr>
              <a:t> Parte-hartzaile bakoitzaren itzuli kopurua erregistratu behar da.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u-ES" dirty="0" smtClean="0">
                <a:solidFill>
                  <a:prstClr val="white"/>
                </a:solidFill>
              </a:rPr>
              <a:t> Aldi berean bizpahiru parte-hartzaile baloratu, ez gehiago.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u-ES" dirty="0" smtClean="0">
                <a:solidFill>
                  <a:prstClr val="white"/>
                </a:solidFill>
              </a:rPr>
              <a:t> Bakarka eta ahal duten bezain azkar ibili behar dute, ez bikoteka edo taldeka, eta ez dute hitz egin behar.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u-ES" dirty="0" smtClean="0">
                <a:solidFill>
                  <a:prstClr val="white"/>
                </a:solidFill>
              </a:rPr>
              <a:t> “HASI” esandakoan, ahalik eta azkarrena ibili behar dute, pistaren inguruan, 6 minutuan.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u-ES" dirty="0" smtClean="0">
                <a:solidFill>
                  <a:prstClr val="white"/>
                </a:solidFill>
              </a:rPr>
              <a:t> EZIN DIRA KORRIKA IBILI. Oinez ibiltzeko teknika arrunta.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u-ES" dirty="0" smtClean="0">
                <a:solidFill>
                  <a:prstClr val="white"/>
                </a:solidFill>
              </a:rPr>
              <a:t> Gelditzeko eta atseden hartzeko aukera izan behar dute (aulkiak jarri).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u-ES" dirty="0" smtClean="0">
                <a:solidFill>
                  <a:prstClr val="white"/>
                </a:solidFill>
              </a:rPr>
              <a:t> Parte-hartzaileak animatu behar dira.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u-ES" dirty="0" smtClean="0">
                <a:solidFill>
                  <a:prstClr val="white"/>
                </a:solidFill>
              </a:rPr>
              <a:t> 6 minutuak amaitzean bihotz maiztasuna, distantzia eta </a:t>
            </a:r>
            <a:r>
              <a:rPr lang="eu-ES" dirty="0" err="1" smtClean="0">
                <a:solidFill>
                  <a:prstClr val="white"/>
                </a:solidFill>
              </a:rPr>
              <a:t>Borgen</a:t>
            </a:r>
            <a:r>
              <a:rPr lang="eu-ES" dirty="0" smtClean="0">
                <a:solidFill>
                  <a:prstClr val="white"/>
                </a:solidFill>
              </a:rPr>
              <a:t> eskala erregistratu.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u-ES" dirty="0" smtClean="0">
                <a:solidFill>
                  <a:prstClr val="white"/>
                </a:solidFill>
              </a:rPr>
              <a:t> Komenigarria litzateke aurreko egunean saio praktiko bat egitea.</a:t>
            </a:r>
            <a:endParaRPr lang="eu-ES" dirty="0">
              <a:solidFill>
                <a:prstClr val="white"/>
              </a:solidFill>
            </a:endParaRP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BALORAZIO AEROBIKOA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6 MINUTUKO IBILALDI PROBA</a:t>
            </a:r>
          </a:p>
        </p:txBody>
      </p:sp>
    </p:spTree>
    <p:extLst>
      <p:ext uri="{BB962C8B-B14F-4D97-AF65-F5344CB8AC3E}">
        <p14:creationId xmlns:p14="http://schemas.microsoft.com/office/powerpoint/2010/main" val="83964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468313" y="1582252"/>
            <a:ext cx="8351837" cy="497059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vert="horz" wrap="square" lIns="0" rIns="0" bIns="0" anchor="b">
            <a:spAutoFit/>
          </a:bodyPr>
          <a:lstStyle/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u-ES" sz="2000" b="1" dirty="0" smtClean="0"/>
              <a:t>SEGURTASUNA: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u-ES" sz="2000" dirty="0" smtClean="0">
                <a:solidFill>
                  <a:prstClr val="white"/>
                </a:solidFill>
              </a:rPr>
              <a:t> Parte-hartzaileei esan behar zaie edozein unetan gelditu daitezkeela zorabioa, mina, goragalea edo behar ez bezalako nekea sentitzen badute.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u-ES" sz="2000" dirty="0" smtClean="0">
                <a:solidFill>
                  <a:prstClr val="white"/>
                </a:solidFill>
              </a:rPr>
              <a:t> Proba amaitutakoan </a:t>
            </a:r>
            <a:r>
              <a:rPr lang="eu-ES" sz="2000" dirty="0" err="1" smtClean="0">
                <a:solidFill>
                  <a:prstClr val="white"/>
                </a:solidFill>
              </a:rPr>
              <a:t>Borgen</a:t>
            </a:r>
            <a:r>
              <a:rPr lang="eu-ES" sz="2000" dirty="0" smtClean="0">
                <a:solidFill>
                  <a:prstClr val="white"/>
                </a:solidFill>
              </a:rPr>
              <a:t> eskala eta bihotz maiztasuna erregistratuko da eta minutu batez ibiliko dira, poliki, oneratzeko.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u-ES" sz="2000" dirty="0" smtClean="0">
                <a:solidFill>
                  <a:prstClr val="white"/>
                </a:solidFill>
              </a:rPr>
              <a:t> Garrantzitsua da proba bukatu eta gero parte-hartzaileak bistatik ez galtzea.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u-ES" sz="2000" dirty="0" smtClean="0">
                <a:solidFill>
                  <a:prstClr val="white"/>
                </a:solidFill>
              </a:rPr>
              <a:t> Lehen sorospenak eta berpizteko maniobrak egiten dakizkiten langileek bertan egon behar dute.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u-ES" sz="2000" dirty="0" smtClean="0"/>
              <a:t>Nekatzen badira, mantsotzen edo atseden hartzen utzi behar zaie. 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u-ES" sz="2000" dirty="0" smtClean="0"/>
              <a:t>Ziurtatu behar da lurra ez dagoela labainkor. 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u-ES" sz="2000" dirty="0" smtClean="0"/>
              <a:t>Oreka galtzen badu parte-hartzailea hartzeko pertsona bat gertu dagoela ziurtatu behar da.</a:t>
            </a:r>
            <a:endParaRPr lang="eu-ES" sz="2000" dirty="0" smtClean="0">
              <a:solidFill>
                <a:prstClr val="white"/>
              </a:solidFill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endParaRPr lang="es-ES_tradnl" sz="2000" dirty="0">
              <a:solidFill>
                <a:prstClr val="white"/>
              </a:solidFill>
            </a:endParaRP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BALORAZIO AEROBIKOA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6 MINUTUKO IBILALDI PROBA</a:t>
            </a:r>
          </a:p>
        </p:txBody>
      </p:sp>
    </p:spTree>
    <p:extLst>
      <p:ext uri="{BB962C8B-B14F-4D97-AF65-F5344CB8AC3E}">
        <p14:creationId xmlns:p14="http://schemas.microsoft.com/office/powerpoint/2010/main" val="228008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403350" y="1916113"/>
            <a:ext cx="4751388" cy="576262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s-ES" sz="2400" b="1" dirty="0">
                <a:solidFill>
                  <a:prstClr val="white"/>
                </a:solidFill>
              </a:rPr>
              <a:t>CRITERIOS DE EXCLUSIÓN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250825" y="1916113"/>
            <a:ext cx="6985000" cy="576262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0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s-ES" sz="3200" b="1" dirty="0" smtClean="0">
                <a:solidFill>
                  <a:prstClr val="white"/>
                </a:solidFill>
              </a:rPr>
              <a:t>PROBA AMAITZEKO IRIZPIDEAK</a:t>
            </a:r>
            <a:endParaRPr lang="es-ES" sz="3200" b="1" dirty="0">
              <a:solidFill>
                <a:prstClr val="white"/>
              </a:solidFill>
            </a:endParaRP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250825" y="2492375"/>
            <a:ext cx="6985000" cy="2862322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s-ES" dirty="0">
                <a:solidFill>
                  <a:prstClr val="white"/>
                </a:solidFill>
              </a:rPr>
              <a:t> </a:t>
            </a:r>
            <a:r>
              <a:rPr lang="eu-ES" b="1" dirty="0" smtClean="0">
                <a:solidFill>
                  <a:prstClr val="white"/>
                </a:solidFill>
                <a:cs typeface="Tahoma" pitchFamily="34" charset="0"/>
              </a:rPr>
              <a:t>Angina edo </a:t>
            </a:r>
            <a:r>
              <a:rPr lang="eu-ES" b="1" dirty="0" err="1" smtClean="0">
                <a:solidFill>
                  <a:prstClr val="white"/>
                </a:solidFill>
                <a:cs typeface="Tahoma" pitchFamily="34" charset="0"/>
              </a:rPr>
              <a:t>disnea</a:t>
            </a:r>
            <a:r>
              <a:rPr lang="eu-ES" b="1" dirty="0" smtClean="0">
                <a:solidFill>
                  <a:prstClr val="white"/>
                </a:solidFill>
                <a:cs typeface="Tahoma" pitchFamily="34" charset="0"/>
              </a:rPr>
              <a:t> sintomak edukitzea</a:t>
            </a:r>
            <a:r>
              <a:rPr lang="eu-ES" b="1" dirty="0" smtClean="0">
                <a:solidFill>
                  <a:prstClr val="white"/>
                </a:solidFill>
                <a:ea typeface="Times New Roman" pitchFamily="18" charset="0"/>
                <a:cs typeface="Tahoma" pitchFamily="34" charset="0"/>
              </a:rPr>
              <a:t>.</a:t>
            </a:r>
          </a:p>
          <a:p>
            <a:pPr>
              <a:buFontTx/>
              <a:buChar char="•"/>
            </a:pPr>
            <a:endParaRPr lang="eu-ES" b="1" dirty="0" smtClean="0">
              <a:solidFill>
                <a:prstClr val="white"/>
              </a:solidFill>
              <a:cs typeface="Times New Roman" pitchFamily="18" charset="0"/>
            </a:endParaRP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r>
              <a:rPr lang="eu-ES" b="1" dirty="0" smtClean="0">
                <a:solidFill>
                  <a:prstClr val="white"/>
                </a:solidFill>
                <a:cs typeface="Times New Roman" pitchFamily="18" charset="0"/>
              </a:rPr>
              <a:t> Zorabio sentsazioa izatea edo zorabiatzea.</a:t>
            </a: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endParaRPr lang="eu-ES" b="1" dirty="0" smtClean="0">
              <a:solidFill>
                <a:prstClr val="white"/>
              </a:solidFill>
              <a:cs typeface="Times New Roman" pitchFamily="18" charset="0"/>
            </a:endParaRP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r>
              <a:rPr lang="eu-ES" b="1" dirty="0" smtClean="0">
                <a:solidFill>
                  <a:prstClr val="white"/>
                </a:solidFill>
                <a:cs typeface="Times New Roman" pitchFamily="18" charset="0"/>
              </a:rPr>
              <a:t> Hanketan mina izatea, horrek are gehiago mugatzen baitu ariketa egin ahal izatea.</a:t>
            </a: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endParaRPr lang="eu-ES" b="1" dirty="0" smtClean="0">
              <a:solidFill>
                <a:prstClr val="white"/>
              </a:solidFill>
              <a:cs typeface="Times New Roman" pitchFamily="18" charset="0"/>
            </a:endParaRP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r>
              <a:rPr lang="eu-ES" b="1" dirty="0" smtClean="0">
                <a:solidFill>
                  <a:prstClr val="white"/>
                </a:solidFill>
                <a:cs typeface="Times New Roman" pitchFamily="18" charset="0"/>
              </a:rPr>
              <a:t> Balantzaka ibiltzea.</a:t>
            </a: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endParaRPr lang="eu-ES" b="1" dirty="0" smtClean="0">
              <a:solidFill>
                <a:prstClr val="white"/>
              </a:solidFill>
              <a:cs typeface="Times New Roman" pitchFamily="18" charset="0"/>
            </a:endParaRP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r>
              <a:rPr lang="eu-ES" b="1" dirty="0" smtClean="0">
                <a:solidFill>
                  <a:prstClr val="white"/>
                </a:solidFill>
                <a:cs typeface="Times New Roman" pitchFamily="18" charset="0"/>
              </a:rPr>
              <a:t> Azala zurbil eta/edo ahultze sintomak izatea.</a:t>
            </a:r>
            <a:endParaRPr lang="eu-ES" b="1" dirty="0">
              <a:solidFill>
                <a:prstClr val="white"/>
              </a:solidFill>
              <a:cs typeface="Times New Roman" pitchFamily="18" charset="0"/>
            </a:endParaRPr>
          </a:p>
        </p:txBody>
      </p:sp>
      <p:pic>
        <p:nvPicPr>
          <p:cNvPr id="25607" name="Picture 7" descr="ANd9GcR7TMJZYaFqRKYXjVo3flG8-ixBhUm3naz-0PWqKnHqOWDyX_FMhU9s4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20" y="3357562"/>
            <a:ext cx="1584325" cy="1584325"/>
          </a:xfrm>
          <a:prstGeom prst="rect">
            <a:avLst/>
          </a:prstGeom>
          <a:noFill/>
        </p:spPr>
      </p:pic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BALORAZIO AEROBIKOA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6 MINUTUKO IBILALDI PROBA</a:t>
            </a:r>
          </a:p>
        </p:txBody>
      </p:sp>
    </p:spTree>
    <p:extLst>
      <p:ext uri="{BB962C8B-B14F-4D97-AF65-F5344CB8AC3E}">
        <p14:creationId xmlns:p14="http://schemas.microsoft.com/office/powerpoint/2010/main" val="341397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BALORAZIO AEROBIKOA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6 MINUTUKO IBILALDI PROBA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21395" y="1700808"/>
            <a:ext cx="8135938" cy="178510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s-ES_tradnl" sz="2000" b="1" dirty="0" smtClean="0"/>
              <a:t>PUNTUAZIOA:</a:t>
            </a:r>
            <a:endParaRPr lang="es-ES_tradnl" sz="2000" b="1" dirty="0"/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u-ES" sz="2000" dirty="0" smtClean="0">
                <a:solidFill>
                  <a:prstClr val="white"/>
                </a:solidFill>
              </a:rPr>
              <a:t> 6 minutuetan guztira oinez egindako metro kopurua.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u-ES" sz="2000" dirty="0" smtClean="0">
                <a:solidFill>
                  <a:prstClr val="white"/>
                </a:solidFill>
              </a:rPr>
              <a:t> Hurbilen dagoen konoaren marka erregistratuko du ebaluatzaileak edo laguntzaileak.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endParaRPr lang="es-ES_tradnl" sz="2000" b="1" dirty="0" smtClean="0">
              <a:solidFill>
                <a:srgbClr val="2FC1BA"/>
              </a:solidFill>
            </a:endParaRPr>
          </a:p>
        </p:txBody>
      </p:sp>
      <p:pic>
        <p:nvPicPr>
          <p:cNvPr id="8" name="Picture 4" descr="P10102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7691" y="3284984"/>
            <a:ext cx="5380056" cy="2725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8104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435294" y="6168581"/>
            <a:ext cx="8232663" cy="461665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dirty="0">
                <a:solidFill>
                  <a:prstClr val="white"/>
                </a:solidFill>
              </a:rPr>
              <a:t>González, R. (2005).</a:t>
            </a:r>
            <a:r>
              <a:rPr lang="es-ES" sz="1200" b="1" i="1" dirty="0">
                <a:solidFill>
                  <a:prstClr val="white"/>
                </a:solidFill>
              </a:rPr>
              <a:t>Test de Caminata de 6 Minutos: su Aplicabilidad Clínica y Modo de Aplicación en Pacientes con Insuficiencia Cardíaca</a:t>
            </a:r>
            <a:r>
              <a:rPr lang="es-ES" sz="1200" b="1" dirty="0">
                <a:solidFill>
                  <a:prstClr val="white"/>
                </a:solidFill>
              </a:rPr>
              <a:t>. Simposio Argentino Brasileño de Ejercicio, Ergometría </a:t>
            </a:r>
            <a:r>
              <a:rPr lang="es-ES" sz="1200" b="1" dirty="0" smtClean="0">
                <a:solidFill>
                  <a:prstClr val="white"/>
                </a:solidFill>
              </a:rPr>
              <a:t>y Rehabilitación</a:t>
            </a:r>
            <a:r>
              <a:rPr lang="es-ES" sz="1200" b="1" dirty="0">
                <a:solidFill>
                  <a:prstClr val="white"/>
                </a:solidFill>
              </a:rPr>
              <a:t>.</a:t>
            </a:r>
          </a:p>
        </p:txBody>
      </p:sp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BALORAZIO AEROBIKOA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6 MINUTUKO IBILALDI PROBA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21395" y="1700808"/>
            <a:ext cx="8135938" cy="470898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endParaRPr lang="es-ES_tradnl" sz="2000" b="1" dirty="0" smtClean="0">
              <a:solidFill>
                <a:srgbClr val="2FC1BA"/>
              </a:solidFill>
            </a:endParaRPr>
          </a:p>
          <a:p>
            <a:pPr>
              <a:spcBef>
                <a:spcPct val="50000"/>
              </a:spcBef>
            </a:pPr>
            <a:r>
              <a:rPr lang="eu-ES" sz="2000" b="1" dirty="0" smtClean="0"/>
              <a:t>ERREFERENTZIAZKO BALIOAK: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err="1" smtClean="0"/>
              <a:t>Enrighten</a:t>
            </a:r>
            <a:r>
              <a:rPr lang="eu-ES" sz="2000" b="1" dirty="0" smtClean="0"/>
              <a:t> ekuazioa aplikatu, batez besteko balioak eta beheko muga onargarria jakiteko: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Gizonak: </a:t>
            </a:r>
            <a:r>
              <a:rPr lang="eu-ES" b="1" dirty="0" smtClean="0"/>
              <a:t>(7,57 x </a:t>
            </a:r>
            <a:r>
              <a:rPr lang="eu-ES" b="1" dirty="0" err="1" smtClean="0"/>
              <a:t>garaiera-cm</a:t>
            </a:r>
            <a:r>
              <a:rPr lang="eu-ES" b="1" dirty="0" smtClean="0"/>
              <a:t>) – (5,2 x adina)- (1,76 x </a:t>
            </a:r>
            <a:r>
              <a:rPr lang="eu-ES" b="1" dirty="0" err="1" smtClean="0"/>
              <a:t>pisua-kg</a:t>
            </a:r>
            <a:r>
              <a:rPr lang="eu-ES" b="1" dirty="0" smtClean="0"/>
              <a:t>) – 309</a:t>
            </a:r>
          </a:p>
          <a:p>
            <a:pPr marL="1257300" lvl="2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b="1" dirty="0" smtClean="0"/>
              <a:t>LIA: Batez besteko balioa - 153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Emakumeak: </a:t>
            </a:r>
            <a:r>
              <a:rPr lang="eu-ES" b="1" dirty="0" smtClean="0"/>
              <a:t>(2,11 x </a:t>
            </a:r>
            <a:r>
              <a:rPr lang="eu-ES" b="1" dirty="0" err="1" smtClean="0"/>
              <a:t>garaiera-cm</a:t>
            </a:r>
            <a:r>
              <a:rPr lang="eu-ES" b="1" dirty="0" smtClean="0"/>
              <a:t>) – (5,78 x adina)- (2,29 x </a:t>
            </a:r>
            <a:r>
              <a:rPr lang="eu-ES" b="1" dirty="0" err="1" smtClean="0"/>
              <a:t>pisua-kg</a:t>
            </a:r>
            <a:r>
              <a:rPr lang="eu-ES" b="1" dirty="0" smtClean="0"/>
              <a:t>) + 667</a:t>
            </a:r>
          </a:p>
          <a:p>
            <a:pPr marL="1257300" lvl="2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b="1" dirty="0" smtClean="0"/>
              <a:t>LIA: Batez besteko balioa- 139</a:t>
            </a:r>
          </a:p>
          <a:p>
            <a:pPr>
              <a:spcBef>
                <a:spcPct val="50000"/>
              </a:spcBef>
            </a:pPr>
            <a:r>
              <a:rPr lang="eu-ES" b="1" dirty="0" smtClean="0">
                <a:solidFill>
                  <a:srgbClr val="2FC1BA"/>
                </a:solidFill>
              </a:rPr>
              <a:t>&lt; 320 metro: gaitasun funtzionalaren narriadura larria</a:t>
            </a:r>
            <a:r>
              <a:rPr lang="es-ES_tradnl" b="1" dirty="0" smtClean="0">
                <a:solidFill>
                  <a:srgbClr val="2FC1BA"/>
                </a:solidFill>
              </a:rPr>
              <a:t>.</a:t>
            </a: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04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98792" y="1844824"/>
            <a:ext cx="8445158" cy="455509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u-ES" sz="2000" b="1" dirty="0" smtClean="0"/>
              <a:t>DATU KUANTITATIBOAK: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Egindako metroen kopurua.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Bihotz maiztasuna proba amaitutakoan.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Ahaleginaren hautemate subjektiboa- </a:t>
            </a:r>
            <a:r>
              <a:rPr lang="eu-ES" sz="2000" b="1" dirty="0" err="1" smtClean="0"/>
              <a:t>Borg</a:t>
            </a:r>
            <a:r>
              <a:rPr lang="eu-ES" sz="2000" b="1" dirty="0" smtClean="0"/>
              <a:t>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Abiadura.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Pausoak / denbora unitatea.</a:t>
            </a:r>
          </a:p>
          <a:p>
            <a:pPr>
              <a:spcBef>
                <a:spcPct val="50000"/>
              </a:spcBef>
            </a:pPr>
            <a:endParaRPr lang="eu-ES" sz="2000" b="1" dirty="0" smtClean="0"/>
          </a:p>
          <a:p>
            <a:pPr>
              <a:spcBef>
                <a:spcPct val="50000"/>
              </a:spcBef>
            </a:pPr>
            <a:r>
              <a:rPr lang="eu-ES" sz="2000" b="1" dirty="0" smtClean="0"/>
              <a:t>DATU KUALITATIBOAK: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Martxaren eredua: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u-ES" sz="2000" b="1" dirty="0" smtClean="0"/>
              <a:t>Oinkatze  mota, pelbisaren oszilazioa, enborraren </a:t>
            </a:r>
            <a:r>
              <a:rPr lang="eu-ES" sz="2000" b="1" dirty="0" err="1" smtClean="0"/>
              <a:t>jarrera…</a:t>
            </a:r>
            <a:endParaRPr lang="eu-ES" sz="2000" b="1" dirty="0" smtClean="0"/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10" name="1 Título">
            <a:hlinkClick r:id="rId3" action="ppaction://hlinkfile"/>
          </p:cNvPr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BALORAZIO AEROBIKOA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Rectangle 2">
            <a:hlinkClick r:id="rId4" action="ppaction://hlinkfile"/>
          </p:cNvPr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6 MINUTUKO IBILALDI PROBA</a:t>
            </a:r>
          </a:p>
        </p:txBody>
      </p:sp>
    </p:spTree>
    <p:extLst>
      <p:ext uri="{BB962C8B-B14F-4D97-AF65-F5344CB8AC3E}">
        <p14:creationId xmlns:p14="http://schemas.microsoft.com/office/powerpoint/2010/main" val="92872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22" y="2276872"/>
            <a:ext cx="4176464" cy="2579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038" y="2276872"/>
            <a:ext cx="4352806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30470" y="177281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GIZONAK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039121" y="177281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EMAKUMEAK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83568" y="5898701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RIKLI, R. y JONES, J.: Senior Fitness </a:t>
            </a:r>
            <a:r>
              <a:rPr lang="en-US" dirty="0" smtClean="0"/>
              <a:t>Tests </a:t>
            </a:r>
            <a:r>
              <a:rPr lang="en-US" dirty="0"/>
              <a:t>Manual, Human Kinetic, 2001.</a:t>
            </a:r>
            <a:endParaRPr lang="es-ES" dirty="0"/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ERREFERENTZIAZKO BALIOEN LABURPENA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83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ONDORIOAK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859216" cy="4525963"/>
          </a:xfrm>
        </p:spPr>
        <p:txBody>
          <a:bodyPr>
            <a:normAutofit/>
          </a:bodyPr>
          <a:lstStyle/>
          <a:p>
            <a:r>
              <a:rPr lang="eu-ES" dirty="0" smtClean="0"/>
              <a:t>Testa jarduera fisikoko programaren abiapuntu gisa erabiltzearen garrantzia.</a:t>
            </a:r>
          </a:p>
          <a:p>
            <a:r>
              <a:rPr lang="eu-ES" dirty="0" smtClean="0"/>
              <a:t>Informazioa baliatzea helburu jakinak sortzeko.</a:t>
            </a:r>
          </a:p>
          <a:p>
            <a:r>
              <a:rPr lang="eu-ES" dirty="0" smtClean="0"/>
              <a:t>Testak aldian behin erabiltzea, helburuak nola ari diren lortzen ikusteko.</a:t>
            </a:r>
          </a:p>
          <a:p>
            <a:r>
              <a:rPr lang="eu-ES" dirty="0" smtClean="0"/>
              <a:t>Motibazioa hobetzeko aukera ematen du.</a:t>
            </a:r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114377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BIBLIOGRAFIA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fontScale="85000" lnSpcReduction="20000"/>
          </a:bodyPr>
          <a:lstStyle/>
          <a:p>
            <a:r>
              <a:rPr lang="eu-ES" sz="3200" dirty="0" smtClean="0"/>
              <a:t>ACSM (2014). </a:t>
            </a:r>
            <a:r>
              <a:rPr lang="eu-ES" sz="3200" i="1" dirty="0" smtClean="0"/>
              <a:t>Manual ACSM para la </a:t>
            </a:r>
            <a:r>
              <a:rPr lang="eu-ES" sz="3200" i="1" dirty="0" err="1" smtClean="0"/>
              <a:t>Valoración</a:t>
            </a:r>
            <a:r>
              <a:rPr lang="eu-ES" sz="3200" i="1" dirty="0" smtClean="0"/>
              <a:t> y </a:t>
            </a:r>
            <a:r>
              <a:rPr lang="eu-ES" sz="3200" i="1" dirty="0" err="1" smtClean="0"/>
              <a:t>Prescripción</a:t>
            </a:r>
            <a:r>
              <a:rPr lang="eu-ES" sz="3200" i="1" dirty="0" smtClean="0"/>
              <a:t> del </a:t>
            </a:r>
            <a:r>
              <a:rPr lang="eu-ES" sz="3200" i="1" dirty="0" err="1" smtClean="0"/>
              <a:t>Ejercicio</a:t>
            </a:r>
            <a:r>
              <a:rPr lang="eu-ES" sz="3200" dirty="0" smtClean="0"/>
              <a:t>. 3. argitaraldia. </a:t>
            </a:r>
            <a:r>
              <a:rPr lang="eu-ES" sz="3200" dirty="0" err="1" smtClean="0"/>
              <a:t>Paidotribo</a:t>
            </a:r>
            <a:r>
              <a:rPr lang="eu-ES" sz="3200" dirty="0" smtClean="0"/>
              <a:t>.</a:t>
            </a:r>
          </a:p>
          <a:p>
            <a:pPr marL="36576" indent="0">
              <a:buNone/>
            </a:pPr>
            <a:endParaRPr lang="eu-ES" sz="3200" dirty="0" smtClean="0"/>
          </a:p>
          <a:p>
            <a:r>
              <a:rPr lang="eu-ES" sz="3200" dirty="0" smtClean="0"/>
              <a:t>BACPR </a:t>
            </a:r>
            <a:r>
              <a:rPr lang="eu-ES" sz="3200" dirty="0" err="1" smtClean="0"/>
              <a:t>Exercise</a:t>
            </a:r>
            <a:r>
              <a:rPr lang="eu-ES" sz="3200" dirty="0" smtClean="0"/>
              <a:t> </a:t>
            </a:r>
            <a:r>
              <a:rPr lang="eu-ES" sz="3200" dirty="0" err="1" smtClean="0"/>
              <a:t>for</a:t>
            </a:r>
            <a:r>
              <a:rPr lang="eu-ES" sz="3200" dirty="0" smtClean="0"/>
              <a:t> </a:t>
            </a:r>
            <a:r>
              <a:rPr lang="eu-ES" sz="3200" dirty="0" err="1" smtClean="0"/>
              <a:t>Cardiac</a:t>
            </a:r>
            <a:r>
              <a:rPr lang="eu-ES" sz="3200" dirty="0" smtClean="0"/>
              <a:t> </a:t>
            </a:r>
            <a:r>
              <a:rPr lang="eu-ES" sz="3200" dirty="0" err="1" smtClean="0"/>
              <a:t>Rehabilitation</a:t>
            </a:r>
            <a:r>
              <a:rPr lang="eu-ES" sz="3200" dirty="0" smtClean="0"/>
              <a:t> </a:t>
            </a:r>
            <a:r>
              <a:rPr lang="eu-ES" sz="3200" dirty="0" err="1" smtClean="0"/>
              <a:t>Student</a:t>
            </a:r>
            <a:r>
              <a:rPr lang="eu-ES" sz="3200" dirty="0" smtClean="0"/>
              <a:t> </a:t>
            </a:r>
            <a:r>
              <a:rPr lang="eu-ES" sz="3200" dirty="0" err="1" smtClean="0"/>
              <a:t>Workbook</a:t>
            </a:r>
            <a:r>
              <a:rPr lang="eu-ES" sz="3200" dirty="0" smtClean="0"/>
              <a:t> (2012). United </a:t>
            </a:r>
            <a:r>
              <a:rPr lang="eu-ES" sz="3200" dirty="0" err="1" smtClean="0"/>
              <a:t>Kingdom</a:t>
            </a:r>
            <a:r>
              <a:rPr lang="eu-ES" sz="3200" dirty="0" smtClean="0"/>
              <a:t>.</a:t>
            </a:r>
          </a:p>
          <a:p>
            <a:endParaRPr lang="eu-ES" sz="3200" dirty="0" smtClean="0"/>
          </a:p>
          <a:p>
            <a:r>
              <a:rPr lang="eu-ES" sz="3200" dirty="0" smtClean="0"/>
              <a:t>Mora, J., </a:t>
            </a:r>
            <a:r>
              <a:rPr lang="eu-ES" sz="3200" dirty="0" err="1" smtClean="0"/>
              <a:t>González</a:t>
            </a:r>
            <a:r>
              <a:rPr lang="eu-ES" sz="3200" dirty="0" smtClean="0"/>
              <a:t>, J.L., Mora, H. (2007). </a:t>
            </a:r>
            <a:r>
              <a:rPr lang="eu-ES" sz="3200" dirty="0" err="1" smtClean="0"/>
              <a:t>Baterías</a:t>
            </a:r>
            <a:r>
              <a:rPr lang="eu-ES" sz="3200" dirty="0" smtClean="0"/>
              <a:t> de </a:t>
            </a:r>
            <a:r>
              <a:rPr lang="eu-ES" sz="3200" dirty="0" err="1" smtClean="0"/>
              <a:t>Tests</a:t>
            </a:r>
            <a:r>
              <a:rPr lang="eu-ES" sz="3200" dirty="0" smtClean="0"/>
              <a:t> </a:t>
            </a:r>
            <a:r>
              <a:rPr lang="eu-ES" sz="3200" dirty="0" err="1" smtClean="0"/>
              <a:t>más</a:t>
            </a:r>
            <a:r>
              <a:rPr lang="eu-ES" sz="3200" dirty="0" smtClean="0"/>
              <a:t> </a:t>
            </a:r>
            <a:r>
              <a:rPr lang="eu-ES" sz="3200" dirty="0" err="1" smtClean="0"/>
              <a:t>utilizadas</a:t>
            </a:r>
            <a:r>
              <a:rPr lang="eu-ES" sz="3200" dirty="0" smtClean="0"/>
              <a:t> para la </a:t>
            </a:r>
            <a:r>
              <a:rPr lang="eu-ES" sz="3200" dirty="0" err="1" smtClean="0"/>
              <a:t>Valoración</a:t>
            </a:r>
            <a:r>
              <a:rPr lang="eu-ES" sz="3200" dirty="0" smtClean="0"/>
              <a:t> de </a:t>
            </a:r>
            <a:r>
              <a:rPr lang="eu-ES" sz="3200" dirty="0" err="1" smtClean="0"/>
              <a:t>los</a:t>
            </a:r>
            <a:r>
              <a:rPr lang="eu-ES" sz="3200" dirty="0" smtClean="0"/>
              <a:t> </a:t>
            </a:r>
            <a:r>
              <a:rPr lang="eu-ES" sz="3200" dirty="0" err="1" smtClean="0"/>
              <a:t>niveles</a:t>
            </a:r>
            <a:r>
              <a:rPr lang="eu-ES" sz="3200" dirty="0" smtClean="0"/>
              <a:t> de </a:t>
            </a:r>
            <a:r>
              <a:rPr lang="eu-ES" sz="3200" dirty="0" err="1" smtClean="0"/>
              <a:t>Condición</a:t>
            </a:r>
            <a:r>
              <a:rPr lang="eu-ES" sz="3200" dirty="0" smtClean="0"/>
              <a:t> </a:t>
            </a:r>
            <a:r>
              <a:rPr lang="eu-ES" sz="3200" dirty="0" err="1" smtClean="0"/>
              <a:t>Física</a:t>
            </a:r>
            <a:r>
              <a:rPr lang="eu-ES" sz="3200" dirty="0" smtClean="0"/>
              <a:t> </a:t>
            </a:r>
            <a:r>
              <a:rPr lang="eu-ES" sz="3200" dirty="0" err="1" smtClean="0"/>
              <a:t>en</a:t>
            </a:r>
            <a:r>
              <a:rPr lang="eu-ES" sz="3200" dirty="0" smtClean="0"/>
              <a:t> </a:t>
            </a:r>
            <a:r>
              <a:rPr lang="eu-ES" sz="3200" dirty="0" err="1" smtClean="0"/>
              <a:t>sujetos</a:t>
            </a:r>
            <a:r>
              <a:rPr lang="eu-ES" sz="3200" dirty="0" smtClean="0"/>
              <a:t> </a:t>
            </a:r>
            <a:r>
              <a:rPr lang="eu-ES" sz="3200" dirty="0" err="1" smtClean="0"/>
              <a:t>mayores</a:t>
            </a:r>
            <a:r>
              <a:rPr lang="eu-ES" sz="3200" dirty="0" smtClean="0"/>
              <a:t>. </a:t>
            </a:r>
            <a:r>
              <a:rPr lang="eu-ES" sz="3200" i="1" dirty="0" err="1" smtClean="0"/>
              <a:t>Revista</a:t>
            </a:r>
            <a:r>
              <a:rPr lang="eu-ES" sz="3200" i="1" dirty="0" smtClean="0"/>
              <a:t> </a:t>
            </a:r>
            <a:r>
              <a:rPr lang="eu-ES" sz="3200" i="1" dirty="0" err="1" smtClean="0"/>
              <a:t>Española</a:t>
            </a:r>
            <a:r>
              <a:rPr lang="eu-ES" sz="3200" i="1" dirty="0" smtClean="0"/>
              <a:t> de </a:t>
            </a:r>
            <a:r>
              <a:rPr lang="eu-ES" sz="3200" i="1" dirty="0" err="1" smtClean="0"/>
              <a:t>Educación</a:t>
            </a:r>
            <a:r>
              <a:rPr lang="eu-ES" sz="3200" i="1" dirty="0" smtClean="0"/>
              <a:t> </a:t>
            </a:r>
            <a:r>
              <a:rPr lang="eu-ES" sz="3200" i="1" dirty="0" err="1" smtClean="0"/>
              <a:t>Física</a:t>
            </a:r>
            <a:r>
              <a:rPr lang="eu-ES" sz="3200" i="1" dirty="0" smtClean="0"/>
              <a:t> y </a:t>
            </a:r>
            <a:r>
              <a:rPr lang="eu-ES" sz="3200" i="1" dirty="0" err="1" smtClean="0"/>
              <a:t>Deporte</a:t>
            </a:r>
            <a:r>
              <a:rPr lang="eu-ES" sz="3200" i="1" dirty="0" smtClean="0"/>
              <a:t>; 6: 107-129.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376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écnico">
  <a:themeElements>
    <a:clrScheme name="Técnico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écnic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ko gai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763</TotalTime>
  <Words>3235</Words>
  <Application>Microsoft Office PowerPoint</Application>
  <PresentationFormat>Presentación en pantalla (4:3)</PresentationFormat>
  <Paragraphs>623</Paragraphs>
  <Slides>60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60</vt:i4>
      </vt:variant>
    </vt:vector>
  </HeadingPairs>
  <TitlesOfParts>
    <vt:vector size="61" baseType="lpstr">
      <vt:lpstr>Técnico</vt:lpstr>
      <vt:lpstr>OSASUNERAKO JARDUERA FISIKOA. HASTAPENAK</vt:lpstr>
      <vt:lpstr>EDUKIAK</vt:lpstr>
      <vt:lpstr>FITNESSA</vt:lpstr>
      <vt:lpstr>TESTA EGITEKO ARRAZOIAK</vt:lpstr>
      <vt:lpstr>TESTA ETA MOTIBAZIOA</vt:lpstr>
      <vt:lpstr>Fitness testa eta fidagarritasuna: betiko kontua…</vt:lpstr>
      <vt:lpstr>Fitness testa eta fidagarritasuna: betiko kontua…</vt:lpstr>
      <vt:lpstr>BALORATZEKO PROZEDURA</vt:lpstr>
      <vt:lpstr>KONTUAN IZAN BEHARREKOAK…</vt:lpstr>
      <vt:lpstr>SENIOR FITNESS TEST</vt:lpstr>
      <vt:lpstr>OREKAREN BALORAZIOA</vt:lpstr>
      <vt:lpstr>OREKAREN BALORAZIOA</vt:lpstr>
      <vt:lpstr>OREKAREN BALORAZIOA</vt:lpstr>
      <vt:lpstr>OREKAREN BALORAZIOA</vt:lpstr>
      <vt:lpstr>OREKAREN BALORAZIOA</vt:lpstr>
      <vt:lpstr>OREKAREN BALORAZIOA</vt:lpstr>
      <vt:lpstr>GIHARRETAKO BALORAZIOA</vt:lpstr>
      <vt:lpstr>GIHARRETAKO BALORAZIOA</vt:lpstr>
      <vt:lpstr>GIHARRETAKO BALORAZIOA</vt:lpstr>
      <vt:lpstr>GIHARRETAKO BALORAZIOA</vt:lpstr>
      <vt:lpstr>GIHARRETAKO BALORAZIOA</vt:lpstr>
      <vt:lpstr>GIHARRETAKO BALORAZIOA</vt:lpstr>
      <vt:lpstr>GIHARRETAKO BALORAZIOA</vt:lpstr>
      <vt:lpstr>GIHARRETAKO BALORAZIOA</vt:lpstr>
      <vt:lpstr>GIHARRETAKO BALORAZIOA</vt:lpstr>
      <vt:lpstr>GIHARRETAKO BALORAZIOA</vt:lpstr>
      <vt:lpstr>GIHARRETAKO BALORAZIOA</vt:lpstr>
      <vt:lpstr>GIHARRETAKO BALORAZIOA</vt:lpstr>
      <vt:lpstr>MALGUTASUNAREN BALORAZIOA</vt:lpstr>
      <vt:lpstr>MALGUTASUNAREN BALORAZIOA</vt:lpstr>
      <vt:lpstr>MALGUTASUNAREN BALORAZIOA</vt:lpstr>
      <vt:lpstr>MALGUTASUNAREN BALORAZIOA</vt:lpstr>
      <vt:lpstr>MALGUTASUNAREN BALORAZIOA</vt:lpstr>
      <vt:lpstr>MALGUTASUNAREN BALORAZIOA</vt:lpstr>
      <vt:lpstr>MALGUTASUNAREN BALORAZIOA</vt:lpstr>
      <vt:lpstr>MALGUTASUNAREN BALORAZIOA</vt:lpstr>
      <vt:lpstr>MALGUTASUNAREN BALORAZIOA</vt:lpstr>
      <vt:lpstr>MALGUTASUNAREN BALORAZIOA</vt:lpstr>
      <vt:lpstr>MALGUTASUNAREN BALORAZIOA</vt:lpstr>
      <vt:lpstr>MALGUTASUNAREN BALORAZIOA</vt:lpstr>
      <vt:lpstr>BIZKORTASUNAREN BALORAZIOA</vt:lpstr>
      <vt:lpstr>BIZKORTASUNAREN BALORAZIOA</vt:lpstr>
      <vt:lpstr>BIZKORTASUNAREN BALORAZIOA</vt:lpstr>
      <vt:lpstr>BIZKORTASUNAREN BALORAZIOA</vt:lpstr>
      <vt:lpstr>BIZKORTASUNAREN BALORAZIOA</vt:lpstr>
      <vt:lpstr>BIZKORTASUNAREN BALORAZIOA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ONDORIOAK</vt:lpstr>
      <vt:lpstr>BIBLIOGRAFIA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INTRODUCCIÓN A LA ACTIVIDAD FÍSICA PARA LA SALUD</dc:title>
  <dc:creator>Ramon</dc:creator>
  <cp:lastModifiedBy>LANTIK, S.A.</cp:lastModifiedBy>
  <cp:revision>75</cp:revision>
  <cp:lastPrinted>2016-03-01T10:43:22Z</cp:lastPrinted>
  <dcterms:created xsi:type="dcterms:W3CDTF">2016-01-21T08:18:05Z</dcterms:created>
  <dcterms:modified xsi:type="dcterms:W3CDTF">2016-03-09T11:55:04Z</dcterms:modified>
</cp:coreProperties>
</file>