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0"/>
  </p:notesMasterIdLst>
  <p:sldIdLst>
    <p:sldId id="257" r:id="rId2"/>
    <p:sldId id="307" r:id="rId3"/>
    <p:sldId id="325" r:id="rId4"/>
    <p:sldId id="309" r:id="rId5"/>
    <p:sldId id="310" r:id="rId6"/>
    <p:sldId id="311" r:id="rId7"/>
    <p:sldId id="313" r:id="rId8"/>
    <p:sldId id="31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259" r:id="rId24"/>
    <p:sldId id="260" r:id="rId25"/>
    <p:sldId id="261" r:id="rId26"/>
    <p:sldId id="262" r:id="rId27"/>
    <p:sldId id="376" r:id="rId28"/>
    <p:sldId id="377" r:id="rId29"/>
    <p:sldId id="378" r:id="rId30"/>
    <p:sldId id="278" r:id="rId31"/>
    <p:sldId id="279" r:id="rId32"/>
    <p:sldId id="280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315" r:id="rId43"/>
    <p:sldId id="349" r:id="rId44"/>
    <p:sldId id="316" r:id="rId45"/>
    <p:sldId id="348" r:id="rId46"/>
    <p:sldId id="350" r:id="rId47"/>
    <p:sldId id="351" r:id="rId48"/>
    <p:sldId id="353" r:id="rId49"/>
    <p:sldId id="352" r:id="rId50"/>
    <p:sldId id="354" r:id="rId51"/>
    <p:sldId id="355" r:id="rId52"/>
    <p:sldId id="334" r:id="rId53"/>
    <p:sldId id="380" r:id="rId54"/>
    <p:sldId id="381" r:id="rId55"/>
    <p:sldId id="383" r:id="rId56"/>
    <p:sldId id="375" r:id="rId57"/>
    <p:sldId id="384" r:id="rId58"/>
    <p:sldId id="379" r:id="rId59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769" autoAdjust="0"/>
  </p:normalViewPr>
  <p:slideViewPr>
    <p:cSldViewPr>
      <p:cViewPr>
        <p:scale>
          <a:sx n="94" d="100"/>
          <a:sy n="94" d="100"/>
        </p:scale>
        <p:origin x="-126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3" name="Dataren leku-mark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A20D7-5D31-4170-B856-D5E410850A72}" type="datetimeFigureOut">
              <a:rPr lang="eu-ES" smtClean="0"/>
              <a:t>2015/04/30</a:t>
            </a:fld>
            <a:endParaRPr lang="eu-ES"/>
          </a:p>
        </p:txBody>
      </p:sp>
      <p:sp>
        <p:nvSpPr>
          <p:cNvPr id="4" name="Diapositibaren irudiaren leku-marka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u-ES"/>
          </a:p>
        </p:txBody>
      </p:sp>
      <p:sp>
        <p:nvSpPr>
          <p:cNvPr id="5" name="Oharren leku-marka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u-ES" smtClean="0"/>
              <a:t>Egin klik testu maisuaren estiloak aldatzeko</a:t>
            </a:r>
          </a:p>
          <a:p>
            <a:pPr lvl="1"/>
            <a:r>
              <a:rPr lang="eu-ES" smtClean="0"/>
              <a:t>Bigarren maila</a:t>
            </a:r>
          </a:p>
          <a:p>
            <a:pPr lvl="2"/>
            <a:r>
              <a:rPr lang="eu-ES" smtClean="0"/>
              <a:t>Hirugarren maila</a:t>
            </a:r>
          </a:p>
          <a:p>
            <a:pPr lvl="3"/>
            <a:r>
              <a:rPr lang="eu-ES" smtClean="0"/>
              <a:t>Laugarren maila</a:t>
            </a:r>
          </a:p>
          <a:p>
            <a:pPr lvl="4"/>
            <a:r>
              <a:rPr lang="eu-ES" smtClean="0"/>
              <a:t>Bosgarren maila</a:t>
            </a:r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B0C-015E-4389-938F-2EAA219E4BBF}" type="slidenum">
              <a:rPr lang="eu-ES" smtClean="0"/>
              <a:t>‹#›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3161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positibaren irudiaren leku-mark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harren leku-mar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u-ES" noProof="0" dirty="0"/>
          </a:p>
        </p:txBody>
      </p:sp>
      <p:sp>
        <p:nvSpPr>
          <p:cNvPr id="4" name="Diapositibaren zenbakiaren leku-mark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B8B0C-015E-4389-938F-2EAA219E4BBF}" type="slidenum">
              <a:rPr lang="eu-ES" smtClean="0"/>
              <a:t>41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8395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87DE43-945C-40F6-9B0D-71020A833D2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DE6223-F4C3-4ED4-AE25-E52963C140E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whEbtQNKmw" TargetMode="External"/><Relationship Id="rId2" Type="http://schemas.openxmlformats.org/officeDocument/2006/relationships/hyperlink" Target="http://apps.who.int/iris/bitstream/10665/44583/1/9789241501491_eng.pdf?ua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s-ES_tradnl" dirty="0" smtClean="0"/>
              <a:t>ARIKETA </a:t>
            </a:r>
            <a:r>
              <a:rPr lang="es-ES_tradnl" dirty="0"/>
              <a:t>FISIKOA OSASUNERAKO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3143248"/>
            <a:ext cx="8286808" cy="1752600"/>
          </a:xfrm>
        </p:spPr>
        <p:txBody>
          <a:bodyPr>
            <a:normAutofit/>
          </a:bodyPr>
          <a:lstStyle/>
          <a:p>
            <a:pPr lvl="0" algn="ctr"/>
            <a:r>
              <a:rPr lang="es-ES" sz="3600" b="1" i="1" dirty="0" smtClean="0"/>
              <a:t>FITNESS</a:t>
            </a:r>
            <a:r>
              <a:rPr lang="es-ES" sz="3600" b="1" dirty="0" smtClean="0"/>
              <a:t>-ARI </a:t>
            </a:r>
            <a:r>
              <a:rPr lang="es-ES" sz="3600" b="1" dirty="0"/>
              <a:t>BURUZKO </a:t>
            </a:r>
            <a:r>
              <a:rPr lang="es-ES" sz="3600" b="1" dirty="0" smtClean="0"/>
              <a:t>BALORAZIOA, </a:t>
            </a:r>
            <a:r>
              <a:rPr lang="es-ES" sz="3600" b="1" dirty="0"/>
              <a:t>OSASUNAREKIN </a:t>
            </a:r>
            <a:r>
              <a:rPr lang="es-ES" sz="3600" b="1" dirty="0" smtClean="0"/>
              <a:t>LOTUTAKOA </a:t>
            </a:r>
            <a:endParaRPr lang="es-ES_tradnl" sz="3600" dirty="0"/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7046" y="1556792"/>
            <a:ext cx="8229600" cy="489654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u-ES" sz="2800" dirty="0"/>
              <a:t>Modu honetara definitu zuen Osasunaren Munduko Erakundeak (OME) zer den gaitasun fisikoa edo </a:t>
            </a:r>
            <a:r>
              <a:rPr lang="eu-ES" sz="2800" i="1" dirty="0" err="1"/>
              <a:t>fitness</a:t>
            </a:r>
            <a:r>
              <a:rPr lang="eu-ES" sz="2800" dirty="0"/>
              <a:t>-a (1968): </a:t>
            </a:r>
            <a:r>
              <a:rPr lang="eu-ES" sz="2800" i="1" dirty="0"/>
              <a:t>muskulu-lan bat bete-betean egiteko gaitasuna</a:t>
            </a:r>
            <a:r>
              <a:rPr lang="eu-ES" sz="2800" dirty="0"/>
              <a:t>. Definizio horren arabera, </a:t>
            </a:r>
            <a:r>
              <a:rPr lang="eu-ES" sz="2800" i="1" dirty="0"/>
              <a:t>gaitasun fisikoak</a:t>
            </a:r>
            <a:r>
              <a:rPr lang="eu-ES" sz="2800" dirty="0"/>
              <a:t> (</a:t>
            </a:r>
            <a:r>
              <a:rPr lang="eu-ES" sz="2800" i="1" dirty="0" err="1"/>
              <a:t>fitness</a:t>
            </a:r>
            <a:r>
              <a:rPr lang="eu-ES" sz="2800" dirty="0"/>
              <a:t>-a)</a:t>
            </a:r>
            <a:r>
              <a:rPr lang="eu-ES" sz="2800" i="1" dirty="0"/>
              <a:t> </a:t>
            </a:r>
            <a:r>
              <a:rPr lang="eu-ES" sz="2800" dirty="0"/>
              <a:t>berekin dakar </a:t>
            </a:r>
            <a:r>
              <a:rPr lang="eu-ES" sz="2800" i="1" dirty="0"/>
              <a:t>norbanakoak egoera fisiko, sozial eta psikologiko zehatzetan edozein zeregin fisiko burutzea ahalbidetzen dioten ezaugarriak izatea</a:t>
            </a:r>
            <a:r>
              <a:rPr lang="eu-ES" sz="2800" dirty="0"/>
              <a:t> (</a:t>
            </a:r>
            <a:r>
              <a:rPr lang="eu-ES" sz="2800" dirty="0" err="1"/>
              <a:t>Bouchard</a:t>
            </a:r>
            <a:r>
              <a:rPr lang="eu-ES" sz="2800" dirty="0"/>
              <a:t>, </a:t>
            </a:r>
            <a:r>
              <a:rPr lang="eu-ES" sz="2800" dirty="0" err="1"/>
              <a:t>Shephard</a:t>
            </a:r>
            <a:r>
              <a:rPr lang="eu-ES" sz="2800" dirty="0"/>
              <a:t>, 1994).</a:t>
            </a:r>
          </a:p>
          <a:p>
            <a:pPr>
              <a:buFont typeface="Wingdings" pitchFamily="2" charset="2"/>
              <a:buNone/>
            </a:pPr>
            <a:endParaRPr lang="es-ES_tradnl" sz="2800" dirty="0" smtClean="0"/>
          </a:p>
          <a:p>
            <a:pPr algn="just"/>
            <a:r>
              <a:rPr lang="eu-ES" sz="2800" b="1" dirty="0" smtClean="0"/>
              <a:t>Osasunarekin </a:t>
            </a:r>
            <a:r>
              <a:rPr lang="eu-ES" sz="2800" b="1" dirty="0"/>
              <a:t>lotutako </a:t>
            </a:r>
            <a:r>
              <a:rPr lang="eu-ES" sz="2800" b="1" i="1" dirty="0" err="1"/>
              <a:t>fitness</a:t>
            </a:r>
            <a:r>
              <a:rPr lang="eu-ES" sz="2800" b="1" dirty="0"/>
              <a:t>-a</a:t>
            </a:r>
            <a:r>
              <a:rPr lang="es-ES_tradnl" sz="2800" b="1" dirty="0" smtClean="0"/>
              <a:t> </a:t>
            </a:r>
            <a:r>
              <a:rPr lang="es-ES_tradnl" sz="2800" dirty="0" smtClean="0"/>
              <a:t> (</a:t>
            </a:r>
            <a:r>
              <a:rPr lang="es-ES_tradnl" sz="2800" i="1" dirty="0" err="1" smtClean="0"/>
              <a:t>health-related</a:t>
            </a:r>
            <a:r>
              <a:rPr lang="es-ES_tradnl" sz="2800" i="1" dirty="0" smtClean="0"/>
              <a:t> </a:t>
            </a:r>
            <a:r>
              <a:rPr lang="es-ES_tradnl" sz="2800" i="1" dirty="0" err="1" smtClean="0"/>
              <a:t>fitness</a:t>
            </a:r>
            <a:r>
              <a:rPr lang="es-ES_tradnl" sz="2800" dirty="0" smtClean="0"/>
              <a:t>) </a:t>
            </a:r>
            <a:r>
              <a:rPr lang="eu-ES" sz="2800" dirty="0"/>
              <a:t>honako </a:t>
            </a:r>
            <a:r>
              <a:rPr lang="eu-ES" sz="2800" dirty="0" smtClean="0"/>
              <a:t>hau da:</a:t>
            </a:r>
            <a:r>
              <a:rPr lang="es-ES_tradnl" sz="2800" i="1" dirty="0" smtClean="0"/>
              <a:t> </a:t>
            </a:r>
            <a:r>
              <a:rPr lang="eu-ES" sz="2800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ohiko jarduera </a:t>
            </a:r>
            <a:r>
              <a:rPr lang="eu-ES" sz="2800" i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fisikoa</a:t>
            </a:r>
            <a:r>
              <a:rPr lang="eu-ES" sz="2800" i="1" dirty="0" smtClean="0"/>
              <a:t>k alde </a:t>
            </a:r>
            <a:r>
              <a:rPr lang="eu-ES" sz="2800" i="1" dirty="0"/>
              <a:t>edota </a:t>
            </a:r>
            <a:r>
              <a:rPr lang="eu-ES" sz="2800" i="1" dirty="0" smtClean="0"/>
              <a:t>kontrara eragiten dituen </a:t>
            </a:r>
            <a:r>
              <a:rPr lang="eu-ES" sz="2800" i="1" dirty="0" err="1"/>
              <a:t>fitness</a:t>
            </a:r>
            <a:r>
              <a:rPr lang="eu-ES" sz="2800" i="1" dirty="0"/>
              <a:t>-aren </a:t>
            </a:r>
            <a:r>
              <a:rPr lang="eu-ES" sz="2800" i="1" dirty="0" smtClean="0"/>
              <a:t>osagaiak dira, </a:t>
            </a:r>
            <a:r>
              <a:rPr lang="eu-ES" sz="2800" i="1" dirty="0"/>
              <a:t>eta osasun-egoerarekin zerikusia dutenak</a:t>
            </a:r>
            <a:r>
              <a:rPr lang="es-ES_tradnl" sz="2800" dirty="0" smtClean="0"/>
              <a:t>. </a:t>
            </a:r>
            <a:endParaRPr lang="es-ES_tradnl" sz="28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2002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FITNESS</a:t>
            </a:r>
            <a:r>
              <a:rPr lang="es-ES" sz="48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-</a:t>
            </a:r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A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499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34040325"/>
              </p:ext>
            </p:extLst>
          </p:nvPr>
        </p:nvGraphicFramePr>
        <p:xfrm>
          <a:off x="319014" y="254000"/>
          <a:ext cx="8424936" cy="637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i="1" dirty="0" smtClean="0"/>
                        <a:t>FITNESS-</a:t>
                      </a:r>
                      <a:r>
                        <a:rPr lang="es-ES" dirty="0" smtClean="0"/>
                        <a:t>AREN</a:t>
                      </a:r>
                      <a:r>
                        <a:rPr lang="es-ES" baseline="0" dirty="0" smtClean="0"/>
                        <a:t> OSAGAIAK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FAKTOREA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u-ES" sz="18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Osagai morfologikoa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Altueraren araberako gorputz-masa 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Gorputzaren osaera</a:t>
                      </a:r>
                    </a:p>
                    <a:p>
                      <a:r>
                        <a:rPr kumimoji="0" lang="eu-ES" sz="1400" b="0" i="0" u="none" strike="noStrike" kern="1200" baseline="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Larruazalpeko</a:t>
                      </a:r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gantzaren banaketa 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Sabel barneko gantza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Hezurren dentsitatea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Malgutasuna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u-ES" sz="18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Osagai muskularra 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u-ES" sz="1400" noProof="0" dirty="0" smtClean="0"/>
                        <a:t>Potentzia</a:t>
                      </a:r>
                    </a:p>
                    <a:p>
                      <a:r>
                        <a:rPr lang="eu-ES" sz="1400" noProof="0" dirty="0" smtClean="0"/>
                        <a:t>Indarra</a:t>
                      </a:r>
                    </a:p>
                    <a:p>
                      <a:r>
                        <a:rPr lang="eu-ES" sz="1400" noProof="0" dirty="0" smtClean="0"/>
                        <a:t>Erresistentzia</a:t>
                      </a:r>
                    </a:p>
                    <a:p>
                      <a:r>
                        <a:rPr lang="eu-ES" sz="1400" noProof="0" dirty="0" smtClean="0"/>
                        <a:t>Postura</a:t>
                      </a:r>
                      <a:endParaRPr lang="eu-ES" sz="1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u-ES" sz="18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Osagai motorra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Bizkortasuna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Oreka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Koordinazioa 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Mugitzeko abiadura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u-ES" sz="18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Bihotz- eta arnas-osagaia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Ariketa egiteko ahalmen </a:t>
                      </a:r>
                      <a:r>
                        <a:rPr kumimoji="0" lang="eu-ES" sz="1400" b="0" i="0" u="none" strike="noStrike" kern="1200" baseline="0" noProof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submaximoa</a:t>
                      </a:r>
                      <a:endParaRPr kumimoji="0" lang="eu-ES" sz="1400" b="0" i="0" u="none" strike="noStrike" kern="1200" baseline="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Ahalmen aerobiko maximoa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Funtzio kardiakoa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Biriketako funtzioa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Odol-presioa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u-ES" sz="18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Osagai metabolikoa 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Glukosarekiko tolerantzia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Intsulinarekiko sentikortasuna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Lipidoen eta lipoproteinen metabolismoa</a:t>
                      </a:r>
                    </a:p>
                    <a:p>
                      <a:r>
                        <a:rPr kumimoji="0" lang="eu-ES" sz="14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Oxidazio-substratuen ezaugarriak 	</a:t>
                      </a:r>
                    </a:p>
                    <a:p>
                      <a:endParaRPr lang="eu-ES" sz="1400" noProof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28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u-ES" sz="2400" dirty="0"/>
              <a:t>Badago nolabaiteko arriskua hasiberriengan ikara eragin dezaten.</a:t>
            </a:r>
          </a:p>
          <a:p>
            <a:pPr lvl="0"/>
            <a:r>
              <a:rPr lang="eu-ES" sz="2400" dirty="0"/>
              <a:t>Hobe da deitzea “Jarduera Fisikoa praktikatzeko osasun-egoeraren </a:t>
            </a:r>
            <a:r>
              <a:rPr lang="eu-ES" sz="2400" dirty="0" smtClean="0"/>
              <a:t>balorazioa”, </a:t>
            </a:r>
            <a:r>
              <a:rPr lang="eu-ES" sz="2400" dirty="0"/>
              <a:t>esfortzu goreneko probak baino.</a:t>
            </a:r>
          </a:p>
          <a:p>
            <a:pPr lvl="0"/>
            <a:r>
              <a:rPr lang="eu-ES" sz="2400" dirty="0"/>
              <a:t>Ez dira inoiz zenbaki zehatzetan </a:t>
            </a:r>
            <a:r>
              <a:rPr lang="eu-ES" sz="2400" dirty="0" smtClean="0"/>
              <a:t>oinarritzen. Garrantzitsuena </a:t>
            </a:r>
            <a:r>
              <a:rPr lang="eu-ES" sz="2400" dirty="0"/>
              <a:t>teknikariak duen komunikazio-gaitasuna da, emaitza horiek era positiboan, profesionalean eta isilpekoan interpretatzeko.</a:t>
            </a:r>
          </a:p>
          <a:p>
            <a:pPr lvl="0"/>
            <a:r>
              <a:rPr lang="eu-ES" sz="2400" dirty="0"/>
              <a:t>Ez da gainditzen edota </a:t>
            </a:r>
            <a:r>
              <a:rPr lang="eu-ES" sz="2400" dirty="0" smtClean="0"/>
              <a:t>kale egiten </a:t>
            </a:r>
            <a:r>
              <a:rPr lang="eu-ES" sz="2400" dirty="0"/>
              <a:t>den azterketa </a:t>
            </a:r>
            <a:r>
              <a:rPr lang="eu-ES" sz="2400" dirty="0" smtClean="0"/>
              <a:t>hutsa.</a:t>
            </a:r>
            <a:endParaRPr lang="eu-ES" sz="2400" dirty="0"/>
          </a:p>
          <a:p>
            <a:pPr lvl="0"/>
            <a:r>
              <a:rPr lang="eu-ES" sz="2400" dirty="0"/>
              <a:t>Bere helburu nagusiak honako hauek izango dira: norbanakoak motibatzea, jarduera fisikoaren mailak areagotu ditzaten, eta programaren jarraipena egitea.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14285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TESTA ETA MOTIBAZIOA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7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8352928" cy="1143000"/>
          </a:xfrm>
        </p:spPr>
        <p:txBody>
          <a:bodyPr>
            <a:noAutofit/>
          </a:bodyPr>
          <a:lstStyle/>
          <a:p>
            <a:r>
              <a:rPr lang="eu-ES" sz="4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Fitness</a:t>
            </a:r>
            <a:r>
              <a:rPr lang="eu-ES" sz="4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eu-E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testak eta fidagarritasuna: “betiko” kontua…</a:t>
            </a:r>
            <a:endParaRPr lang="eu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76872"/>
            <a:ext cx="8435280" cy="4389120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ct val="35000"/>
              </a:spcAft>
            </a:pPr>
            <a:r>
              <a:rPr lang="eu-ES" sz="2800" b="1" i="1" dirty="0" err="1" smtClean="0">
                <a:cs typeface="Times New Roman" pitchFamily="18" charset="0"/>
              </a:rPr>
              <a:t>Fitness</a:t>
            </a:r>
            <a:r>
              <a:rPr lang="eu-ES" sz="2800" b="1" i="1" dirty="0" smtClean="0">
                <a:cs typeface="Times New Roman" pitchFamily="18" charset="0"/>
              </a:rPr>
              <a:t> Test</a:t>
            </a:r>
            <a:r>
              <a:rPr lang="eu-ES" sz="2800" b="1" dirty="0" smtClean="0">
                <a:cs typeface="Times New Roman" pitchFamily="18" charset="0"/>
              </a:rPr>
              <a:t>-aren</a:t>
            </a:r>
            <a:r>
              <a:rPr lang="eu-ES" sz="2800" dirty="0" smtClean="0">
                <a:cs typeface="Times New Roman" pitchFamily="18" charset="0"/>
              </a:rPr>
              <a:t> ekipamendua ez da hutsezina. Akatsen arrazoiak honako hauek izan daitezke: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1)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Probetan erabilitako materiala (akats naturala)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2)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Akatsa administratzailean-</a:t>
            </a:r>
            <a:r>
              <a:rPr lang="eu-ES" sz="2800" dirty="0" err="1" smtClean="0">
                <a:cs typeface="Times New Roman" pitchFamily="18" charset="0"/>
              </a:rPr>
              <a:t>ebaluatzailean</a:t>
            </a:r>
            <a:r>
              <a:rPr lang="eu-ES" sz="2800" dirty="0" smtClean="0">
                <a:cs typeface="Times New Roman" pitchFamily="18" charset="0"/>
              </a:rPr>
              <a:t>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3)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Egun desberdinak.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4)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Testaren aurretik egindako dieta.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5)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Norbanakoak testekiko nolabaiteko teknika eta trebakuntza hartzea.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6)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 smtClean="0">
                <a:cs typeface="Times New Roman" pitchFamily="18" charset="0"/>
              </a:rPr>
              <a:t>Norbanakoak intentsitate handiagoz probatu nahi izatea 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7)</a:t>
            </a:r>
            <a:r>
              <a:rPr lang="eu-ES" sz="28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u-ES" sz="2800" dirty="0">
                <a:cs typeface="Times New Roman" pitchFamily="18" charset="0"/>
              </a:rPr>
              <a:t>T</a:t>
            </a:r>
            <a:r>
              <a:rPr lang="eu-ES" sz="2800" dirty="0" smtClean="0">
                <a:cs typeface="Times New Roman" pitchFamily="18" charset="0"/>
              </a:rPr>
              <a:t>estaren administratzaileak aldatzea.</a:t>
            </a:r>
          </a:p>
          <a:p>
            <a:endParaRPr lang="es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7377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348880"/>
            <a:ext cx="8229600" cy="4389120"/>
          </a:xfrm>
        </p:spPr>
        <p:txBody>
          <a:bodyPr/>
          <a:lstStyle/>
          <a:p>
            <a:pPr algn="just">
              <a:spcAft>
                <a:spcPct val="35000"/>
              </a:spcAft>
              <a:buFont typeface="Wingdings" pitchFamily="2" charset="2"/>
              <a:buNone/>
            </a:pPr>
            <a:r>
              <a:rPr lang="es-ES_tradnl" sz="2800" dirty="0" smtClean="0">
                <a:cs typeface="Times New Roman" pitchFamily="18" charset="0"/>
              </a:rPr>
              <a:t>NAHITAEZKOA:</a:t>
            </a:r>
            <a:endParaRPr lang="es-ES_tradnl" sz="2800" dirty="0">
              <a:cs typeface="Times New Roman" pitchFamily="18" charset="0"/>
            </a:endParaRP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Esku-hartzeko protokolo sistematikoa.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Barne-hartzeko irizpide argiak. 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Ondo prestatutako lantalde teknikoa.</a:t>
            </a:r>
          </a:p>
          <a:p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980728"/>
            <a:ext cx="8424936" cy="1143000"/>
          </a:xfrm>
        </p:spPr>
        <p:txBody>
          <a:bodyPr>
            <a:noAutofit/>
          </a:bodyPr>
          <a:lstStyle/>
          <a:p>
            <a:r>
              <a:rPr lang="eu-ES" sz="4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Fitness</a:t>
            </a:r>
            <a:r>
              <a:rPr lang="eu-ES" sz="4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eu-E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testak eta fidagarritasuna: “betiko” kontua…</a:t>
            </a:r>
            <a:endParaRPr lang="eu-ES" sz="4800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944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7772400" cy="765175"/>
          </a:xfrm>
        </p:spPr>
        <p:txBody>
          <a:bodyPr>
            <a:noAutofit/>
          </a:bodyPr>
          <a:lstStyle/>
          <a:p>
            <a:pPr algn="ctr"/>
            <a:r>
              <a:rPr lang="eu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Balorazio-prozedura</a:t>
            </a:r>
            <a:r>
              <a:rPr lang="eu-ES" sz="4800" dirty="0" smtClean="0">
                <a:latin typeface="+mn-lt"/>
              </a:rPr>
              <a:t> </a:t>
            </a:r>
            <a:r>
              <a:rPr lang="eu-E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(Faseak)</a:t>
            </a:r>
            <a:endParaRPr lang="eu-ES" sz="24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001000" cy="5410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800" b="1" dirty="0" smtClean="0">
                <a:cs typeface="Times New Roman" pitchFamily="18" charset="0"/>
              </a:rPr>
              <a:t>Aurretiazko fasea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>
                <a:cs typeface="Times New Roman" pitchFamily="18" charset="0"/>
              </a:rPr>
              <a:t>I</a:t>
            </a:r>
            <a:r>
              <a:rPr lang="eu-ES" sz="1600" dirty="0" smtClean="0">
                <a:cs typeface="Times New Roman" pitchFamily="18" charset="0"/>
              </a:rPr>
              <a:t>ngurunea: aparte dagoen leku batean. Gela pribatua.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Gainbegiratutako eta orekatutako materiala.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Parte-hartzailea: osasunari eta bizimoduari buruzko galdetegia bete.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Aurretiazko hitzordua izan behar dute, eta jarraibide hauek bete</a:t>
            </a:r>
            <a:r>
              <a:rPr lang="es-ES_tradnl" sz="1600" dirty="0" smtClean="0">
                <a:cs typeface="Times New Roman" pitchFamily="18" charset="0"/>
              </a:rPr>
              <a:t>: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u-ES" sz="1400" dirty="0" smtClean="0"/>
              <a:t>Ez </a:t>
            </a:r>
            <a:r>
              <a:rPr lang="eu-ES" sz="1400" dirty="0"/>
              <a:t>jan eta ez erre proba baino 2 ordu arinago</a:t>
            </a:r>
            <a:endParaRPr lang="es-ES" sz="14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u-ES" sz="1400" dirty="0" smtClean="0">
                <a:cs typeface="Times New Roman" pitchFamily="18" charset="0"/>
              </a:rPr>
              <a:t>Alkoholik</a:t>
            </a:r>
            <a:r>
              <a:rPr lang="es-ES_tradnl" sz="1400" dirty="0" smtClean="0">
                <a:cs typeface="Times New Roman" pitchFamily="18" charset="0"/>
              </a:rPr>
              <a:t> </a:t>
            </a:r>
            <a:r>
              <a:rPr lang="eu-ES" sz="1400" dirty="0" smtClean="0">
                <a:cs typeface="Times New Roman" pitchFamily="18" charset="0"/>
              </a:rPr>
              <a:t>ez</a:t>
            </a:r>
          </a:p>
          <a:p>
            <a:pPr marL="1371600" lvl="2" indent="-457200">
              <a:lnSpc>
                <a:spcPct val="90000"/>
              </a:lnSpc>
            </a:pPr>
            <a:r>
              <a:rPr lang="eu-ES" sz="1400" dirty="0" smtClean="0"/>
              <a:t>Arropa </a:t>
            </a:r>
            <a:r>
              <a:rPr lang="eu-ES" sz="1400" dirty="0"/>
              <a:t>egokia gomendatu neurri antropometrikoak hartzea errazteko</a:t>
            </a:r>
            <a:r>
              <a:rPr lang="es-ES_tradnl" sz="1400" dirty="0" smtClean="0">
                <a:cs typeface="Times New Roman" pitchFamily="18" charset="0"/>
              </a:rPr>
              <a:t>.</a:t>
            </a:r>
            <a:endParaRPr lang="es-ES_tradnl" sz="14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i="1" dirty="0" err="1" smtClean="0">
                <a:cs typeface="Times New Roman" pitchFamily="18" charset="0"/>
              </a:rPr>
              <a:t>Fitness</a:t>
            </a:r>
            <a:r>
              <a:rPr lang="es-ES_tradnl" sz="1800" b="1" i="1" dirty="0" smtClean="0">
                <a:cs typeface="Times New Roman" pitchFamily="18" charset="0"/>
              </a:rPr>
              <a:t> Test</a:t>
            </a:r>
            <a:r>
              <a:rPr lang="es-ES_tradnl" sz="1800" b="1" dirty="0" smtClean="0">
                <a:cs typeface="Times New Roman" pitchFamily="18" charset="0"/>
              </a:rPr>
              <a:t> </a:t>
            </a:r>
            <a:r>
              <a:rPr lang="eu-ES" sz="1800" b="1" dirty="0" smtClean="0">
                <a:cs typeface="Times New Roman" pitchFamily="18" charset="0"/>
              </a:rPr>
              <a:t>saioak</a:t>
            </a:r>
            <a:r>
              <a:rPr lang="es-ES_tradnl" sz="1800" b="1" dirty="0" smtClean="0">
                <a:cs typeface="Times New Roman" pitchFamily="18" charset="0"/>
              </a:rPr>
              <a:t> (</a:t>
            </a:r>
            <a:r>
              <a:rPr lang="eu-ES" sz="1800" b="1" dirty="0" smtClean="0">
                <a:cs typeface="Times New Roman" pitchFamily="18" charset="0"/>
              </a:rPr>
              <a:t>osasun-proba</a:t>
            </a:r>
            <a:r>
              <a:rPr lang="es-ES_tradnl" sz="1800" b="1" dirty="0" smtClean="0">
                <a:cs typeface="Times New Roman" pitchFamily="18" charset="0"/>
              </a:rPr>
              <a:t> eta </a:t>
            </a:r>
            <a:r>
              <a:rPr lang="es-ES_tradnl" sz="1800" b="1" i="1" dirty="0" err="1" smtClean="0">
                <a:cs typeface="Times New Roman" pitchFamily="18" charset="0"/>
              </a:rPr>
              <a:t>fitness</a:t>
            </a:r>
            <a:r>
              <a:rPr lang="es-ES_tradnl" sz="1800" b="1" dirty="0" smtClean="0">
                <a:cs typeface="Times New Roman" pitchFamily="18" charset="0"/>
              </a:rPr>
              <a:t>-a)</a:t>
            </a:r>
            <a:endParaRPr lang="es-ES_tradnl" sz="1800" b="1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/>
              <a:t>Hasierako </a:t>
            </a:r>
            <a:r>
              <a:rPr lang="eu-ES" sz="1600" dirty="0"/>
              <a:t>kontsulta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u-ES" sz="1400" dirty="0" smtClean="0"/>
              <a:t>Osasunari </a:t>
            </a:r>
            <a:r>
              <a:rPr lang="eu-ES" sz="1400" dirty="0"/>
              <a:t>buruzko galdetegia</a:t>
            </a:r>
            <a:endParaRPr lang="es-ES" sz="1400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Norbanakoaren helburuak identifikatu (beharrizanak/mugak)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Banakako preskripzioa</a:t>
            </a:r>
            <a:r>
              <a:rPr lang="es-ES_tradnl" sz="1600" b="1" dirty="0">
                <a:cs typeface="Times New Roman" pitchFamily="18" charset="0"/>
              </a:rPr>
              <a:t> </a:t>
            </a:r>
            <a:endParaRPr lang="es-ES" sz="1600" b="1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b="1" i="1" dirty="0" err="1">
                <a:cs typeface="Times New Roman" pitchFamily="18" charset="0"/>
              </a:rPr>
              <a:t>Fitness</a:t>
            </a:r>
            <a:r>
              <a:rPr lang="es-ES_tradnl" sz="1600" b="1" i="1" dirty="0">
                <a:cs typeface="Times New Roman" pitchFamily="18" charset="0"/>
              </a:rPr>
              <a:t> </a:t>
            </a:r>
            <a:r>
              <a:rPr lang="es-ES_tradnl" sz="1600" b="1" i="1" dirty="0" smtClean="0">
                <a:cs typeface="Times New Roman" pitchFamily="18" charset="0"/>
              </a:rPr>
              <a:t>test</a:t>
            </a:r>
            <a:r>
              <a:rPr lang="es-ES_tradnl" sz="1600" b="1" dirty="0" smtClean="0">
                <a:cs typeface="Times New Roman" pitchFamily="18" charset="0"/>
              </a:rPr>
              <a:t>-a</a:t>
            </a:r>
            <a:r>
              <a:rPr lang="es-ES_tradnl" sz="1600" dirty="0" smtClean="0">
                <a:cs typeface="Times New Roman" pitchFamily="18" charset="0"/>
              </a:rPr>
              <a:t>: </a:t>
            </a:r>
            <a:r>
              <a:rPr lang="eu-ES" sz="1600" dirty="0" smtClean="0">
                <a:cs typeface="Times New Roman" pitchFamily="18" charset="0"/>
              </a:rPr>
              <a:t>probak egin</a:t>
            </a:r>
            <a:endParaRPr lang="eu-ES" sz="1600" b="1" dirty="0" smtClean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800" b="1" dirty="0" smtClean="0">
                <a:cs typeface="Times New Roman" pitchFamily="18" charset="0"/>
              </a:rPr>
              <a:t>Bigarren fasea (kontsulta)</a:t>
            </a:r>
            <a:r>
              <a:rPr lang="es-ES_tradnl" sz="1800" b="1" dirty="0" smtClean="0">
                <a:cs typeface="Times New Roman" pitchFamily="18" charset="0"/>
              </a:rPr>
              <a:t> </a:t>
            </a:r>
            <a:endParaRPr lang="es-ES_tradnl" sz="1800" b="1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i="1" dirty="0" err="1" smtClean="0">
                <a:cs typeface="Times New Roman" pitchFamily="18" charset="0"/>
              </a:rPr>
              <a:t>Fitness</a:t>
            </a:r>
            <a:r>
              <a:rPr lang="es-ES_tradnl" sz="1600" i="1" dirty="0" smtClean="0">
                <a:cs typeface="Times New Roman" pitchFamily="18" charset="0"/>
              </a:rPr>
              <a:t> test</a:t>
            </a:r>
            <a:r>
              <a:rPr lang="es-ES_tradnl" sz="1600" dirty="0" smtClean="0">
                <a:cs typeface="Times New Roman" pitchFamily="18" charset="0"/>
              </a:rPr>
              <a:t>-aren eta </a:t>
            </a:r>
            <a:r>
              <a:rPr lang="eu-ES" sz="1600" dirty="0" smtClean="0">
                <a:cs typeface="Times New Roman" pitchFamily="18" charset="0"/>
              </a:rPr>
              <a:t>galdetegiaren emaitzak gainbegiratu (erreferentzia gisa erabiltzen dira). Norbanakoaren beharrizanetara bideratzen dugu jasotako informazioa.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Ekintza- eta jarraipen-plana prestatu.</a:t>
            </a:r>
          </a:p>
          <a:p>
            <a:pPr marL="609600" indent="-609600">
              <a:lnSpc>
                <a:spcPct val="90000"/>
              </a:lnSpc>
            </a:pPr>
            <a:endParaRPr lang="es-ES" sz="1800" dirty="0" smtClean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es-ES" sz="18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2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92696"/>
            <a:ext cx="7632848" cy="609600"/>
          </a:xfrm>
        </p:spPr>
        <p:txBody>
          <a:bodyPr>
            <a:noAutofit/>
          </a:bodyPr>
          <a:lstStyle/>
          <a:p>
            <a:r>
              <a:rPr lang="eu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Kontuan izateko alderdiak...</a:t>
            </a:r>
            <a:endParaRPr lang="eu-ES" sz="48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68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7556500" cy="57324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u-ES" sz="1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Fitness</a:t>
            </a:r>
            <a:r>
              <a:rPr lang="eu-ES" sz="1800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test </a:t>
            </a:r>
            <a:r>
              <a:rPr lang="eu-E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saioa: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Probei eta segurtasun-oharrei buruzko azalpena.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Norbanakoak bertan behera utzi beharko du proba aerobikoa zorabiorik, goragalerik edo paparreko minik badu edota txarto sentitzen bada. Argi geratu beharko da proba </a:t>
            </a:r>
            <a:r>
              <a:rPr lang="eu-ES" sz="1600" dirty="0" err="1" smtClean="0">
                <a:cs typeface="Times New Roman" pitchFamily="18" charset="0"/>
              </a:rPr>
              <a:t>submaximo</a:t>
            </a:r>
            <a:r>
              <a:rPr lang="eu-ES" sz="1600" dirty="0" smtClean="0">
                <a:cs typeface="Times New Roman" pitchFamily="18" charset="0"/>
              </a:rPr>
              <a:t> bat dela.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Bertan behera utzi beharko dira malgutasunaren, indarraren eta/edo erresistentzia muskularraren probak minik edo lesio akuturik izatekotan.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Baterien kasuan, probetakoren bat egitez ez bada, beti hartuko da erreferentziatzat balio txikiena.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OSO GARRANTZITSUA:</a:t>
            </a:r>
            <a:r>
              <a:rPr lang="es-ES_tradnl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u-E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(2. elkarrizketa: proben ondokoa)</a:t>
            </a:r>
            <a:r>
              <a:rPr lang="es-ES_tradnl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es-ES_tradnl" sz="1600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Beti motibatu.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Arlo positiboak nabarmendu eta negatiboak murriztu.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Beti </a:t>
            </a:r>
            <a:r>
              <a:rPr lang="eu-ES" sz="1600" dirty="0" err="1" smtClean="0">
                <a:cs typeface="Times New Roman" pitchFamily="18" charset="0"/>
              </a:rPr>
              <a:t>harremandu</a:t>
            </a:r>
            <a:r>
              <a:rPr lang="eu-ES" sz="1600" dirty="0" smtClean="0">
                <a:cs typeface="Times New Roman" pitchFamily="18" charset="0"/>
              </a:rPr>
              <a:t> norbanakoaren helburuak lortutako emaitzekin.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“Kontratu” bat egin (adostasunean oinarritutako konpromisoa).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Errealistak izan norbanakoaren helburuekin (gezurra=frustrazioa).</a:t>
            </a:r>
            <a:r>
              <a:rPr lang="es-ES_tradnl" sz="1600" dirty="0" smtClean="0">
                <a:cs typeface="Times New Roman" pitchFamily="18" charset="0"/>
              </a:rPr>
              <a:t> 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Informazio gutxi eman, baina zehatza.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Zerbait ez badakigu, ez aipatu (bilatu eta, ondoren, norbanakoari jakinarazi).</a:t>
            </a:r>
            <a:r>
              <a:rPr lang="es-ES_tradnl" sz="1600" dirty="0" smtClean="0">
                <a:cs typeface="Times New Roman" pitchFamily="18" charset="0"/>
              </a:rPr>
              <a:t> </a:t>
            </a:r>
            <a:r>
              <a:rPr lang="es-ES" sz="1600" dirty="0" smtClean="0"/>
              <a:t> </a:t>
            </a:r>
            <a:endParaRPr lang="es-ES" sz="16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23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507209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s-ES_tradnl" sz="2800" u="sng" dirty="0" smtClean="0"/>
              <a:t>IKERKETA ANTROPOMETRIKOA</a:t>
            </a:r>
          </a:p>
          <a:p>
            <a:endParaRPr lang="es-ES_tradnl" dirty="0" smtClean="0"/>
          </a:p>
          <a:p>
            <a:r>
              <a:rPr lang="eu-ES" sz="2800" dirty="0" smtClean="0"/>
              <a:t>Ikerketa antropometrikoa egiteko honako neurri hauek hartuko ditugu:</a:t>
            </a:r>
          </a:p>
          <a:p>
            <a:pPr>
              <a:buNone/>
            </a:pPr>
            <a:endParaRPr lang="es-ES_tradnl" sz="2800" dirty="0" smtClean="0"/>
          </a:p>
          <a:p>
            <a:pPr lvl="1"/>
            <a:r>
              <a:rPr lang="eu-ES" sz="2800" dirty="0" smtClean="0"/>
              <a:t>Altuera eta pisua (GMI - Gorputz-masaren indizea)</a:t>
            </a:r>
            <a:r>
              <a:rPr lang="es-ES_tradnl" sz="2800" dirty="0" smtClean="0"/>
              <a:t>.</a:t>
            </a:r>
          </a:p>
          <a:p>
            <a:pPr lvl="1"/>
            <a:endParaRPr lang="es-ES_tradnl" sz="2800" dirty="0" smtClean="0"/>
          </a:p>
          <a:p>
            <a:pPr lvl="1"/>
            <a:r>
              <a:rPr lang="eu-ES" sz="2800" dirty="0" smtClean="0"/>
              <a:t>Gerrialdeko zirkunferentzia</a:t>
            </a:r>
          </a:p>
          <a:p>
            <a:pPr marL="393192" lvl="1" indent="0">
              <a:buNone/>
            </a:pPr>
            <a:endParaRPr lang="es-ES_tradnl" sz="2800" dirty="0"/>
          </a:p>
          <a:p>
            <a:pPr lvl="1"/>
            <a:r>
              <a:rPr lang="eu-ES" sz="2800" dirty="0" smtClean="0"/>
              <a:t>Gerrialdea/aldaka indizea</a:t>
            </a:r>
          </a:p>
          <a:p>
            <a:pPr>
              <a:buNone/>
            </a:pPr>
            <a:endParaRPr lang="es-ES_tradnl" sz="2800" dirty="0" smtClean="0"/>
          </a:p>
          <a:p>
            <a:pPr lvl="1"/>
            <a:r>
              <a:rPr lang="eu-ES" sz="2800" dirty="0" smtClean="0"/>
              <a:t>Larruazaleko tolesturen neurketa</a:t>
            </a:r>
          </a:p>
          <a:p>
            <a:pPr lvl="1"/>
            <a:endParaRPr lang="es-ES_tradnl" sz="2800" dirty="0" smtClean="0"/>
          </a:p>
          <a:p>
            <a:pPr lvl="1"/>
            <a:r>
              <a:rPr lang="eu-ES" sz="2800" dirty="0" smtClean="0"/>
              <a:t>Perimetroak eta diametroak</a:t>
            </a:r>
          </a:p>
          <a:p>
            <a:pPr>
              <a:buNone/>
            </a:pPr>
            <a:endParaRPr lang="es-ES_tradnl" sz="2800" dirty="0" smtClean="0"/>
          </a:p>
          <a:p>
            <a:pPr>
              <a:buNone/>
            </a:pPr>
            <a:endParaRPr lang="es-ES_tradnl" dirty="0"/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GORPUTZAREN BALORAZIOA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0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GMI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3571900"/>
          </a:xfrm>
        </p:spPr>
        <p:txBody>
          <a:bodyPr>
            <a:normAutofit/>
          </a:bodyPr>
          <a:lstStyle/>
          <a:p>
            <a:r>
              <a:rPr lang="eu-ES" dirty="0" smtClean="0"/>
              <a:t>Datu horiekin Gorputz-masaren indizea (GMI) lortzen da </a:t>
            </a:r>
            <a:r>
              <a:rPr lang="es-ES_tradnl" dirty="0" smtClean="0"/>
              <a:t>GMI.</a:t>
            </a:r>
          </a:p>
          <a:p>
            <a:endParaRPr lang="es-ES_tradnl" dirty="0" smtClean="0"/>
          </a:p>
          <a:p>
            <a:r>
              <a:rPr lang="eu-ES" dirty="0" smtClean="0"/>
              <a:t>Bere asmoa da ezagutzea norbanakoak daukan pisuaren eta altueraren arteko erlazioa egokia den, edota ustezko patologiak adierazi ditzaketen balioetara desbideratu den. Honako hauxe da formula orokorra: </a:t>
            </a:r>
          </a:p>
          <a:p>
            <a:pPr>
              <a:buNone/>
            </a:pPr>
            <a:endParaRPr lang="es-ES_tradnl" dirty="0"/>
          </a:p>
        </p:txBody>
      </p:sp>
      <p:sp>
        <p:nvSpPr>
          <p:cNvPr id="4" name="3 CuadroTexto"/>
          <p:cNvSpPr txBox="1"/>
          <p:nvPr/>
        </p:nvSpPr>
        <p:spPr>
          <a:xfrm>
            <a:off x="2428860" y="4857760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2400" dirty="0" smtClean="0"/>
          </a:p>
          <a:p>
            <a:r>
              <a:rPr lang="es-ES_tradnl" sz="2400" dirty="0" smtClean="0"/>
              <a:t>GMI =  PISUA (kg)           kg/m²</a:t>
            </a:r>
          </a:p>
          <a:p>
            <a:r>
              <a:rPr lang="es-ES_tradnl" sz="2400" dirty="0" smtClean="0"/>
              <a:t>            ALTUERA ² (m²) </a:t>
            </a:r>
            <a:endParaRPr lang="es-ES_tradnl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3428992" y="5643578"/>
            <a:ext cx="200026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1198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ullSizeRend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714620"/>
            <a:ext cx="4042622" cy="2857520"/>
          </a:xfrm>
        </p:spPr>
      </p:pic>
      <p:pic>
        <p:nvPicPr>
          <p:cNvPr id="5" name="4 Imagen" descr="FullSizeRender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714620"/>
            <a:ext cx="4357718" cy="2857495"/>
          </a:xfrm>
          <a:prstGeom prst="rect">
            <a:avLst/>
          </a:prstGeom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GMI</a:t>
            </a:r>
            <a:endParaRPr lang="es-ES_tradnl" dirty="0"/>
          </a:p>
        </p:txBody>
      </p:sp>
      <p:sp>
        <p:nvSpPr>
          <p:cNvPr id="7" name="6 CuadroTexto"/>
          <p:cNvSpPr txBox="1"/>
          <p:nvPr/>
        </p:nvSpPr>
        <p:spPr>
          <a:xfrm>
            <a:off x="1571604" y="1785926"/>
            <a:ext cx="1992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/>
              <a:t>ALTUERA</a:t>
            </a:r>
            <a:endParaRPr lang="es-ES_tradnl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215074" y="1785926"/>
            <a:ext cx="1381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 smtClean="0"/>
              <a:t>PISUA</a:t>
            </a:r>
            <a:endParaRPr lang="es-ES_tradnl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428860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TEKNIKA EGOKIA</a:t>
            </a:r>
            <a:endParaRPr lang="es-ES_tradnl" sz="1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7158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 smtClean="0"/>
              <a:t>TEKNIKA DESEGOKIA</a:t>
            </a:r>
            <a:endParaRPr lang="es-ES_tradnl" sz="14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072330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/>
              <a:t>TEKNIKA EGOKIA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714876" y="571501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dirty="0"/>
              <a:t>TEKNIKA DESEGOKIA</a:t>
            </a:r>
          </a:p>
        </p:txBody>
      </p:sp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6413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ctr"/>
            <a:r>
              <a:rPr lang="es-ES_tradnl" dirty="0" smtClean="0"/>
              <a:t>GMI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357430"/>
            <a:ext cx="8229600" cy="4389120"/>
          </a:xfrm>
        </p:spPr>
        <p:txBody>
          <a:bodyPr>
            <a:normAutofit/>
          </a:bodyPr>
          <a:lstStyle/>
          <a:p>
            <a:r>
              <a:rPr lang="eu-ES" dirty="0" smtClean="0"/>
              <a:t>Denbora luzez erabili izan zen, eta balio handiegia ematen zitzaion, balantzazko pisua besterik erabiltzen ez zenez, errore handia eragiten zuelako: </a:t>
            </a:r>
          </a:p>
          <a:p>
            <a:pPr>
              <a:buNone/>
            </a:pPr>
            <a:endParaRPr lang="es-ES_tradnl" dirty="0" smtClean="0"/>
          </a:p>
          <a:p>
            <a:pPr lvl="1"/>
            <a:r>
              <a:rPr lang="eu-ES" dirty="0" smtClean="0"/>
              <a:t>Pisua neurtzen denean, ezin daitezke </a:t>
            </a:r>
            <a:r>
              <a:rPr lang="eu-ES" b="1" dirty="0" smtClean="0"/>
              <a:t>gantza</a:t>
            </a:r>
            <a:r>
              <a:rPr lang="eu-ES" dirty="0" smtClean="0"/>
              <a:t> eta </a:t>
            </a:r>
            <a:r>
              <a:rPr lang="eu-ES" b="1" dirty="0" smtClean="0"/>
              <a:t>muskulua </a:t>
            </a:r>
            <a:r>
              <a:rPr lang="eu-ES" dirty="0" smtClean="0"/>
              <a:t>bezalako osagai espezifikoak diskriminatu.</a:t>
            </a:r>
          </a:p>
          <a:p>
            <a:endParaRPr lang="es-ES_tradnl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2213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>
            <a:normAutofit fontScale="92500"/>
          </a:bodyPr>
          <a:lstStyle/>
          <a:p>
            <a:r>
              <a:rPr lang="eu-ES" dirty="0" smtClean="0"/>
              <a:t>Dena dela, ikerlan asko argitaratu ziren, </a:t>
            </a:r>
            <a:r>
              <a:rPr lang="es-ES_tradnl" dirty="0" smtClean="0"/>
              <a:t>eta </a:t>
            </a:r>
            <a:r>
              <a:rPr lang="eu-ES" dirty="0"/>
              <a:t>Osasunaren Munduko </a:t>
            </a:r>
            <a:r>
              <a:rPr lang="eu-ES" dirty="0" smtClean="0"/>
              <a:t>Erakundeak era honetan sailkatu zituen emaitzak:</a:t>
            </a:r>
            <a:r>
              <a:rPr lang="es-ES_tradnl" dirty="0" smtClean="0"/>
              <a:t> 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endParaRPr lang="es-ES_tradnl" dirty="0" smtClean="0"/>
          </a:p>
          <a:p>
            <a:r>
              <a:rPr lang="eu-ES" dirty="0" smtClean="0"/>
              <a:t>GMI altu batek gehiegizko pisua adierazi dezake altuera jakin baterako, baina ez du informaziorik ematen gehiegizko pisu hori eragiten duen ehunari buruz</a:t>
            </a:r>
            <a:r>
              <a:rPr lang="es-ES_tradnl" dirty="0"/>
              <a:t>. </a:t>
            </a:r>
            <a:r>
              <a:rPr lang="eu-ES" dirty="0" smtClean="0"/>
              <a:t>Gantzen edo muskuluen eraginez izan daiteke, horiek baitira bizitzan zehar asko alda daitezkeen ehunak.</a:t>
            </a:r>
            <a:endParaRPr lang="eu-ES" dirty="0"/>
          </a:p>
        </p:txBody>
      </p:sp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428868"/>
            <a:ext cx="3571900" cy="2047445"/>
          </a:xfrm>
          <a:prstGeom prst="rect">
            <a:avLst/>
          </a:prstGeo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es-ES_tradnl" dirty="0"/>
              <a:t>GMI</a:t>
            </a:r>
            <a:endParaRPr lang="es-ES_tradnl" dirty="0">
              <a:solidFill>
                <a:schemeClr val="tx1"/>
              </a:solidFill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79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NAHASMENEKO KASUAK</a:t>
            </a:r>
          </a:p>
          <a:p>
            <a:endParaRPr lang="es-ES_tradnl" dirty="0" smtClean="0"/>
          </a:p>
          <a:p>
            <a:pPr lvl="1"/>
            <a:r>
              <a:rPr lang="eu-ES" b="1" dirty="0" smtClean="0"/>
              <a:t>Muskulu-masa handia duten norbanakoak</a:t>
            </a:r>
            <a:endParaRPr lang="es-ES_tradnl" b="1" dirty="0" smtClean="0"/>
          </a:p>
          <a:p>
            <a:pPr lvl="1"/>
            <a:endParaRPr lang="es-ES_tradnl" b="1" dirty="0" smtClean="0"/>
          </a:p>
          <a:p>
            <a:pPr lvl="1">
              <a:buNone/>
            </a:pPr>
            <a:endParaRPr lang="es-ES_tradnl" b="1" dirty="0" smtClean="0"/>
          </a:p>
          <a:p>
            <a:pPr lvl="1"/>
            <a:r>
              <a:rPr lang="eu-ES" b="1" dirty="0" smtClean="0"/>
              <a:t>Gizonezkoak eta </a:t>
            </a:r>
          </a:p>
          <a:p>
            <a:pPr marL="393192" lvl="1" indent="0">
              <a:buNone/>
            </a:pPr>
            <a:r>
              <a:rPr lang="eu-ES" b="1" dirty="0" smtClean="0"/>
              <a:t>emakumezkoak</a:t>
            </a:r>
          </a:p>
          <a:p>
            <a:pPr lvl="1"/>
            <a:endParaRPr lang="es-ES_tradnl" b="1" dirty="0" smtClean="0"/>
          </a:p>
          <a:p>
            <a:pPr lvl="1">
              <a:buNone/>
            </a:pPr>
            <a:endParaRPr lang="es-ES_tradnl" b="1" dirty="0" smtClean="0"/>
          </a:p>
          <a:p>
            <a:pPr lvl="1"/>
            <a:r>
              <a:rPr lang="eu-ES" b="1" dirty="0" smtClean="0"/>
              <a:t>Agureak</a:t>
            </a:r>
            <a:endParaRPr lang="eu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/>
              <a:t>GMI</a:t>
            </a:r>
          </a:p>
        </p:txBody>
      </p:sp>
      <p:pic>
        <p:nvPicPr>
          <p:cNvPr id="5" name="4 Imagen" descr="culturista_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857232"/>
            <a:ext cx="1724904" cy="2052636"/>
          </a:xfrm>
          <a:prstGeom prst="rect">
            <a:avLst/>
          </a:prstGeom>
        </p:spPr>
      </p:pic>
      <p:pic>
        <p:nvPicPr>
          <p:cNvPr id="6" name="5 Imagen" descr="60 k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4071942"/>
            <a:ext cx="2895600" cy="1581150"/>
          </a:xfrm>
          <a:prstGeom prst="rect">
            <a:avLst/>
          </a:prstGeom>
        </p:spPr>
      </p:pic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3235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dirty="0" smtClean="0"/>
              <a:t>GERRIALDEKO ZIRKUNFERENTZIA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u-ES" dirty="0" smtClean="0"/>
              <a:t>Teknikaria erabiltzailearen eskuinaldean kokatu behar da.</a:t>
            </a:r>
          </a:p>
          <a:p>
            <a:r>
              <a:rPr lang="eu-ES" dirty="0" smtClean="0"/>
              <a:t>Neurketa azalaren gainean egin behar da.</a:t>
            </a:r>
          </a:p>
          <a:p>
            <a:r>
              <a:rPr lang="eu-ES" dirty="0" smtClean="0"/>
              <a:t>Erabiltzailearen arnasaldi arrunt baten ostean egin behar da neurketa.</a:t>
            </a:r>
          </a:p>
          <a:p>
            <a:r>
              <a:rPr lang="eu-ES" dirty="0" smtClean="0"/>
              <a:t>Neurketa-zintak zoruarekiko paralelo egon behar du, eta tiratu egin behar da azalaren gainean zapal geratu dadin, baina estutu gabe.</a:t>
            </a:r>
          </a:p>
          <a:p>
            <a:r>
              <a:rPr lang="eu-ES" dirty="0" smtClean="0"/>
              <a:t>Hainbat neurketa egin behar dira zirkunferentzia gune txikiena zehazteko. Bi neurketa egiteko neurria erabiltzen da gune honetarako (elkarren artean 1 </a:t>
            </a:r>
            <a:r>
              <a:rPr lang="eu-ES" dirty="0"/>
              <a:t>cm-ko aldea baino </a:t>
            </a:r>
            <a:r>
              <a:rPr lang="eu-ES" dirty="0" smtClean="0"/>
              <a:t>gehiago ez dutenak).</a:t>
            </a:r>
            <a:endParaRPr lang="eu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04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dirty="0"/>
              <a:t>GERRIALDEKO ZIRKUNFERENTZIA</a:t>
            </a:r>
          </a:p>
        </p:txBody>
      </p:sp>
      <p:pic>
        <p:nvPicPr>
          <p:cNvPr id="5" name="4 Imagen" descr="FullSizeRender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2000240"/>
            <a:ext cx="4632105" cy="3286148"/>
          </a:xfrm>
          <a:prstGeom prst="rect">
            <a:avLst/>
          </a:prstGeom>
        </p:spPr>
      </p:pic>
      <p:pic>
        <p:nvPicPr>
          <p:cNvPr id="6" name="5 Imagen" descr="FullSizeRender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000240"/>
            <a:ext cx="2714644" cy="328614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14282" y="50006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A</a:t>
            </a:r>
            <a:endParaRPr lang="es-ES_tradnl" dirty="0"/>
          </a:p>
        </p:txBody>
      </p:sp>
      <p:sp>
        <p:nvSpPr>
          <p:cNvPr id="8" name="7 CuadroTexto"/>
          <p:cNvSpPr txBox="1"/>
          <p:nvPr/>
        </p:nvSpPr>
        <p:spPr>
          <a:xfrm>
            <a:off x="3643306" y="5000636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B</a:t>
            </a:r>
            <a:endParaRPr lang="es-ES_tradnl" dirty="0"/>
          </a:p>
        </p:txBody>
      </p:sp>
      <p:sp>
        <p:nvSpPr>
          <p:cNvPr id="9" name="8 CuadroTexto"/>
          <p:cNvSpPr txBox="1"/>
          <p:nvPr/>
        </p:nvSpPr>
        <p:spPr>
          <a:xfrm>
            <a:off x="571472" y="5786454"/>
            <a:ext cx="80010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u-ES" sz="1600" dirty="0" smtClean="0"/>
              <a:t>Gerrialdearen zirkunferentzia neurtzeko teknika desegokia. Ikusi </a:t>
            </a:r>
            <a:r>
              <a:rPr lang="eu-ES" sz="1600" dirty="0" err="1" smtClean="0"/>
              <a:t>daitekeenez</a:t>
            </a:r>
            <a:r>
              <a:rPr lang="eu-ES" sz="1600" dirty="0" smtClean="0"/>
              <a:t>, espezialista erabiltzailearen aurrez aurre dago eta neurketa-zinta ez dago zoruarekiko paralelo.</a:t>
            </a:r>
          </a:p>
          <a:p>
            <a:pPr marL="342900" indent="-342900">
              <a:buAutoNum type="alphaUcPeriod"/>
            </a:pPr>
            <a:r>
              <a:rPr lang="eu-ES" sz="1600" dirty="0"/>
              <a:t>Gerrialdearen zirkunferentzia </a:t>
            </a:r>
            <a:r>
              <a:rPr lang="eu-ES" sz="1600" dirty="0" smtClean="0"/>
              <a:t>modu egokian neurtzeko </a:t>
            </a:r>
            <a:r>
              <a:rPr lang="eu-ES" sz="1600" dirty="0"/>
              <a:t>teknika </a:t>
            </a:r>
            <a:r>
              <a:rPr lang="eu-ES" sz="1600" dirty="0" smtClean="0"/>
              <a:t>estandarra.</a:t>
            </a:r>
            <a:endParaRPr lang="es-ES_tradnl" sz="1600" dirty="0"/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49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3" y="357166"/>
            <a:ext cx="8260095" cy="1057268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sz="4800" dirty="0" smtClean="0">
                <a:solidFill>
                  <a:schemeClr val="tx1"/>
                </a:solidFill>
              </a:rPr>
              <a:t>GMI/GERRIALDEKO </a:t>
            </a:r>
            <a:r>
              <a:rPr lang="es-ES_tradnl" sz="4800" dirty="0">
                <a:solidFill>
                  <a:schemeClr val="tx1"/>
                </a:solidFill>
              </a:rPr>
              <a:t>ZIRKUNFERENTZIA</a:t>
            </a:r>
          </a:p>
        </p:txBody>
      </p:sp>
      <p:pic>
        <p:nvPicPr>
          <p:cNvPr id="102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745585"/>
              </p:ext>
            </p:extLst>
          </p:nvPr>
        </p:nvGraphicFramePr>
        <p:xfrm>
          <a:off x="410816" y="1772816"/>
          <a:ext cx="8064896" cy="36652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2218"/>
                <a:gridCol w="1962218"/>
                <a:gridCol w="1962218"/>
                <a:gridCol w="2178242"/>
              </a:tblGrid>
              <a:tr h="370840">
                <a:tc gridSpan="4">
                  <a:txBody>
                    <a:bodyPr/>
                    <a:lstStyle/>
                    <a:p>
                      <a:pPr algn="l"/>
                      <a:r>
                        <a:rPr lang="es-ES" dirty="0" smtClean="0"/>
                        <a:t>GORPUTZ-MASAREN INDIZEAN (GMI) ETA  GERRIALDEKO ZIRKUNFERENTZIAN OINARRITUTAKO ARRISKU-FAKTOREEN SAILKAPENA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100" b="1" dirty="0" smtClean="0"/>
                        <a:t>GAIXOTASUN-</a:t>
                      </a:r>
                      <a:r>
                        <a:rPr lang="es-ES" sz="1100" b="1" dirty="0" err="1" smtClean="0"/>
                        <a:t>ARRISKUA</a:t>
                      </a:r>
                      <a:r>
                        <a:rPr lang="es-ES" sz="1100" b="1" baseline="30000" dirty="0" err="1" smtClean="0"/>
                        <a:t>a</a:t>
                      </a:r>
                      <a:r>
                        <a:rPr lang="es-ES" sz="1100" b="1" dirty="0" smtClean="0"/>
                        <a:t> PISU NORMALAREKIKO ETA GERRIALDEKO ZIRKUNFERENTZIAREKIKO </a:t>
                      </a:r>
                      <a:endParaRPr lang="es-ES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 smtClean="0"/>
                    </a:p>
                    <a:p>
                      <a:pPr algn="l"/>
                      <a:r>
                        <a:rPr lang="es-ES" sz="1100" b="1" dirty="0" smtClean="0"/>
                        <a:t>GMI (kg/m</a:t>
                      </a:r>
                      <a:r>
                        <a:rPr lang="es-ES" sz="1100" b="1" baseline="30000" dirty="0" smtClean="0"/>
                        <a:t>2</a:t>
                      </a:r>
                      <a:r>
                        <a:rPr lang="es-ES" sz="1100" b="1" dirty="0" smtClean="0"/>
                        <a:t>)</a:t>
                      </a:r>
                      <a:endParaRPr lang="es-E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/>
                        <a:t>GIZONEZKOAK ≤ </a:t>
                      </a:r>
                      <a:r>
                        <a:rPr lang="es-ES" sz="1400" b="1" dirty="0" smtClean="0"/>
                        <a:t>102</a:t>
                      </a:r>
                      <a:r>
                        <a:rPr lang="es-ES" sz="1100" b="1" baseline="0" dirty="0" smtClean="0"/>
                        <a:t> cm</a:t>
                      </a:r>
                    </a:p>
                    <a:p>
                      <a:pPr algn="l"/>
                      <a:r>
                        <a:rPr lang="es-ES" sz="1100" b="1" baseline="0" dirty="0" smtClean="0"/>
                        <a:t>EMAKUMEZKOAK ≤ 88 cm</a:t>
                      </a:r>
                      <a:endParaRPr lang="es-E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smtClean="0"/>
                        <a:t>GIZONEZKOAK </a:t>
                      </a: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&gt; </a:t>
                      </a:r>
                      <a:r>
                        <a:rPr kumimoji="0" lang="es-ES" sz="14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102</a:t>
                      </a: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cm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baseline="0" dirty="0" smtClean="0"/>
                        <a:t>EMAKUMEZKOAK </a:t>
                      </a:r>
                      <a:r>
                        <a:rPr kumimoji="0" lang="es-ES" sz="11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&gt; 88 cm</a:t>
                      </a:r>
                      <a:endParaRPr lang="es-ES" sz="11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Argaltasuna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Normala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Gehiegizko pisua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Obesitatea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   I. mota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   II. mota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   III. mota</a:t>
                      </a:r>
                      <a:endParaRPr lang="eu-ES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&lt; 18,5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18,5-24,9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25,0-29,9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30,0-34,9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35,0-39,9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≥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Areagotuta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u-ES" sz="1100" noProof="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Handia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Oso handia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Ikaragarri handia</a:t>
                      </a:r>
                      <a:endParaRPr lang="eu-ES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dirty="0" smtClean="0"/>
                        <a:t>-----------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Handia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u-ES" sz="1100" noProof="0" dirty="0" smtClean="0"/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Oso handia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Oso handia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u-ES" sz="1100" noProof="0" dirty="0" smtClean="0"/>
                        <a:t>Ikaragarri handia</a:t>
                      </a:r>
                      <a:endParaRPr lang="eu-ES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407201" y="5465558"/>
            <a:ext cx="83529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50" baseline="30000" dirty="0" smtClean="0"/>
              <a:t>a</a:t>
            </a:r>
            <a:r>
              <a:rPr lang="eu-ES" sz="1050" dirty="0" smtClean="0"/>
              <a:t>Gaixotasun hauek izateko arriskua: II. motako diabetesa, hipertentsioa eta gaixotasun kardiobaskularra. Gidoiek (--) adierazten dutena da ez dela arrisku gehigarririk lotu GMI neurri horiekin. Gerrialdeko zirkunferentzia handitu izana arriskua areagotu egin den seinale ere izan daiteke, baita pisu normala duten </a:t>
            </a:r>
            <a:r>
              <a:rPr lang="eu-ES" sz="1050" dirty="0" err="1" smtClean="0"/>
              <a:t>pertsonengan</a:t>
            </a:r>
            <a:r>
              <a:rPr lang="eu-ES" sz="1050" dirty="0" smtClean="0"/>
              <a:t> ere.</a:t>
            </a:r>
          </a:p>
          <a:p>
            <a:endParaRPr lang="es-ES_tradnl" sz="1050" dirty="0"/>
          </a:p>
          <a:p>
            <a:r>
              <a:rPr lang="eu-ES" sz="1050" dirty="0" smtClean="0"/>
              <a:t>Hemendik moldatuta: </a:t>
            </a:r>
            <a:r>
              <a:rPr lang="es-ES_tradnl" sz="1050" dirty="0" err="1" smtClean="0"/>
              <a:t>Expert</a:t>
            </a:r>
            <a:r>
              <a:rPr lang="es-ES_tradnl" sz="1050" dirty="0" smtClean="0"/>
              <a:t> Panel. Executive summary of the clinical guidelines on the identification, evaluation and treatment of overweight and obesity in adults. </a:t>
            </a:r>
            <a:r>
              <a:rPr lang="es-ES_tradnl" sz="1050" i="1" dirty="0" smtClean="0"/>
              <a:t>Arch Intern Med. </a:t>
            </a:r>
            <a:r>
              <a:rPr lang="es-ES_tradnl" sz="1050" dirty="0" smtClean="0"/>
              <a:t>1998; 158:1855-67.</a:t>
            </a:r>
            <a:endParaRPr lang="es-ES_tradnl" sz="1050" dirty="0"/>
          </a:p>
        </p:txBody>
      </p:sp>
    </p:spTree>
    <p:extLst>
      <p:ext uri="{BB962C8B-B14F-4D97-AF65-F5344CB8AC3E}">
        <p14:creationId xmlns:p14="http://schemas.microsoft.com/office/powerpoint/2010/main" val="2767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3204" y="548680"/>
            <a:ext cx="8229600" cy="1143000"/>
          </a:xfrm>
        </p:spPr>
        <p:txBody>
          <a:bodyPr/>
          <a:lstStyle/>
          <a:p>
            <a:pPr algn="ctr"/>
            <a:r>
              <a:rPr lang="es-ES" dirty="0" smtClean="0"/>
              <a:t>GERRIALDEA/ALDAKA INDIZEA</a:t>
            </a:r>
            <a:endParaRPr lang="es-E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326414"/>
              </p:ext>
            </p:extLst>
          </p:nvPr>
        </p:nvGraphicFramePr>
        <p:xfrm>
          <a:off x="1043608" y="4887009"/>
          <a:ext cx="7272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baseline="0" dirty="0" smtClean="0"/>
                        <a:t>ARAZO METABOLIKOAK IZATEKO FUNTSEZKO ARRISKUA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GIZONEZKOAK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EMAKUMEZKOAK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≥ 0,90 cm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≥ 0,85</a:t>
                      </a:r>
                      <a:r>
                        <a:rPr lang="es-ES" baseline="0" dirty="0" smtClean="0"/>
                        <a:t> cm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blog.kokofitclub.com/wp-content/uploads/2015/01/waist-to-hip-man-and-woma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271" y="1916832"/>
            <a:ext cx="3240360" cy="2746068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23528" y="6228618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/>
              <a:t>WHO (2008). </a:t>
            </a:r>
            <a:r>
              <a:rPr lang="es-ES" sz="1600" i="1" dirty="0" err="1"/>
              <a:t>Waist</a:t>
            </a:r>
            <a:r>
              <a:rPr lang="es-ES" sz="1600" i="1" dirty="0"/>
              <a:t> </a:t>
            </a:r>
            <a:r>
              <a:rPr lang="es-ES" sz="1600" i="1" dirty="0" err="1"/>
              <a:t>Circunference</a:t>
            </a:r>
            <a:r>
              <a:rPr lang="es-ES" sz="1600" i="1" dirty="0"/>
              <a:t> and </a:t>
            </a:r>
            <a:r>
              <a:rPr lang="es-ES" sz="1600" i="1" dirty="0" err="1"/>
              <a:t>Waist</a:t>
            </a:r>
            <a:r>
              <a:rPr lang="es-ES" sz="1600" i="1" dirty="0"/>
              <a:t> hip Ratio: </a:t>
            </a:r>
            <a:r>
              <a:rPr lang="es-ES" sz="1600" i="1" dirty="0" err="1"/>
              <a:t>Report</a:t>
            </a:r>
            <a:r>
              <a:rPr lang="es-ES" sz="1600" i="1" dirty="0"/>
              <a:t> of a WHO </a:t>
            </a:r>
            <a:r>
              <a:rPr lang="es-ES" sz="1600" i="1" dirty="0" err="1"/>
              <a:t>Expert</a:t>
            </a:r>
            <a:r>
              <a:rPr lang="es-ES" sz="1600" i="1" dirty="0"/>
              <a:t> </a:t>
            </a:r>
            <a:r>
              <a:rPr lang="es-ES" sz="1600" i="1" dirty="0" err="1"/>
              <a:t>Consulation</a:t>
            </a:r>
            <a:r>
              <a:rPr lang="es-ES" sz="1600" dirty="0"/>
              <a:t>. 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89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_tradnl" dirty="0" smtClean="0"/>
              <a:t>LARRUAZALEKO TOLESTURAK</a:t>
            </a:r>
            <a:endParaRPr lang="es-ES_tradnl" dirty="0"/>
          </a:p>
        </p:txBody>
      </p:sp>
      <p:pic>
        <p:nvPicPr>
          <p:cNvPr id="4" name="3 Marcador de contenido" descr="FullSizeRender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714488"/>
            <a:ext cx="5852583" cy="4389437"/>
          </a:xfrm>
        </p:spPr>
      </p:pic>
      <p:sp>
        <p:nvSpPr>
          <p:cNvPr id="5" name="4 CuadroTexto"/>
          <p:cNvSpPr txBox="1"/>
          <p:nvPr/>
        </p:nvSpPr>
        <p:spPr>
          <a:xfrm>
            <a:off x="1785918" y="6286520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 smtClean="0"/>
              <a:t>Larruazaleko tolesturak kalibratzeko gailuak, hainbat </a:t>
            </a:r>
            <a:r>
              <a:rPr lang="eu-ES" dirty="0" err="1" smtClean="0"/>
              <a:t>kalitatetakoak</a:t>
            </a:r>
            <a:r>
              <a:rPr lang="eu-ES" dirty="0" smtClean="0"/>
              <a:t>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0841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ullSizeRender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857364"/>
            <a:ext cx="7643866" cy="4714908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es-ES_tradnl" dirty="0"/>
              <a:t>LARRUAZALEKO TOLESTURAK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14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5286412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smtClean="0"/>
              <a:t>PROZEDURAK</a:t>
            </a:r>
          </a:p>
          <a:p>
            <a:pPr lvl="1"/>
            <a:r>
              <a:rPr lang="eu-ES" dirty="0" smtClean="0"/>
              <a:t>Neurketa guztiak gorputzaren eskuinaldean egin behar dira, norbanakoa zutik dagoela.</a:t>
            </a:r>
          </a:p>
          <a:p>
            <a:pPr lvl="1"/>
            <a:r>
              <a:rPr lang="eu-ES" dirty="0" smtClean="0"/>
              <a:t>Kalibragailua edo </a:t>
            </a:r>
            <a:r>
              <a:rPr lang="eu-ES" dirty="0" err="1" smtClean="0"/>
              <a:t>plikometroa</a:t>
            </a:r>
            <a:r>
              <a:rPr lang="eu-ES" dirty="0" smtClean="0"/>
              <a:t> larruazalaren azalean jarri behar da, erpurutik eta atzamarretik 1 cm-ra, larruazaleko tolesturarekiko perpendikularrean eta tolesturaren oinaren eta gailurraren artean</a:t>
            </a:r>
          </a:p>
          <a:p>
            <a:pPr lvl="1"/>
            <a:r>
              <a:rPr lang="eu-ES" dirty="0" smtClean="0"/>
              <a:t>Tolestura eutsi behar da kalibragailua neurketa egiten dagoen bitartean.</a:t>
            </a:r>
          </a:p>
          <a:p>
            <a:pPr lvl="1"/>
            <a:r>
              <a:rPr lang="eu-ES" dirty="0" smtClean="0"/>
              <a:t>1-2 segundo itxaron (gehiago ez) kalibragailua irakurri aurretik.</a:t>
            </a:r>
          </a:p>
          <a:p>
            <a:pPr lvl="1"/>
            <a:r>
              <a:rPr lang="eu-ES" dirty="0" smtClean="0"/>
              <a:t>Hiru aldiz neurtu alde bakoitzean, eta errepikatu proba baldin eta neurketa hirukoitzak 1-2 mm artean ez badaude.</a:t>
            </a:r>
          </a:p>
          <a:p>
            <a:pPr lvl="1"/>
            <a:r>
              <a:rPr lang="eu-ES" dirty="0" smtClean="0"/>
              <a:t>Txandakatu neurketako guneak edota utzi denbora igarotzen, larruazalak ohiko testura eta lodiera berreskuratu ditzan.</a:t>
            </a:r>
          </a:p>
          <a:p>
            <a:pPr lvl="1"/>
            <a:endParaRPr lang="es-ES_tradnl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pPr algn="ctr"/>
            <a:r>
              <a:rPr lang="es-ES_tradnl" dirty="0"/>
              <a:t>LARRUAZALEKO TOLESTURAK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9703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FullSizeRender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7"/>
            <a:ext cx="1440160" cy="1800199"/>
          </a:xfrm>
          <a:ln w="25400">
            <a:solidFill>
              <a:schemeClr val="tx1"/>
            </a:solidFill>
          </a:ln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pPr algn="ctr"/>
            <a:r>
              <a:rPr lang="es-ES_tradnl" dirty="0"/>
              <a:t>LARRUAZALEKO TOLESTURAK</a:t>
            </a:r>
          </a:p>
        </p:txBody>
      </p:sp>
      <p:pic>
        <p:nvPicPr>
          <p:cNvPr id="6" name="4 Marcador de contenido" descr="FullSizeRender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412776"/>
            <a:ext cx="1161653" cy="181548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7" name="4 Marcador de contenido" descr="FullSizeRender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415" y="1484784"/>
            <a:ext cx="2559232" cy="16714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8" name="4 Marcador de contenido" descr="FullSizeRender(1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2607" y="1461877"/>
            <a:ext cx="1301629" cy="205070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9" name="4 Marcador de contenido" descr="FullSizeRender(1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4077072"/>
            <a:ext cx="1520542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0" name="4 Marcador de contenido" descr="FullSizeRender(1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86851" y="4077072"/>
            <a:ext cx="1383564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1" name="4 Marcador de contenido" descr="FullSizeRender(1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4077072"/>
            <a:ext cx="1455845" cy="224752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4 Marcador de contenido" descr="FullSizeRender(14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89189" y="4096642"/>
            <a:ext cx="1441827" cy="221152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4573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OREKAREN BALORAZIOA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500174"/>
            <a:ext cx="7859712" cy="1092200"/>
          </a:xfrm>
        </p:spPr>
        <p:txBody>
          <a:bodyPr>
            <a:normAutofit/>
          </a:bodyPr>
          <a:lstStyle/>
          <a:p>
            <a:pPr marL="0" marR="45720" indent="0">
              <a:buNone/>
            </a:pPr>
            <a:r>
              <a:rPr lang="es-ES" dirty="0" smtClean="0"/>
              <a:t>OREKA ESTATIKOAREN PROBA </a:t>
            </a:r>
          </a:p>
          <a:p>
            <a:pPr algn="ctr">
              <a:buFontTx/>
              <a:buNone/>
            </a:pPr>
            <a:r>
              <a:rPr lang="es-ES" sz="2400" dirty="0" smtClean="0"/>
              <a:t>(</a:t>
            </a:r>
            <a:r>
              <a:rPr lang="eu-ES" sz="2400" dirty="0" smtClean="0"/>
              <a:t>Leku berean mantentzea hanka baten gainean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pic>
        <p:nvPicPr>
          <p:cNvPr id="79876" name="Picture 4" descr="P10101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852738"/>
            <a:ext cx="22733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 descr="P1010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852738"/>
            <a:ext cx="226853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 descr="P101018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852738"/>
            <a:ext cx="227806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56784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785794"/>
            <a:ext cx="8135938" cy="98702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OREKA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ESTATIKOAREN PROBA 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Leku berean mantentzea hanka baten gainean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3724096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u-ES" dirty="0" smtClean="0"/>
              <a:t>Eskuak aldaketan eta hankazpiaren gainean zutik jarrita.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Beste hanka zutik mantentzen gaituen hankaren orkatilaren gainean jarrita.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</a:t>
            </a:r>
            <a:r>
              <a:rPr lang="eu-ES" dirty="0" err="1" smtClean="0"/>
              <a:t>Ebaluatzaileak</a:t>
            </a:r>
            <a:r>
              <a:rPr lang="eu-ES" dirty="0" smtClean="0"/>
              <a:t> demostrazioa egingo 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Saiakera-proba bat egin, eta ondoren 4 aukera (hanka bakoitzarekin 2).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Parte-hartzaileak hanka lurretik altxatzen duenean hasiko da proba.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</a:t>
            </a:r>
            <a:r>
              <a:rPr lang="eu-ES" dirty="0" smtClean="0"/>
              <a:t>60 segundo. (Hartu denbora segundo-hamarren hurbilenean).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Parte-hartzailea zuzendu.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Eskuak aldaketatik banatzen badira, apuntatu eta kronometroa gelditu.</a:t>
            </a:r>
            <a:endParaRPr lang="eu-ES" dirty="0"/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3357562"/>
            <a:ext cx="9223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85720" y="2428868"/>
            <a:ext cx="8135938" cy="335476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ARIKETA EGITEKO ORDUAN GERTA DAITEZKEEN ARAZOAK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u-ES" dirty="0" smtClean="0"/>
              <a:t>Eskuak aldaketatik banatzen dira.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orkatilatik banandu eta airean geratzen da.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Airean dagoen hankako atzamar puntek zorua ukitzen dute.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ES_tradnl" dirty="0"/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PUNTUAZIOA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60 = </a:t>
            </a:r>
            <a:r>
              <a:rPr lang="es-ES_tradnl" dirty="0" smtClean="0"/>
              <a:t>PUNTUAZIO MAXIMOA.</a:t>
            </a:r>
            <a:endParaRPr lang="es-ES_tradnl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u-ES" dirty="0" smtClean="0"/>
              <a:t>Hanka bakoitzarekin egindako denborarik onena hartuko da kontuan.</a:t>
            </a:r>
            <a:endParaRPr lang="eu-ES" dirty="0"/>
          </a:p>
        </p:txBody>
      </p:sp>
      <p:sp>
        <p:nvSpPr>
          <p:cNvPr id="81931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928670"/>
            <a:ext cx="8135938" cy="1092200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OREKA ESTATIKOAREN PROBA 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</a:t>
            </a:r>
            <a:r>
              <a:rPr lang="eu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Leku berean mantentzea hanka baten gainean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ERREFERENTZIAZKO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785794"/>
            <a:ext cx="8135938" cy="1092200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OREKA ESTATIKOAREN PROBA  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</a:t>
            </a:r>
            <a:r>
              <a:rPr lang="eu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Leku berean mantentzea hanka baten gainean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</a:p>
        </p:txBody>
      </p:sp>
      <p:graphicFrame>
        <p:nvGraphicFramePr>
          <p:cNvPr id="10755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923680"/>
              </p:ext>
            </p:extLst>
          </p:nvPr>
        </p:nvGraphicFramePr>
        <p:xfrm>
          <a:off x="500034" y="2786058"/>
          <a:ext cx="4464050" cy="2176464"/>
        </p:xfrm>
        <a:graphic>
          <a:graphicData uri="http://schemas.openxmlformats.org/drawingml/2006/table">
            <a:tbl>
              <a:tblPr/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C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Denbora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CD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60-69 </a:t>
                      </a:r>
                      <a:r>
                        <a:rPr kumimoji="0" lang="eu-E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segundo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70-79 </a:t>
                      </a:r>
                      <a:r>
                        <a:rPr kumimoji="0" lang="eu-E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urte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17,2 segundo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80-99 </a:t>
                      </a:r>
                      <a:r>
                        <a:rPr kumimoji="0" lang="eu-E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8,5 segundo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/>
              <a:t>Bohannon</a:t>
            </a:r>
            <a:r>
              <a:rPr lang="es-ES" dirty="0"/>
              <a:t>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899592" y="5733256"/>
            <a:ext cx="332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≤ 4 segundo: </a:t>
            </a:r>
            <a:r>
              <a:rPr lang="eu-ES" dirty="0" smtClean="0"/>
              <a:t>erorikoak izateko arrisku handia</a:t>
            </a:r>
            <a:endParaRPr lang="eu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500174"/>
            <a:ext cx="8893175" cy="9477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s-ES" dirty="0" smtClean="0"/>
              <a:t>BIZKORTASUNAREN PROBA</a:t>
            </a:r>
            <a:endParaRPr lang="es-ES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u-ES" sz="2400" dirty="0" smtClean="0"/>
              <a:t>(Jaiki, 3 m ibili eta berriro esertzeko proba)</a:t>
            </a:r>
            <a:endParaRPr lang="eu-ES" sz="2400" dirty="0"/>
          </a:p>
        </p:txBody>
      </p:sp>
      <p:pic>
        <p:nvPicPr>
          <p:cNvPr id="95236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7813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P1010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P10102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781300"/>
            <a:ext cx="2268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BIZKORTASUNAREN BALORAZIOA</a:t>
            </a: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555776" y="6093296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≥ 15 </a:t>
            </a:r>
            <a:r>
              <a:rPr lang="es-ES" dirty="0"/>
              <a:t>segundo: </a:t>
            </a:r>
            <a:r>
              <a:rPr lang="eu-ES" dirty="0"/>
              <a:t>erorikoak izateko arrisku handia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808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714356"/>
            <a:ext cx="8280400" cy="94773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BIZKORTASUNAREN PROBA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it-IT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(Jaiki</a:t>
            </a:r>
            <a:r>
              <a:rPr lang="it-IT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, 3 </a:t>
            </a:r>
            <a:r>
              <a:rPr lang="it-IT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metro </a:t>
            </a:r>
            <a:r>
              <a:rPr lang="it-IT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ibili eta berriro esertzeko proba)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2133600"/>
            <a:ext cx="8353425" cy="4416594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u-ES" dirty="0" smtClean="0"/>
              <a:t>Guztiz eserita; jarrera zuzen-zuzena; eskuak, izterrak eta hankazpiak jarrita; hanka bat apur bat aurreratuta.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</a:t>
            </a:r>
            <a:r>
              <a:rPr lang="eu-ES" dirty="0" smtClean="0"/>
              <a:t>“HASI!” seinalea. Jaiki (posible da izterrak bultzatzea), ahal bezain azkar oinez egin, konoa inguratu eta aulkira itzuli.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KORRIKA EGIN GABE.</a:t>
            </a:r>
            <a:endParaRPr lang="es-ES_tradnl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</a:t>
            </a:r>
            <a:r>
              <a:rPr lang="eu-ES" dirty="0" err="1" smtClean="0"/>
              <a:t>Ebaluatzailea</a:t>
            </a:r>
            <a:r>
              <a:rPr lang="eu-ES" dirty="0" smtClean="0"/>
              <a:t> ibilbidearen erdian kokatuko da, laguntza eman behar izateko kasuetarako.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</a:t>
            </a:r>
            <a:r>
              <a:rPr lang="eu-ES" dirty="0" smtClean="0"/>
              <a:t>Kronometroa gure “</a:t>
            </a:r>
            <a:r>
              <a:rPr lang="eu-ES" dirty="0"/>
              <a:t>HASI!” </a:t>
            </a:r>
            <a:r>
              <a:rPr lang="eu-ES" dirty="0" smtClean="0"/>
              <a:t>seinalea ematean jarriko da martxan (ez jaikitzen denean), eta esertzen denean geldituko da.</a:t>
            </a:r>
            <a:endParaRPr lang="es-ES_tradnl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u-ES" dirty="0" smtClean="0"/>
              <a:t>Egin proba bi aldiz.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4924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941888"/>
            <a:ext cx="1778000" cy="177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395288" y="1989138"/>
            <a:ext cx="8280400" cy="266226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PUNTUAZIOA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“HASI!” </a:t>
            </a:r>
            <a:r>
              <a:rPr lang="eu-ES" dirty="0" smtClean="0"/>
              <a:t>seinalea ematen denetik berriro aulkian eserita egon arte igarotzen den denbora.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</a:t>
            </a:r>
            <a:r>
              <a:rPr lang="eu-ES" dirty="0" smtClean="0"/>
              <a:t>Hartu bi probetako denbora </a:t>
            </a:r>
            <a:r>
              <a:rPr lang="eu-ES" dirty="0"/>
              <a:t>segundo-hamarren </a:t>
            </a:r>
            <a:r>
              <a:rPr lang="eu-ES" dirty="0" smtClean="0"/>
              <a:t>hurbilenean.</a:t>
            </a:r>
            <a:endParaRPr lang="es-ES_tradnl" dirty="0" smtClean="0"/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OHARRA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Distantzia hartzeko kontuan izan behar dena da aulkiaren aurrealdeko ertzetik urrutien dagoen konoaren aldea.</a:t>
            </a:r>
            <a:endParaRPr lang="eu-ES" dirty="0"/>
          </a:p>
        </p:txBody>
      </p:sp>
      <p:sp>
        <p:nvSpPr>
          <p:cNvPr id="9729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95288" y="620713"/>
            <a:ext cx="8280400" cy="947737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BIZKORTASUNAREN PROBA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it-IT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(Jaiki, 3 metro ibili eta berriro esertzeko proba)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36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1571612"/>
            <a:ext cx="8516938" cy="73183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s-ES" sz="2800" dirty="0" smtClean="0"/>
              <a:t>BEHEKO GORPUTZ-ADARRETAKO INDARRAREN PROBA</a:t>
            </a:r>
            <a:endParaRPr lang="es-ES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u-ES" dirty="0" smtClean="0"/>
              <a:t>(</a:t>
            </a:r>
            <a:r>
              <a:rPr lang="eu-ES" dirty="0"/>
              <a:t>A</a:t>
            </a:r>
            <a:r>
              <a:rPr lang="eu-ES" dirty="0" smtClean="0"/>
              <a:t>ulki batetik jaiki eta bertan eseri </a:t>
            </a:r>
            <a:r>
              <a:rPr lang="eu-ES" dirty="0"/>
              <a:t>30 </a:t>
            </a:r>
            <a:r>
              <a:rPr lang="eu-ES" dirty="0" smtClean="0"/>
              <a:t>segundoz)</a:t>
            </a:r>
            <a:endParaRPr lang="eu-ES" dirty="0"/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MUSKULUEN BALORAZIOA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3068960"/>
            <a:ext cx="3960440" cy="3014508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411760" y="623731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u-ES" dirty="0" smtClean="0"/>
              <a:t>&lt; 8 errepikapen: </a:t>
            </a:r>
            <a:r>
              <a:rPr lang="eu-ES" dirty="0" err="1" smtClean="0"/>
              <a:t>arriskugunea</a:t>
            </a:r>
            <a:endParaRPr lang="eu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785794"/>
            <a:ext cx="8412192" cy="830997"/>
          </a:xfr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BEHEKO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INDARRAREN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Aulki batetik jaiki eta bertan eseri 30 segundoz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2133600"/>
            <a:ext cx="8424862" cy="455509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Aulkiaren erdian eserita, bizkarra zuzen-zuzen eta hankazpiak zoruan jarrita aldakaren zabaleran, eta orkatilak eta belaunak parez pare.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Aulkia 43 cm-ko hormaren kontra jarri. 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Besoak eskumuturren parean gurutzatuta eta bularraren gainean jarrita egon daitezke.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“HASI</a:t>
            </a:r>
            <a:r>
              <a:rPr lang="eu-ES" dirty="0"/>
              <a:t>!” </a:t>
            </a:r>
            <a:r>
              <a:rPr lang="eu-ES" dirty="0" smtClean="0"/>
              <a:t>seinalea ematean, jaiki (guztiz luzatuta) eta eseri.</a:t>
            </a:r>
            <a:endParaRPr lang="es-ES_tradnl" dirty="0" smtClean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EZ egin bultzarik aulkian edota izterretan lagunduta.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Guztiz eseri ariketa ondo gauzatzeko.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Errepikatu mugimendu hori ahalik eta aldi gehienetan 30 segundoz.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Bigarren saiakera bat egiteko aukera dago, 3 minutuko atsedenaldia hartu ostean.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23850" y="2428868"/>
            <a:ext cx="6911975" cy="409342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PUNTUAZIOA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</a:t>
            </a:r>
            <a:r>
              <a:rPr lang="eu-ES" sz="2000" dirty="0" smtClean="0"/>
              <a:t>30 segundoko tartean zehar zuzen egindako mugimenduen guztizko kopurua.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30 segundoak amaitzean, mugimenduak ibilbidearen erdia igaro badu, gauzatutzat hartuko da.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OHARRA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</a:t>
            </a:r>
            <a:r>
              <a:rPr lang="eu-ES" sz="2000" dirty="0" smtClean="0"/>
              <a:t>Ahots goraz zenbatu, errepikapena desegokia izatekotan, parte-hartzailea horretaz jabe dadin. 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850" y="785794"/>
            <a:ext cx="8516938" cy="830997"/>
          </a:xfr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BEHEKO GORPUTZ-ADARRETAKO INDARRAREN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Aulki batetik jaiki eta bertan eseri 30 segundoz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3229" y="5090046"/>
            <a:ext cx="1500746" cy="114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74"/>
            <a:ext cx="8229600" cy="100806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None/>
            </a:pPr>
            <a:r>
              <a:rPr lang="es-ES" dirty="0" smtClean="0"/>
              <a:t>GOIKO </a:t>
            </a:r>
            <a:r>
              <a:rPr lang="es-ES" dirty="0"/>
              <a:t>GORPUTZ-ADARRETAKO INDARRAREN </a:t>
            </a:r>
            <a:r>
              <a:rPr lang="es-ES" dirty="0" smtClean="0"/>
              <a:t>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/>
              <a:t>(</a:t>
            </a:r>
            <a:r>
              <a:rPr lang="eu-ES" sz="2400" dirty="0" smtClean="0"/>
              <a:t>Besoetako – bizepsetako flexioak eserita egonda</a:t>
            </a:r>
            <a:r>
              <a:rPr lang="es-ES" sz="2400" dirty="0" smtClean="0"/>
              <a:t>)</a:t>
            </a:r>
          </a:p>
        </p:txBody>
      </p:sp>
      <p:pic>
        <p:nvPicPr>
          <p:cNvPr id="86020" name="Picture 4" descr="P10101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1300"/>
            <a:ext cx="24225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 descr="P1010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781300"/>
            <a:ext cx="24241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MUSKULUEN BALORAZIOA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483768" y="630932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u-ES" dirty="0" err="1" smtClean="0"/>
              <a:t>Arriskugunea</a:t>
            </a:r>
            <a:r>
              <a:rPr lang="eu-ES" dirty="0" smtClean="0"/>
              <a:t>: &lt; 11 errepikapen</a:t>
            </a:r>
            <a:endParaRPr lang="eu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0034" y="571480"/>
            <a:ext cx="8229600" cy="100806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GOIKO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INDARRAREN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Besoetako – bizepsetako flexioak eserita egonda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lnSpc>
                <a:spcPct val="90000"/>
              </a:lnSpc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4970591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u="sng" dirty="0" smtClean="0"/>
              <a:t>PROTOKOLOA</a:t>
            </a:r>
            <a:endParaRPr lang="es-ES_tradnl" sz="2000" b="1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u-ES" b="1" dirty="0" smtClean="0"/>
              <a:t>Aulki batean eserita, bizkarra zuzen eta hankak zoruan jarrita. Alde gainartzailea aulkiaren aldamenean.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2 kiloko pisua emakumezkoentzat eta 3 kilokoa gizonezkoentzat.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Proba hastean, besoak behean egon behar du, zoruarekiko perpendikularrean.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 smtClean="0"/>
              <a:t> </a:t>
            </a:r>
            <a:r>
              <a:rPr lang="eu-ES" b="1" dirty="0" smtClean="0"/>
              <a:t>“HASI</a:t>
            </a:r>
            <a:r>
              <a:rPr lang="eu-ES" b="1" dirty="0"/>
              <a:t>!” seinalea. </a:t>
            </a:r>
            <a:r>
              <a:rPr lang="eu-ES" b="1" dirty="0" smtClean="0"/>
              <a:t>Biratu </a:t>
            </a:r>
            <a:r>
              <a:rPr lang="eu-ES" b="1" dirty="0"/>
              <a:t>e</a:t>
            </a:r>
            <a:r>
              <a:rPr lang="eu-ES" b="1" dirty="0" smtClean="0"/>
              <a:t>sku-barrua gorantz eta </a:t>
            </a:r>
            <a:r>
              <a:rPr lang="eu-ES" b="1" dirty="0" err="1"/>
              <a:t>flexionatu</a:t>
            </a:r>
            <a:r>
              <a:rPr lang="eu-ES" b="1" dirty="0"/>
              <a:t> </a:t>
            </a:r>
            <a:r>
              <a:rPr lang="eu-ES" b="1" dirty="0" smtClean="0"/>
              <a:t>guztiz besoa; ondoren, hasierako posiziora bueltatu (besoa guztiz luzatuta </a:t>
            </a:r>
            <a:r>
              <a:rPr lang="eu-ES" b="1" dirty="0" err="1" smtClean="0"/>
              <a:t>zegoenera</a:t>
            </a:r>
            <a:r>
              <a:rPr lang="eu-ES" b="1" dirty="0" smtClean="0"/>
              <a:t>). </a:t>
            </a:r>
            <a:endParaRPr lang="es-ES_tradnl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u-ES" b="1" dirty="0" err="1" smtClean="0"/>
              <a:t>Ebaluatzailea</a:t>
            </a:r>
            <a:r>
              <a:rPr lang="eu-ES" b="1" dirty="0" smtClean="0"/>
              <a:t> beso gainartzailearen aldamenean belaunikatu edo eseriko da.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 smtClean="0"/>
              <a:t> </a:t>
            </a:r>
            <a:r>
              <a:rPr lang="eu-ES" b="1" dirty="0" smtClean="0"/>
              <a:t>Atzamarrak bizepsaren erdian, besoaren goiko aldea mugitu dadila ekiditeko eta erabateko flexioa ziurtatzeko.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Parte-hartzailearen besaurreak aztertzailearen atzamarrak zanpatu beharko lituzke. </a:t>
            </a:r>
            <a:endParaRPr lang="eu-ES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68313" y="2133600"/>
            <a:ext cx="8280400" cy="4647426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u="sng" dirty="0"/>
              <a:t>PROTOKOLOA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u-ES" b="1" dirty="0" smtClean="0"/>
              <a:t>Garrantzitsua da besoaren goiko aldea egonkor manten dadila proba egiten den bitartean.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Beharrezkoa gerta daiteke beste besoa ukondoaren atzean jartzea, luzera guztia behatzeko.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Bi saiakera, beso bakoitzeko bat (adierazi zein den beso gainartzailea).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Erakustaldia eta 1 edo 2 errepikapeneko saiakera-proba praktikoa.</a:t>
            </a:r>
          </a:p>
          <a:p>
            <a:pPr>
              <a:spcBef>
                <a:spcPct val="50000"/>
              </a:spcBef>
            </a:pPr>
            <a:r>
              <a:rPr lang="es-ES_tradnl" sz="2000" b="1" u="sng" dirty="0" smtClean="0"/>
              <a:t>PUNTUAZIOA</a:t>
            </a:r>
            <a:endParaRPr lang="es-ES_tradnl" sz="2000" b="1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b="1" dirty="0"/>
              <a:t> </a:t>
            </a:r>
            <a:r>
              <a:rPr lang="es-ES_tradnl" b="1" dirty="0" smtClean="0"/>
              <a:t>30 </a:t>
            </a:r>
            <a:r>
              <a:rPr lang="eu-ES" b="1" dirty="0" smtClean="0"/>
              <a:t>segundoko tartean zehar egindako saiakera onena hartu.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 smtClean="0"/>
              <a:t> </a:t>
            </a:r>
            <a:r>
              <a:rPr lang="eu-ES" b="1" dirty="0" smtClean="0"/>
              <a:t>30 </a:t>
            </a:r>
            <a:r>
              <a:rPr lang="eu-ES" b="1" dirty="0"/>
              <a:t>segundoak amaitzean, </a:t>
            </a:r>
            <a:r>
              <a:rPr lang="eu-ES" b="1" dirty="0" smtClean="0"/>
              <a:t>besoak ibilbidearen </a:t>
            </a:r>
            <a:r>
              <a:rPr lang="eu-ES" b="1" dirty="0"/>
              <a:t>erdia igaro badu, </a:t>
            </a:r>
            <a:r>
              <a:rPr lang="eu-ES" b="1" dirty="0" smtClean="0"/>
              <a:t>gauzatutako flexiotzat </a:t>
            </a:r>
            <a:r>
              <a:rPr lang="eu-ES" b="1" dirty="0"/>
              <a:t>hartuko da.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ES_tradnl" b="1" dirty="0"/>
          </a:p>
        </p:txBody>
      </p:sp>
      <p:sp>
        <p:nvSpPr>
          <p:cNvPr id="8807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28596" y="714356"/>
            <a:ext cx="8229600" cy="1008062"/>
          </a:xfrm>
          <a:noFill/>
          <a:ln w="38100">
            <a:solidFill>
              <a:srgbClr val="0000FF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GOIKO GORPUTZ-ADARRETAKO INDARRAREN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</a:t>
            </a:r>
            <a:r>
              <a:rPr lang="eu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Besoetako – bizepsetako flexioak 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eserita egonda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229600" cy="731837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sz="2800" dirty="0" smtClean="0"/>
              <a:t>GORPUTZ-ENBORRAREN FLEXIO-PROBA AULKIAN</a:t>
            </a:r>
            <a:endParaRPr lang="es-ES" sz="28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dirty="0" smtClean="0"/>
              <a:t>(</a:t>
            </a:r>
            <a:r>
              <a:rPr lang="eu-ES" dirty="0" smtClean="0"/>
              <a:t>Aulki batean eserita egonda, hanka-punta ukitu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89092" name="Picture 4" descr="P101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636838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P10102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36838"/>
            <a:ext cx="2593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MALGUTASUNAREN BALORAZIOA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1187450" y="6381328"/>
            <a:ext cx="684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u-ES" dirty="0" err="1" smtClean="0"/>
              <a:t>Arriskugunea</a:t>
            </a:r>
            <a:r>
              <a:rPr lang="eu-ES" dirty="0" smtClean="0"/>
              <a:t>: &gt; 5 cm (emakumezkoak) eta &gt; 10 cm (gizonezkoak)</a:t>
            </a:r>
            <a:endParaRPr lang="eu-E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642918"/>
            <a:ext cx="8229600" cy="1008063"/>
          </a:xfrm>
          <a:noFill/>
          <a:ln w="38100">
            <a:solidFill>
              <a:srgbClr val="0000FF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BEHEKO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MALGUTASUNAREN PROBA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Aulki batean eserita egonda, hanka-punta ukitu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413959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</a:t>
            </a:r>
            <a:r>
              <a:rPr lang="eu-ES" dirty="0" smtClean="0"/>
              <a:t>Eseri aulkian ipurmasaileko lerroa aulkiko kaxarekin lerrokatuta geratzeko moduan.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bat </a:t>
            </a:r>
            <a:r>
              <a:rPr lang="eu-ES" dirty="0" err="1" smtClean="0"/>
              <a:t>flexionatuta</a:t>
            </a:r>
            <a:r>
              <a:rPr lang="eu-ES" dirty="0" smtClean="0"/>
              <a:t> (</a:t>
            </a:r>
            <a:r>
              <a:rPr lang="eu-ES" dirty="0" err="1" smtClean="0"/>
              <a:t>hankaoina</a:t>
            </a:r>
            <a:r>
              <a:rPr lang="eu-ES" dirty="0" smtClean="0"/>
              <a:t> zoruan jarrita) eta bestea luzetara jarrita (orpoa zoruan jarrita eta oina 90º </a:t>
            </a:r>
            <a:r>
              <a:rPr lang="eu-ES" dirty="0" err="1" smtClean="0"/>
              <a:t>flexionatuta</a:t>
            </a:r>
            <a:r>
              <a:rPr lang="eu-ES" dirty="0" smtClean="0"/>
              <a:t>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Bizkarra gorputz-enborrarekin lerrokatuta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Jarri eskuak bata bestearen gainean eta mugitu beherantz.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Erregla bat erabiltzea gomendatzen da eskuak mugitzeko; gainera, era horretan, distantzia neurtzeko ere erabil dezakegu.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Mantendu bi segundoz gutxienez.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tolesten bada, parte-hartzaileak atzeraka egin beharko du astiro-astiro.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P10102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3975" y="4292600"/>
            <a:ext cx="7175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23850" y="1989138"/>
            <a:ext cx="8351838" cy="404726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err="1" smtClean="0"/>
              <a:t>Ebaluatzaileak</a:t>
            </a:r>
            <a:r>
              <a:rPr lang="es-ES_tradnl" dirty="0" smtClean="0"/>
              <a:t> </a:t>
            </a:r>
            <a:r>
              <a:rPr lang="eu-ES" dirty="0" smtClean="0"/>
              <a:t>EZIN dezake parte-hartzailearen belaunean eskurik jarri, ezta hari laguntzarik eman ere probak irauten duen bitartean.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Bota arnasa aurrerantz makurtzerako garaian.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Saihestu erreboteak, eta ez luzatu sekula min ematen duen punturaino.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Erakustaldia, saiakerarako tartea, eta, ondoren, egin proba bi aldiz: hanka bakoitzeko bat, zein den hobea ikusteko. </a:t>
            </a:r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PUNTUAZIOA</a:t>
            </a:r>
            <a:endParaRPr lang="es-ES_tradnl" sz="2000" u="sng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Hartu behatz lodira heltzeko falta diren zentimetroak (puntuazio negatiboa) edota behatz loditik haratago </a:t>
            </a:r>
            <a:r>
              <a:rPr lang="eu-ES" dirty="0" err="1" smtClean="0"/>
              <a:t>doazenak</a:t>
            </a:r>
            <a:r>
              <a:rPr lang="eu-ES" dirty="0" smtClean="0"/>
              <a:t> (puntuazio positiboa). </a:t>
            </a:r>
            <a:r>
              <a:rPr lang="eu-ES" dirty="0"/>
              <a:t>H</a:t>
            </a:r>
            <a:r>
              <a:rPr lang="eu-ES" dirty="0" smtClean="0"/>
              <a:t>urbilen dagoen zentimetroa hartu behar da kontuan.</a:t>
            </a:r>
            <a:endParaRPr lang="eu-ES" dirty="0"/>
          </a:p>
        </p:txBody>
      </p:sp>
      <p:sp>
        <p:nvSpPr>
          <p:cNvPr id="9114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58" y="642918"/>
            <a:ext cx="8229600" cy="1008063"/>
          </a:xfrm>
          <a:noFill/>
          <a:ln w="38100">
            <a:solidFill>
              <a:srgbClr val="0000FF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BEHEKO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MALGUTASUNAREN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Aulki batean eserita egonda, hanka-punta ukitu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1472" y="1599160"/>
            <a:ext cx="8229600" cy="901146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dirty="0" smtClean="0"/>
              <a:t>GOIKO </a:t>
            </a:r>
            <a:r>
              <a:rPr lang="es-ES" dirty="0"/>
              <a:t>GORPUTZ-ADARRETAKO MALGUTASUNAREN PROBA</a:t>
            </a:r>
            <a:endParaRPr lang="es-ES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sz="2400" dirty="0" smtClean="0"/>
              <a:t>(</a:t>
            </a:r>
            <a:r>
              <a:rPr lang="eu-ES" sz="2400" dirty="0" smtClean="0"/>
              <a:t>Bizkarra hazkatu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571744"/>
            <a:ext cx="2451100" cy="352155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3843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MALGUTASUNAREN BALORAZIOA 2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560478" y="6165304"/>
            <a:ext cx="632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Arriskugunea</a:t>
            </a:r>
            <a:r>
              <a:rPr lang="es-ES" dirty="0" smtClean="0"/>
              <a:t>: &gt; 5 cm (</a:t>
            </a:r>
            <a:r>
              <a:rPr lang="es-ES" dirty="0" err="1" smtClean="0"/>
              <a:t>emakumezkoak</a:t>
            </a:r>
            <a:r>
              <a:rPr lang="es-ES" dirty="0" smtClean="0"/>
              <a:t>) &gt; 10 cm (</a:t>
            </a:r>
            <a:r>
              <a:rPr lang="es-ES" dirty="0" err="1" smtClean="0"/>
              <a:t>gizonezkoak</a:t>
            </a:r>
            <a:r>
              <a:rPr lang="es-ES" dirty="0" smtClean="0"/>
              <a:t>)</a:t>
            </a:r>
            <a:endParaRPr lang="es-E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58" y="1000108"/>
            <a:ext cx="8229600" cy="865187"/>
          </a:xfrm>
          <a:noFill/>
          <a:ln w="38100">
            <a:solidFill>
              <a:srgbClr val="0000FF"/>
            </a:solidFill>
          </a:ln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GOIKO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MALGUTASUNAREN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Bizkarra hazkatu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57158" y="2500306"/>
            <a:ext cx="8353425" cy="344709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Jarri esku bat sorbalda beraren gainean, esku-barrua atzeko aldea ukituz eta saiatu bizkarraren beheko aldera iristen.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Jarri beste eskua gerrialdearen atzeko partean, esku-barrua kanpora begira dagoela.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Saiatu atzeko parteraino iristen. Apuntatu esku bakoitzeko erdiko hatzamarrak beste eskurantz. 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Saiatu esku bakoitzeko hatzamarrak ukitzen bizkarraren erdialdean, erreboterik eta mugimendu zakarrik sortu gabe.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Ez heldu atzamarrak eta eskuak tiratu.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Egin ariketa bi aldiz beroketa gisa, besoak kontrako aldeetan jarrita, sorbaldaren gainetik heltzeko alderik gogokoena zehazteko asmoz.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57158" y="2571744"/>
            <a:ext cx="8497887" cy="295465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PUNTUAZIOA</a:t>
            </a:r>
            <a:endParaRPr lang="es-ES_tradnl" sz="2000" u="sng" dirty="0"/>
          </a:p>
          <a:p>
            <a:r>
              <a:rPr lang="eu-ES" dirty="0" smtClean="0"/>
              <a:t>Gainezarpen-distantzia neurtzen da edota zentimetro hurbilenera heltzeko hatzamar luzeenen artean dagoen distantzia. Puntuazio negatiboa emango da (-) hatzamarrak ukitu daitezen falta den distantzia adierazteko; puntuazio positiboa emango da (+) gainezarpen-distantzia adierazteko. Saiakera bietako balio onena hartuko da kontuan.</a:t>
            </a:r>
          </a:p>
          <a:p>
            <a:endParaRPr lang="es-ES_tradnl" sz="2000" u="sng" dirty="0"/>
          </a:p>
          <a:p>
            <a:r>
              <a:rPr lang="es-ES_tradnl" sz="2000" u="sng" dirty="0" smtClean="0"/>
              <a:t>OHARRA</a:t>
            </a:r>
            <a:endParaRPr lang="es-ES_tradnl" sz="2000" u="sng" dirty="0"/>
          </a:p>
          <a:p>
            <a:r>
              <a:rPr lang="es-ES_tradnl" dirty="0"/>
              <a:t> </a:t>
            </a:r>
            <a:r>
              <a:rPr lang="eu-ES" dirty="0" smtClean="0"/>
              <a:t>Neurketa errazago egiteko, komenigarria da erregela eskuen azpian kokatzea (bizkarra eta eskuen artean).</a:t>
            </a:r>
            <a:endParaRPr lang="eu-ES" dirty="0"/>
          </a:p>
        </p:txBody>
      </p:sp>
      <p:sp>
        <p:nvSpPr>
          <p:cNvPr id="9421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57158" y="1000108"/>
            <a:ext cx="8229600" cy="865187"/>
          </a:xfrm>
          <a:noFill/>
          <a:ln w="38100">
            <a:solidFill>
              <a:srgbClr val="0000FF"/>
            </a:solidFill>
          </a:ln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GOIKO 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GORPUTZ-ADARRETAKO MALGUTASUNAREN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(</a:t>
            </a:r>
            <a:r>
              <a:rPr lang="eu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Bizkarra hazkatu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)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959496"/>
            <a:ext cx="7344816" cy="533400"/>
          </a:xfrm>
        </p:spPr>
        <p:txBody>
          <a:bodyPr>
            <a:noAutofit/>
          </a:bodyPr>
          <a:lstStyle/>
          <a:p>
            <a: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s-ES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u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Oxigeno bolumen maximoa (VO2 </a:t>
            </a:r>
            <a:r>
              <a:rPr lang="eu-E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max</a:t>
            </a:r>
            <a:r>
              <a:rPr lang="eu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) zenbatesteko proba</a:t>
            </a:r>
            <a:endParaRPr lang="eu-ES" sz="36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71472" y="2428868"/>
            <a:ext cx="7772400" cy="4262236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_tradnl" dirty="0" smtClean="0">
                <a:cs typeface="Tahoma" pitchFamily="34" charset="0"/>
              </a:rPr>
              <a:t>PROBA EGIN AURRETIK KONTUAN HARTU BEHARREKO FAKTOREAK</a:t>
            </a:r>
            <a:endParaRPr lang="es-ES_tradnl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_tradnl" sz="1400" dirty="0">
                <a:cs typeface="Tahoma" pitchFamily="34" charset="0"/>
              </a:rPr>
              <a:t> 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BARAU EGIN HIRU ORDU AURRETIK</a:t>
            </a:r>
            <a:r>
              <a:rPr lang="es-ES_tradnl" sz="1900" dirty="0">
                <a:cs typeface="Tahoma" pitchFamily="34" charset="0"/>
              </a:rPr>
              <a:t>.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PROBAN ERAGINA IZAN DEZAKEEN EDOZEIN BOTIKA </a:t>
            </a:r>
            <a:r>
              <a:rPr lang="es-ES_tradnl" sz="1900" dirty="0">
                <a:cs typeface="Tahoma" pitchFamily="34" charset="0"/>
              </a:rPr>
              <a:t>HARTZEARI UTZI AURREKO </a:t>
            </a:r>
            <a:r>
              <a:rPr lang="es-ES_tradnl" sz="1900" dirty="0" smtClean="0">
                <a:cs typeface="Tahoma" pitchFamily="34" charset="0"/>
              </a:rPr>
              <a:t>EGUNETIK.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EDOZEIN ENTRENAMENDU EDO LEHIAKETA</a:t>
            </a:r>
            <a:r>
              <a:rPr lang="es-ES_tradnl" sz="1900" dirty="0">
                <a:cs typeface="Tahoma" pitchFamily="34" charset="0"/>
              </a:rPr>
              <a:t>.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ATSEDEN HARTZEN EGON PROBA EGIN BAINO 10 MINUTU AURRETIK.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ERABILI KIROL-ARROPA PROBA EGITEKO.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JAKINARAZI EDOZEIN SENTSAZIO SUBJEKTIBO IZANEZ GERO.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endParaRPr lang="es-ES_tradnl" sz="19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r>
              <a:rPr lang="es-ES_tradnl" sz="1900" dirty="0">
                <a:latin typeface="Comic Sans MS" pitchFamily="66" charset="0"/>
                <a:cs typeface="Times New Roman" pitchFamily="18" charset="0"/>
              </a:rPr>
              <a:t> </a:t>
            </a:r>
            <a:r>
              <a:rPr lang="es-ES_tradnl" sz="1900" dirty="0">
                <a:cs typeface="Tahoma" pitchFamily="34" charset="0"/>
              </a:rPr>
              <a:t>UTZI PROBA BERTAN BEHERA BALDIN </a:t>
            </a:r>
            <a:r>
              <a:rPr lang="es-ES_tradnl" sz="1900" dirty="0" smtClean="0">
                <a:cs typeface="Tahoma" pitchFamily="34" charset="0"/>
              </a:rPr>
              <a:t>ETA: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NEKE SUBJEKTIBOA BADAGO.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MIN HANDIA BADUZU.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BIHOTZ-TAUPADEN MAIZTASUNA EZ BADA IGOTZEN EDOTA IGOERA DESEGOKIA BADAUKA.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s-ES" sz="1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512" y="214290"/>
            <a:ext cx="8964488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KARDIOARNASKETAREN BALORAZIOA </a:t>
            </a:r>
          </a:p>
        </p:txBody>
      </p:sp>
    </p:spTree>
    <p:extLst>
      <p:ext uri="{BB962C8B-B14F-4D97-AF65-F5344CB8AC3E}">
        <p14:creationId xmlns:p14="http://schemas.microsoft.com/office/powerpoint/2010/main" val="371184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4282" y="2500306"/>
            <a:ext cx="6264275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KONTRAINDIKATUTA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14282" y="3076568"/>
            <a:ext cx="6264275" cy="258532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s-MX" sz="1600" b="1" dirty="0" err="1" smtClean="0">
                <a:solidFill>
                  <a:prstClr val="white"/>
                </a:solidFill>
              </a:rPr>
              <a:t>Erabateko</a:t>
            </a:r>
            <a:r>
              <a:rPr lang="es-MX" sz="1600" b="1" dirty="0" smtClean="0">
                <a:solidFill>
                  <a:prstClr val="white"/>
                </a:solidFill>
              </a:rPr>
              <a:t> </a:t>
            </a:r>
            <a:r>
              <a:rPr lang="es-MX" sz="1600" b="1" dirty="0" err="1" smtClean="0">
                <a:solidFill>
                  <a:prstClr val="white"/>
                </a:solidFill>
              </a:rPr>
              <a:t>kontraindikazioak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</a:t>
            </a:r>
            <a:r>
              <a:rPr lang="es-MX" sz="1600" dirty="0" err="1" smtClean="0">
                <a:solidFill>
                  <a:prstClr val="white"/>
                </a:solidFill>
              </a:rPr>
              <a:t>Miokardio-infartua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azken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hilabetean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Angina </a:t>
            </a:r>
            <a:r>
              <a:rPr lang="es-MX" sz="1600" dirty="0" err="1" smtClean="0">
                <a:solidFill>
                  <a:prstClr val="white"/>
                </a:solidFill>
              </a:rPr>
              <a:t>ezegonkorra</a:t>
            </a:r>
            <a:endParaRPr lang="es-MX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3. HTA (PAS </a:t>
            </a:r>
            <a:r>
              <a:rPr lang="es-MX" sz="1600" dirty="0" smtClean="0">
                <a:solidFill>
                  <a:prstClr val="white"/>
                </a:solidFill>
              </a:rPr>
              <a:t>&gt; 180 </a:t>
            </a:r>
            <a:r>
              <a:rPr lang="es-MX" sz="1600" dirty="0">
                <a:solidFill>
                  <a:prstClr val="white"/>
                </a:solidFill>
              </a:rPr>
              <a:t>PAD </a:t>
            </a:r>
            <a:r>
              <a:rPr lang="es-MX" sz="1600" dirty="0" smtClean="0">
                <a:solidFill>
                  <a:prstClr val="white"/>
                </a:solidFill>
              </a:rPr>
              <a:t>&gt; 100)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4. </a:t>
            </a:r>
            <a:r>
              <a:rPr lang="es-MX" sz="1600" dirty="0" err="1" smtClean="0">
                <a:solidFill>
                  <a:prstClr val="white"/>
                </a:solidFill>
              </a:rPr>
              <a:t>Bihotz-taupaden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maiztasun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basala</a:t>
            </a:r>
            <a:r>
              <a:rPr lang="es-MX" sz="1600" dirty="0">
                <a:solidFill>
                  <a:prstClr val="white"/>
                </a:solidFill>
              </a:rPr>
              <a:t> &gt; 120/min. </a:t>
            </a:r>
          </a:p>
          <a:p>
            <a:r>
              <a:rPr lang="es-MX" sz="1600" dirty="0">
                <a:solidFill>
                  <a:prstClr val="white"/>
                </a:solidFill>
              </a:rPr>
              <a:t>5. </a:t>
            </a:r>
            <a:r>
              <a:rPr lang="es-MX" sz="1600" dirty="0" err="1" smtClean="0">
                <a:solidFill>
                  <a:prstClr val="white"/>
                </a:solidFill>
              </a:rPr>
              <a:t>Sukarra</a:t>
            </a:r>
            <a:endParaRPr lang="es-MX" sz="1600" dirty="0">
              <a:solidFill>
                <a:prstClr val="white"/>
              </a:solidFill>
            </a:endParaRPr>
          </a:p>
          <a:p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b="1" dirty="0" err="1" smtClean="0">
                <a:solidFill>
                  <a:prstClr val="white"/>
                </a:solidFill>
              </a:rPr>
              <a:t>Kontraindikazio</a:t>
            </a:r>
            <a:r>
              <a:rPr lang="es-MX" sz="1600" b="1" dirty="0" smtClean="0">
                <a:solidFill>
                  <a:prstClr val="white"/>
                </a:solidFill>
              </a:rPr>
              <a:t> </a:t>
            </a:r>
            <a:r>
              <a:rPr lang="es-MX" sz="1600" b="1" dirty="0" err="1" smtClean="0">
                <a:solidFill>
                  <a:prstClr val="white"/>
                </a:solidFill>
              </a:rPr>
              <a:t>erlatiboak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</a:t>
            </a:r>
            <a:r>
              <a:rPr lang="es-MX" sz="1600" dirty="0" smtClean="0">
                <a:solidFill>
                  <a:prstClr val="white"/>
                </a:solidFill>
              </a:rPr>
              <a:t>Proba </a:t>
            </a:r>
            <a:r>
              <a:rPr lang="es-MX" sz="1600" dirty="0" err="1" smtClean="0">
                <a:solidFill>
                  <a:prstClr val="white"/>
                </a:solidFill>
              </a:rPr>
              <a:t>ulertzeko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zailtasunak</a:t>
            </a:r>
            <a:r>
              <a:rPr lang="es-MX" sz="1600" dirty="0" smtClean="0">
                <a:solidFill>
                  <a:prstClr val="white"/>
                </a:solidFill>
              </a:rPr>
              <a:t>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</a:t>
            </a:r>
            <a:r>
              <a:rPr lang="es-MX" sz="1600" dirty="0" err="1" smtClean="0">
                <a:solidFill>
                  <a:prstClr val="white"/>
                </a:solidFill>
              </a:rPr>
              <a:t>Nahasmendu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r>
              <a:rPr lang="es-MX" sz="1600" dirty="0" err="1" smtClean="0">
                <a:solidFill>
                  <a:prstClr val="white"/>
                </a:solidFill>
              </a:rPr>
              <a:t>muskuloeskeletikoak</a:t>
            </a:r>
            <a:r>
              <a:rPr lang="es-MX" sz="1600" dirty="0" smtClean="0">
                <a:solidFill>
                  <a:prstClr val="white"/>
                </a:solidFill>
              </a:rPr>
              <a:t> </a:t>
            </a:r>
            <a:endParaRPr lang="es-MX" sz="1600" dirty="0">
              <a:solidFill>
                <a:prstClr val="white"/>
              </a:solidFill>
            </a:endParaRPr>
          </a:p>
        </p:txBody>
      </p: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248" y="3356992"/>
            <a:ext cx="2022415" cy="2013519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44071" y="620688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KARDIOARNASKETAREN BALORAZIOA 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34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00100" y="1992288"/>
            <a:ext cx="7772400" cy="4637112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TEST </a:t>
            </a:r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RUFFIER-DIKSON PROBA:</a:t>
            </a:r>
            <a:endParaRPr lang="en-GB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n-GB" sz="1700" dirty="0">
                <a:cs typeface="Arial" charset="0"/>
              </a:rPr>
              <a:t> </a:t>
            </a:r>
            <a:r>
              <a:rPr lang="eu-ES" sz="1700" dirty="0" smtClean="0">
                <a:cs typeface="Arial" charset="0"/>
              </a:rPr>
              <a:t>Esfortzuarekiko egokitzapen-indize kardiobaskularra.</a:t>
            </a:r>
            <a:endParaRPr lang="eu-ES" sz="1700" dirty="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u-ES" sz="1700" dirty="0" smtClean="0">
                <a:cs typeface="Arial" charset="0"/>
              </a:rPr>
              <a:t> </a:t>
            </a:r>
            <a:r>
              <a:rPr lang="eu-ES" sz="1700" b="1" dirty="0" smtClean="0">
                <a:cs typeface="Arial" charset="0"/>
              </a:rPr>
              <a:t>Prozedura:</a:t>
            </a:r>
            <a:endParaRPr lang="eu-ES" sz="1700" dirty="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u-ES" sz="1700" dirty="0" smtClean="0">
                <a:cs typeface="Arial" charset="0"/>
              </a:rPr>
              <a:t> 1.</a:t>
            </a:r>
            <a:r>
              <a:rPr lang="eu-ES" sz="1700" dirty="0" smtClean="0">
                <a:cs typeface="Times New Roman" pitchFamily="18" charset="0"/>
              </a:rPr>
              <a:t>    </a:t>
            </a:r>
            <a:r>
              <a:rPr lang="eu-ES" sz="1700" dirty="0" smtClean="0">
                <a:cs typeface="Arial" charset="0"/>
              </a:rPr>
              <a:t>Geldirik zaudela pultsazioak hartu 15 segundoz (Pr).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u-ES" sz="1700" dirty="0" smtClean="0">
                <a:cs typeface="Arial" charset="0"/>
              </a:rPr>
              <a:t> 2.</a:t>
            </a:r>
            <a:r>
              <a:rPr lang="eu-ES" sz="1700" dirty="0" smtClean="0">
                <a:cs typeface="Times New Roman" pitchFamily="18" charset="0"/>
              </a:rPr>
              <a:t>   </a:t>
            </a:r>
            <a:r>
              <a:rPr lang="eu-ES" sz="1700" dirty="0" smtClean="0">
                <a:cs typeface="Arial" charset="0"/>
              </a:rPr>
              <a:t>Egin hanketako 30 flexio sakon 45 segundoz.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u-ES" sz="1700" dirty="0" smtClean="0">
                <a:cs typeface="Arial" charset="0"/>
              </a:rPr>
              <a:t> 3.</a:t>
            </a:r>
            <a:r>
              <a:rPr lang="eu-ES" sz="1700" dirty="0" smtClean="0">
                <a:cs typeface="Times New Roman" pitchFamily="18" charset="0"/>
              </a:rPr>
              <a:t>  </a:t>
            </a:r>
            <a:r>
              <a:rPr lang="eu-ES" sz="1700" dirty="0" smtClean="0">
                <a:cs typeface="Arial" charset="0"/>
              </a:rPr>
              <a:t>Ariketa amaitzean, berriro hartzen da bihotz-taupaden maiztasuna (Po), eta minutu bat igaro ostean berriro errepikatzen da ariketa (P1).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600" b="1" i="1" dirty="0"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2200" b="1" dirty="0">
                <a:cs typeface="Arial" charset="0"/>
              </a:rPr>
              <a:t>I =  4 (Pr+Po+P1) – 200 / 10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s-ES" sz="1600" dirty="0">
                <a:cs typeface="Arial" charset="0"/>
              </a:rPr>
              <a:t> </a:t>
            </a:r>
            <a:r>
              <a:rPr lang="es-ES" sz="1400" dirty="0">
                <a:cs typeface="Arial" charset="0"/>
              </a:rPr>
              <a:t> </a:t>
            </a:r>
            <a:endParaRPr lang="es-ES" sz="1400" dirty="0" smtClean="0"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s-ES" sz="1400" b="1" dirty="0" smtClean="0">
              <a:cs typeface="Arial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b="1" dirty="0" smtClean="0">
                <a:cs typeface="Arial" charset="0"/>
              </a:rPr>
              <a:t>Probaren balorazioa:</a:t>
            </a:r>
            <a:r>
              <a:rPr lang="eu-ES" sz="1400" dirty="0" smtClean="0">
                <a:cs typeface="Arial" charset="0"/>
              </a:rPr>
              <a:t> 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dirty="0" smtClean="0">
                <a:cs typeface="Arial" charset="0"/>
              </a:rPr>
              <a:t>I = 1 baino gutxiago: Bikaina</a:t>
            </a:r>
            <a:endParaRPr lang="eu-ES" sz="1400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dirty="0" smtClean="0">
                <a:cs typeface="Arial" charset="0"/>
              </a:rPr>
              <a:t>I = 1 eta 5 artean: Ona</a:t>
            </a:r>
            <a:endParaRPr lang="eu-ES" sz="1400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dirty="0" smtClean="0">
                <a:cs typeface="Arial" charset="0"/>
              </a:rPr>
              <a:t>I = 5 eta 10 artean: Ertaina</a:t>
            </a:r>
            <a:endParaRPr lang="eu-ES" sz="1400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dirty="0" smtClean="0">
                <a:cs typeface="Arial" charset="0"/>
              </a:rPr>
              <a:t>I =  10 eta 15 artean: Baxua</a:t>
            </a:r>
            <a:endParaRPr lang="eu-ES" sz="1400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400" dirty="0" smtClean="0">
                <a:cs typeface="Arial" charset="0"/>
              </a:rPr>
              <a:t>I = 15 baino gehiago: Txarra</a:t>
            </a:r>
            <a:endParaRPr lang="eu-ES" sz="1400" dirty="0" smtClean="0">
              <a:cs typeface="Times New Roman" pitchFamily="18" charset="0"/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200" i="1" dirty="0" smtClean="0">
                <a:cs typeface="Arial" charset="0"/>
              </a:rPr>
              <a:t> 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u-ES" sz="1200" i="1" dirty="0" smtClean="0">
                <a:cs typeface="Arial" charset="0"/>
              </a:rPr>
              <a:t>I = Egokitzapen-indizea</a:t>
            </a:r>
            <a:endParaRPr lang="eu-ES" sz="1200" dirty="0" smtClean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es-ES" sz="12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" sz="1400" dirty="0">
                <a:cs typeface="Arial" charset="0"/>
              </a:rPr>
              <a:t> </a:t>
            </a:r>
            <a:endParaRPr lang="es-ES" sz="14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1400" dirty="0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3200400" y="4581128"/>
            <a:ext cx="2971800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476672"/>
            <a:ext cx="8229600" cy="1384300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</a:rPr>
              <a:t>KARDIOARNASKETAREN BALORAZIOA </a:t>
            </a:r>
            <a:endParaRPr lang="es-ES" sz="48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67881" y="1900797"/>
            <a:ext cx="8207375" cy="44808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rmAutofit lnSpcReduction="10000"/>
          </a:bodyPr>
          <a:lstStyle>
            <a:defPPr>
              <a:defRPr lang="es-ES"/>
            </a:defPPr>
            <a:lvl1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  <a:buFontTx/>
              <a:buNone/>
              <a:defRPr kumimoji="0" sz="2600" b="1"/>
            </a:lvl1pPr>
            <a:lvl2pPr marL="640080" indent="-246888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/>
            </a:lvl2pPr>
            <a:lvl3pPr indent="-246888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/>
            </a:lvl3pPr>
            <a:lvl4pPr marL="1188720" indent="-210312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/>
            </a:lvl4pPr>
            <a:lvl5pPr marL="1463040" indent="-210312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/>
            </a:lvl5pPr>
            <a:lvl6pPr marL="1737360" indent="-210312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/>
            </a:lvl6pPr>
            <a:lvl7pPr marL="1920240" indent="-182880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baseline="0"/>
            </a:lvl7pPr>
            <a:lvl8pPr marL="2194560" indent="-182880">
              <a:spcBef>
                <a:spcPct val="20000"/>
              </a:spcBef>
              <a:buClr>
                <a:schemeClr val="tx2"/>
              </a:buClr>
              <a:buChar char="•"/>
              <a:defRPr kumimoji="0" sz="1600"/>
            </a:lvl8pPr>
            <a:lvl9pPr marL="2468880" indent="-182880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baseline="0"/>
            </a:lvl9pPr>
          </a:lstStyle>
          <a:p>
            <a:endParaRPr lang="es-E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7301" y="4752405"/>
            <a:ext cx="1926649" cy="1466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4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10102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072074"/>
            <a:ext cx="4284662" cy="167481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ERRESISTENTZIA AEROBIKOAREN 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6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MINUTU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311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4213" y="1724025"/>
            <a:ext cx="6264275" cy="576263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JARRAIBIDEAK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84213" y="2300288"/>
            <a:ext cx="6264275" cy="4539704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ES" sz="1700" dirty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Aurreko tratamendua eta ondoko tratamendua: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Biriketako transplantea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Birikaren bolumena murrizteko kirurgia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Biriketako errehabilitazioa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Biriketako gaixotasun buxatzaile kronikoa </a:t>
            </a:r>
            <a:r>
              <a:rPr lang="es-MX" sz="1700" dirty="0">
                <a:solidFill>
                  <a:prstClr val="white"/>
                </a:solidFill>
              </a:rPr>
              <a:t>	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Biriketako hipertentsioa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Bihotz-gutxiegitasuna</a:t>
            </a:r>
          </a:p>
          <a:p>
            <a:pPr marL="342900" indent="-342900">
              <a:buFontTx/>
              <a:buAutoNum type="arabicPeriod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Funtzio-gaitasuna neurtu: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Biriketako </a:t>
            </a:r>
            <a:r>
              <a:rPr lang="eu-ES" sz="1700" dirty="0">
                <a:solidFill>
                  <a:prstClr val="white"/>
                </a:solidFill>
              </a:rPr>
              <a:t>gaixotasun buxatzaile kronikoa 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Fibrosi kistikoa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Bihotz-gutxiegitasuna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Gaixotasun baskular periferikoa</a:t>
            </a:r>
          </a:p>
          <a:p>
            <a:pPr marL="800100" lvl="1" indent="-342900">
              <a:buFontTx/>
              <a:buChar char="•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dirty="0" smtClean="0">
                <a:solidFill>
                  <a:prstClr val="white"/>
                </a:solidFill>
              </a:rPr>
              <a:t>Adinean aurrera doazen pazienteak</a:t>
            </a:r>
          </a:p>
          <a:p>
            <a:pPr marL="342900" indent="-342900">
              <a:buFontTx/>
              <a:buAutoNum type="arabicPeriod"/>
            </a:pPr>
            <a:r>
              <a:rPr lang="es-MX" sz="1700" dirty="0" smtClean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Erikortasunaren eta hilkortasunaren  iragarlea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Bihotz-gutxiegitasuna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Biriketako </a:t>
            </a:r>
            <a:r>
              <a:rPr lang="eu-ES" sz="1700" dirty="0">
                <a:solidFill>
                  <a:prstClr val="white"/>
                </a:solidFill>
              </a:rPr>
              <a:t>gaixotasun buxatzaile kronikoa </a:t>
            </a:r>
            <a:endParaRPr lang="es-MX" sz="1700" dirty="0">
              <a:solidFill>
                <a:prstClr val="white"/>
              </a:solidFill>
            </a:endParaRP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Biriketako hipertentsioa</a:t>
            </a:r>
            <a:endParaRPr lang="es-MX" sz="1700" dirty="0">
              <a:solidFill>
                <a:prstClr val="white"/>
              </a:solidFill>
            </a:endParaRPr>
          </a:p>
        </p:txBody>
      </p:sp>
      <p:pic>
        <p:nvPicPr>
          <p:cNvPr id="28681" name="Picture 9" descr="free-en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4214818"/>
            <a:ext cx="1835150" cy="1835150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51486"/>
            <a:ext cx="8207375" cy="80530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8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2000240"/>
            <a:ext cx="8065288" cy="433657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/>
              <a:t>PROTOKOLOA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Beroketarik ez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Parte-hartzaile bakoitzaren buelta-kopurua zenbatu.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Bi edo hiru parte-hartzaile aztertu aldi berean, gehiago ez.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Bakarka eta ahal duten azkarren egin behar dute oinez, hitz egin gabe eta bikoteka eta taldeka joan gabe. 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 smtClean="0">
                <a:solidFill>
                  <a:prstClr val="white"/>
                </a:solidFill>
              </a:rPr>
              <a:t> </a:t>
            </a:r>
            <a:r>
              <a:rPr lang="eu-ES" dirty="0" smtClean="0"/>
              <a:t>“HASI</a:t>
            </a:r>
            <a:r>
              <a:rPr lang="eu-ES" dirty="0"/>
              <a:t>!” seinalea. </a:t>
            </a:r>
            <a:r>
              <a:rPr lang="eu-ES" dirty="0" smtClean="0"/>
              <a:t>Ahalik eta azkarren egin behar dute oinez pistaren inguruan, 6 minutuz.</a:t>
            </a:r>
            <a:endParaRPr lang="es-ES_tradnl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</a:t>
            </a:r>
            <a:r>
              <a:rPr lang="es-ES_tradnl" dirty="0" smtClean="0">
                <a:solidFill>
                  <a:prstClr val="white"/>
                </a:solidFill>
              </a:rPr>
              <a:t>KORRIKARIK EGIN GABE</a:t>
            </a:r>
            <a:endParaRPr lang="es-ES_tradnl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</a:t>
            </a:r>
            <a:r>
              <a:rPr lang="eu-ES" dirty="0" smtClean="0">
                <a:solidFill>
                  <a:prstClr val="white"/>
                </a:solidFill>
              </a:rPr>
              <a:t>Gelditzeko eta atseden hartzeko aukera dago (aulkiak jarri).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 smtClean="0">
                <a:solidFill>
                  <a:prstClr val="white"/>
                </a:solidFill>
              </a:rPr>
              <a:t> </a:t>
            </a:r>
            <a:r>
              <a:rPr lang="eu-ES" dirty="0" smtClean="0">
                <a:solidFill>
                  <a:prstClr val="white"/>
                </a:solidFill>
              </a:rPr>
              <a:t>Parte-hartzaileak animatu.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Gelditu 6 minutuak bukatu ondoren.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Komenigarria litzateke saio praktiko bat egitea aurreko egunean.</a:t>
            </a:r>
            <a:endParaRPr lang="eu-ES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403350" y="1916113"/>
            <a:ext cx="4751388" cy="57626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ES" sz="2400" b="1">
                <a:solidFill>
                  <a:prstClr val="white"/>
                </a:solidFill>
              </a:rPr>
              <a:t>CRITERIOS DE EXCLUSIÓN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50825" y="1916113"/>
            <a:ext cx="6985000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PROBA BUKATZEKO IRIZPIDEAK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50825" y="2492375"/>
            <a:ext cx="6985000" cy="2862322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</a:t>
            </a:r>
            <a:r>
              <a:rPr lang="eu-ES" b="1" dirty="0" smtClean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Angina edota disnea sintomak izatea.</a:t>
            </a:r>
          </a:p>
          <a:p>
            <a:pPr>
              <a:buFontTx/>
              <a:buChar char="•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Zorabio-sentsazioa izatea edota zorabiatzea.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Hanketako mina izatea, ariketa egin ahal izatea gehiago murrizten duena.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Balantzaka ibiltzea.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Azal zurbila eta/edo ahuldura-sintomak izatea.</a:t>
            </a:r>
            <a:endParaRPr lang="eu-ES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pic>
        <p:nvPicPr>
          <p:cNvPr id="25607" name="Picture 7" descr="ANd9GcR7TMJZYaFqRKYXjVo3flG8-ixBhUm3naz-0PWqKnHqOWDyX_FMhU9s4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3357562"/>
            <a:ext cx="1584325" cy="1584325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805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68313" y="1441103"/>
            <a:ext cx="8351837" cy="481670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 smtClean="0">
                <a:solidFill>
                  <a:prstClr val="white"/>
                </a:solidFill>
              </a:rPr>
              <a:t>SEGURTASUNA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</a:t>
            </a:r>
            <a:r>
              <a:rPr lang="eu-ES" sz="2000" dirty="0" smtClean="0">
                <a:solidFill>
                  <a:prstClr val="white"/>
                </a:solidFill>
              </a:rPr>
              <a:t>Parte-hartzaileei jakinarazi behar zaie edozein unetan geratu behar direla zorabio-, min-, goragale- edota behar ez den neke-zantzurik agertzen badute.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Proba bukatu ostean, </a:t>
            </a:r>
            <a:r>
              <a:rPr lang="eu-ES" sz="2000" dirty="0" err="1" smtClean="0">
                <a:solidFill>
                  <a:prstClr val="white"/>
                </a:solidFill>
              </a:rPr>
              <a:t>Borg-en</a:t>
            </a:r>
            <a:r>
              <a:rPr lang="eu-ES" sz="2000" dirty="0" smtClean="0">
                <a:solidFill>
                  <a:prstClr val="white"/>
                </a:solidFill>
              </a:rPr>
              <a:t> eskala eta bihotz-taupaden maiztasuna hartu behar dira, eta astiro egin beharko dute oinez minutu batez nor bere onera etortzeko.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Garrantzitsua da proba bukatu ostean parte-hartzaileak bistatik ez galtzea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Lehen laguntzak eta berpizte-maniobrak egiteko trebakuntza duten langileak presente egon behar dute.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 smtClean="0">
                <a:solidFill>
                  <a:prstClr val="white"/>
                </a:solidFill>
              </a:rPr>
              <a:t>PUNTUAZIOA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</a:t>
            </a:r>
            <a:r>
              <a:rPr lang="eu-ES" sz="2000" dirty="0" smtClean="0">
                <a:solidFill>
                  <a:prstClr val="white"/>
                </a:solidFill>
              </a:rPr>
              <a:t>6 minutuko tarte horretan ibilitako metroen guztizko kopurua.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</a:t>
            </a:r>
            <a:r>
              <a:rPr lang="eu-ES" sz="2000" dirty="0" err="1" smtClean="0">
                <a:solidFill>
                  <a:prstClr val="white"/>
                </a:solidFill>
              </a:rPr>
              <a:t>Ebaluatzaileak</a:t>
            </a:r>
            <a:r>
              <a:rPr lang="eu-ES" sz="2000" dirty="0" smtClean="0">
                <a:solidFill>
                  <a:prstClr val="white"/>
                </a:solidFill>
              </a:rPr>
              <a:t> edo laguntzaileak hurbilen dagoen konoaren marka hartu beharko du.</a:t>
            </a:r>
            <a:endParaRPr lang="eu-ES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anexo03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991475" cy="3816350"/>
          </a:xfrm>
          <a:prstGeom prst="rect">
            <a:avLst/>
          </a:prstGeom>
          <a:noFill/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771800" y="5643578"/>
            <a:ext cx="5464157" cy="338554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solidFill>
                  <a:srgbClr val="000000"/>
                </a:solidFill>
              </a:rPr>
              <a:t>&lt; </a:t>
            </a:r>
            <a:r>
              <a:rPr lang="es-ES" sz="1600" b="1" dirty="0" smtClean="0">
                <a:solidFill>
                  <a:srgbClr val="000000"/>
                </a:solidFill>
              </a:rPr>
              <a:t>300 m </a:t>
            </a:r>
            <a:r>
              <a:rPr lang="es-ES" sz="1600" b="1" dirty="0">
                <a:solidFill>
                  <a:srgbClr val="000000"/>
                </a:solidFill>
              </a:rPr>
              <a:t>= </a:t>
            </a:r>
            <a:r>
              <a:rPr lang="eu-ES" sz="1600" b="1" dirty="0" smtClean="0">
                <a:solidFill>
                  <a:srgbClr val="000000"/>
                </a:solidFill>
              </a:rPr>
              <a:t>Bihotz-gutxiegitasun </a:t>
            </a:r>
            <a:r>
              <a:rPr lang="eu-ES" sz="1600" b="1" dirty="0" err="1" smtClean="0">
                <a:solidFill>
                  <a:srgbClr val="000000"/>
                </a:solidFill>
              </a:rPr>
              <a:t>kongestibo</a:t>
            </a:r>
            <a:r>
              <a:rPr lang="eu-ES" sz="1600" b="1" dirty="0" smtClean="0">
                <a:solidFill>
                  <a:srgbClr val="000000"/>
                </a:solidFill>
              </a:rPr>
              <a:t> (ICC) larria</a:t>
            </a:r>
            <a:endParaRPr lang="eu-ES" sz="1600" b="1" dirty="0">
              <a:solidFill>
                <a:srgbClr val="000000"/>
              </a:solidFill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00034" y="6143644"/>
            <a:ext cx="8135938" cy="46166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 smtClean="0">
                <a:solidFill>
                  <a:prstClr val="white"/>
                </a:solidFill>
              </a:rPr>
              <a:t>GONZÁLEZ, R.: “Test </a:t>
            </a:r>
            <a:r>
              <a:rPr lang="es-ES" sz="1200" b="1" dirty="0">
                <a:solidFill>
                  <a:prstClr val="white"/>
                </a:solidFill>
              </a:rPr>
              <a:t>de Caminata de 6 Minutos: su Aplicabilidad Clínica y Modo de Aplicación en Pacientes con Insuficiencia </a:t>
            </a:r>
            <a:r>
              <a:rPr lang="es-ES" sz="1200" b="1" dirty="0" smtClean="0">
                <a:solidFill>
                  <a:prstClr val="white"/>
                </a:solidFill>
              </a:rPr>
              <a:t>Cardíaca”, </a:t>
            </a:r>
            <a:r>
              <a:rPr lang="es-ES" sz="1200" b="1" i="1" dirty="0" smtClean="0">
                <a:solidFill>
                  <a:prstClr val="white"/>
                </a:solidFill>
              </a:rPr>
              <a:t>in</a:t>
            </a:r>
            <a:r>
              <a:rPr lang="es-ES" sz="1200" b="1" dirty="0" smtClean="0">
                <a:solidFill>
                  <a:prstClr val="white"/>
                </a:solidFill>
              </a:rPr>
              <a:t> Simposio </a:t>
            </a:r>
            <a:r>
              <a:rPr lang="es-ES" sz="1200" b="1" dirty="0">
                <a:solidFill>
                  <a:prstClr val="white"/>
                </a:solidFill>
              </a:rPr>
              <a:t>Argentino Brasileño de Ejercicio, Ergometría y Rehabilitación, </a:t>
            </a:r>
            <a:r>
              <a:rPr lang="es-ES" sz="1200" b="1" dirty="0" smtClean="0">
                <a:solidFill>
                  <a:prstClr val="white"/>
                </a:solidFill>
              </a:rPr>
              <a:t>2005</a:t>
            </a:r>
            <a:endParaRPr lang="es-ES" sz="1200" b="1" dirty="0">
              <a:solidFill>
                <a:prstClr val="white"/>
              </a:solidFill>
            </a:endParaRP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79208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28596" y="4195052"/>
            <a:ext cx="8497887" cy="173893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600" u="sng" dirty="0" smtClean="0">
                <a:solidFill>
                  <a:prstClr val="white"/>
                </a:solidFill>
              </a:rPr>
              <a:t>ADINEKO PAZIENTEAK, BIHOTZ-GIUTXIEGITASUNA ETA ARNAS-PATOLOGIAK DITUZTENAK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600" b="1" dirty="0" smtClean="0">
                <a:solidFill>
                  <a:prstClr val="white"/>
                </a:solidFill>
              </a:rPr>
              <a:t>VO2 max = 0.03 x </a:t>
            </a:r>
            <a:r>
              <a:rPr lang="en-US" sz="1600" b="1" dirty="0" err="1" smtClean="0">
                <a:solidFill>
                  <a:prstClr val="white"/>
                </a:solidFill>
              </a:rPr>
              <a:t>distantzia</a:t>
            </a:r>
            <a:r>
              <a:rPr lang="en-US" sz="1600" b="1" dirty="0" smtClean="0">
                <a:solidFill>
                  <a:prstClr val="white"/>
                </a:solidFill>
              </a:rPr>
              <a:t> (</a:t>
            </a:r>
            <a:r>
              <a:rPr lang="en-US" sz="1600" b="1" dirty="0" err="1" smtClean="0">
                <a:solidFill>
                  <a:prstClr val="white"/>
                </a:solidFill>
              </a:rPr>
              <a:t>metrotan</a:t>
            </a:r>
            <a:r>
              <a:rPr lang="en-US" sz="1600" b="1" dirty="0" smtClean="0">
                <a:solidFill>
                  <a:prstClr val="white"/>
                </a:solidFill>
              </a:rPr>
              <a:t>) + 3.98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endParaRPr lang="es-ES" sz="1600" u="sng" dirty="0" smtClean="0">
              <a:solidFill>
                <a:prstClr val="white"/>
              </a:solidFill>
            </a:endParaRP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  <a:tabLst>
                <a:tab pos="228600" algn="l"/>
              </a:tabLst>
            </a:pPr>
            <a:r>
              <a:rPr lang="en-US" sz="1200" dirty="0" smtClean="0">
                <a:solidFill>
                  <a:prstClr val="white"/>
                </a:solidFill>
              </a:rPr>
              <a:t>         CAHALIN, L.P.: “The six minute walk test predicts peak oxygen uptake and survival in patients with advanced heart failure”, </a:t>
            </a:r>
            <a:r>
              <a:rPr lang="en-US" sz="1200" i="1" dirty="0">
                <a:solidFill>
                  <a:prstClr val="white"/>
                </a:solidFill>
              </a:rPr>
              <a:t>i</a:t>
            </a:r>
            <a:r>
              <a:rPr lang="en-US" sz="1200" i="1" dirty="0" smtClean="0">
                <a:solidFill>
                  <a:prstClr val="white"/>
                </a:solidFill>
              </a:rPr>
              <a:t>n</a:t>
            </a:r>
            <a:r>
              <a:rPr lang="en-US" sz="1200" dirty="0" smtClean="0">
                <a:solidFill>
                  <a:prstClr val="white"/>
                </a:solidFill>
              </a:rPr>
              <a:t> Chest 110 (1996), 325-332.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428596" y="1825457"/>
            <a:ext cx="8462992" cy="1985159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600" u="sng" dirty="0" smtClean="0">
                <a:solidFill>
                  <a:prstClr val="white"/>
                </a:solidFill>
              </a:rPr>
              <a:t>PAZIENTE OSASUNTSUAK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600" b="1" dirty="0" smtClean="0">
                <a:solidFill>
                  <a:prstClr val="white"/>
                </a:solidFill>
              </a:rPr>
              <a:t>VO2 max (mL·kg(-1)·min(-1)) = 70.161 + (0.023 × 6MWT [m]) - (0.276 × </a:t>
            </a:r>
            <a:r>
              <a:rPr lang="en-US" sz="1600" b="1" dirty="0" err="1" smtClean="0">
                <a:solidFill>
                  <a:prstClr val="white"/>
                </a:solidFill>
              </a:rPr>
              <a:t>pisua</a:t>
            </a:r>
            <a:r>
              <a:rPr lang="en-US" sz="1600" b="1" dirty="0" smtClean="0">
                <a:solidFill>
                  <a:prstClr val="white"/>
                </a:solidFill>
              </a:rPr>
              <a:t> [kg]) – (6.79 × </a:t>
            </a:r>
            <a:r>
              <a:rPr lang="en-US" sz="1600" b="1" dirty="0" err="1" smtClean="0">
                <a:solidFill>
                  <a:prstClr val="white"/>
                </a:solidFill>
              </a:rPr>
              <a:t>sexua</a:t>
            </a:r>
            <a:r>
              <a:rPr lang="en-US" sz="1600" b="1" dirty="0" smtClean="0">
                <a:solidFill>
                  <a:prstClr val="white"/>
                </a:solidFill>
              </a:rPr>
              <a:t>, non </a:t>
            </a:r>
            <a:r>
              <a:rPr lang="en-US" sz="1600" b="1" dirty="0">
                <a:solidFill>
                  <a:prstClr val="white"/>
                </a:solidFill>
              </a:rPr>
              <a:t>g</a:t>
            </a:r>
            <a:r>
              <a:rPr lang="en-US" sz="1600" b="1" dirty="0" smtClean="0">
                <a:solidFill>
                  <a:prstClr val="white"/>
                </a:solidFill>
              </a:rPr>
              <a:t>=0, e=1) –  (0.193 × </a:t>
            </a:r>
            <a:r>
              <a:rPr lang="en-US" sz="1600" b="1" dirty="0" err="1" smtClean="0">
                <a:solidFill>
                  <a:prstClr val="white"/>
                </a:solidFill>
              </a:rPr>
              <a:t>geldikako</a:t>
            </a:r>
            <a:r>
              <a:rPr lang="en-US" sz="1600" b="1" dirty="0" smtClean="0">
                <a:solidFill>
                  <a:prstClr val="white"/>
                </a:solidFill>
              </a:rPr>
              <a:t> </a:t>
            </a:r>
            <a:r>
              <a:rPr lang="en-US" sz="1600" b="1" dirty="0" err="1" smtClean="0">
                <a:solidFill>
                  <a:prstClr val="white"/>
                </a:solidFill>
              </a:rPr>
              <a:t>bihotz-taupaden</a:t>
            </a:r>
            <a:r>
              <a:rPr lang="en-US" sz="1600" b="1" dirty="0" smtClean="0">
                <a:solidFill>
                  <a:prstClr val="white"/>
                </a:solidFill>
              </a:rPr>
              <a:t> </a:t>
            </a:r>
            <a:r>
              <a:rPr lang="en-US" sz="1600" b="1" dirty="0" err="1" smtClean="0">
                <a:solidFill>
                  <a:prstClr val="white"/>
                </a:solidFill>
              </a:rPr>
              <a:t>maiztasuna</a:t>
            </a:r>
            <a:r>
              <a:rPr lang="en-US" sz="1600" b="1" dirty="0" smtClean="0">
                <a:solidFill>
                  <a:prstClr val="white"/>
                </a:solidFill>
              </a:rPr>
              <a:t> - (0.191 × </a:t>
            </a:r>
            <a:r>
              <a:rPr lang="en-US" sz="1600" b="1" dirty="0" err="1" smtClean="0">
                <a:solidFill>
                  <a:prstClr val="white"/>
                </a:solidFill>
              </a:rPr>
              <a:t>adina</a:t>
            </a:r>
            <a:r>
              <a:rPr lang="en-US" sz="1600" b="1" dirty="0" smtClean="0">
                <a:solidFill>
                  <a:prstClr val="white"/>
                </a:solidFill>
              </a:rPr>
              <a:t>). </a:t>
            </a: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endParaRPr lang="en-US" sz="1600" dirty="0" smtClean="0">
              <a:solidFill>
                <a:prstClr val="white"/>
              </a:solidFill>
            </a:endParaRPr>
          </a:p>
          <a:p>
            <a:pPr marL="274320" indent="-274320" algn="ctr"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n-US" sz="1200" dirty="0" smtClean="0">
                <a:solidFill>
                  <a:prstClr val="white"/>
                </a:solidFill>
              </a:rPr>
              <a:t>BURR, J.F. [et al.]: “</a:t>
            </a:r>
            <a:r>
              <a:rPr lang="es-ES" sz="1200" dirty="0" err="1" smtClean="0">
                <a:solidFill>
                  <a:prstClr val="white"/>
                </a:solidFill>
              </a:rPr>
              <a:t>The</a:t>
            </a:r>
            <a:r>
              <a:rPr lang="es-ES" sz="1200" dirty="0" smtClean="0">
                <a:solidFill>
                  <a:prstClr val="white"/>
                </a:solidFill>
              </a:rPr>
              <a:t> 6-minute walk test as a predictor of objectively measured aerobic fitness in healthy </a:t>
            </a:r>
            <a:r>
              <a:rPr lang="es-ES" sz="1200" dirty="0" err="1" smtClean="0">
                <a:solidFill>
                  <a:prstClr val="white"/>
                </a:solidFill>
              </a:rPr>
              <a:t>working-aged</a:t>
            </a:r>
            <a:r>
              <a:rPr lang="es-ES" sz="1200" dirty="0" smtClean="0">
                <a:solidFill>
                  <a:prstClr val="white"/>
                </a:solidFill>
              </a:rPr>
              <a:t> </a:t>
            </a:r>
            <a:r>
              <a:rPr lang="es-ES" sz="1200" dirty="0" err="1" smtClean="0">
                <a:solidFill>
                  <a:prstClr val="white"/>
                </a:solidFill>
              </a:rPr>
              <a:t>adults</a:t>
            </a:r>
            <a:r>
              <a:rPr lang="es-ES" sz="1200" dirty="0" smtClean="0">
                <a:solidFill>
                  <a:prstClr val="white"/>
                </a:solidFill>
              </a:rPr>
              <a:t>”,  </a:t>
            </a:r>
            <a:r>
              <a:rPr lang="es-ES" sz="1200" i="1" dirty="0" smtClean="0">
                <a:solidFill>
                  <a:prstClr val="white"/>
                </a:solidFill>
              </a:rPr>
              <a:t>in</a:t>
            </a:r>
            <a:r>
              <a:rPr lang="es-ES" sz="1200" dirty="0" smtClean="0">
                <a:solidFill>
                  <a:prstClr val="white"/>
                </a:solidFill>
              </a:rPr>
              <a:t> </a:t>
            </a:r>
            <a:r>
              <a:rPr lang="es-ES" sz="1200" dirty="0" err="1" smtClean="0">
                <a:solidFill>
                  <a:prstClr val="white"/>
                </a:solidFill>
              </a:rPr>
              <a:t>The</a:t>
            </a:r>
            <a:r>
              <a:rPr lang="es-ES" sz="1200" dirty="0" smtClean="0">
                <a:solidFill>
                  <a:prstClr val="white"/>
                </a:solidFill>
              </a:rPr>
              <a:t> physician and </a:t>
            </a:r>
            <a:r>
              <a:rPr lang="es-ES" sz="1200" dirty="0" err="1" smtClean="0">
                <a:solidFill>
                  <a:prstClr val="white"/>
                </a:solidFill>
              </a:rPr>
              <a:t>sportmedicine</a:t>
            </a:r>
            <a:r>
              <a:rPr lang="es-ES" sz="1200" dirty="0" smtClean="0">
                <a:solidFill>
                  <a:prstClr val="white"/>
                </a:solidFill>
              </a:rPr>
              <a:t> 32(9) (2009), 113-139.</a:t>
            </a:r>
            <a:endParaRPr lang="en-US" sz="1200" dirty="0" smtClean="0">
              <a:solidFill>
                <a:prstClr val="white"/>
              </a:solidFill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500034" y="6215082"/>
            <a:ext cx="8421690" cy="46166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 smtClean="0">
                <a:solidFill>
                  <a:prstClr val="white"/>
                </a:solidFill>
              </a:rPr>
              <a:t>VENKATESH, </a:t>
            </a:r>
            <a:r>
              <a:rPr lang="es-ES" sz="1200" b="1" dirty="0">
                <a:solidFill>
                  <a:prstClr val="white"/>
                </a:solidFill>
              </a:rPr>
              <a:t>N. </a:t>
            </a:r>
            <a:r>
              <a:rPr lang="es-ES" sz="1200" b="1" dirty="0" smtClean="0">
                <a:solidFill>
                  <a:prstClr val="white"/>
                </a:solidFill>
              </a:rPr>
              <a:t>[et </a:t>
            </a:r>
            <a:r>
              <a:rPr lang="es-ES" sz="1200" b="1" dirty="0">
                <a:solidFill>
                  <a:prstClr val="white"/>
                </a:solidFill>
              </a:rPr>
              <a:t>al</a:t>
            </a:r>
            <a:r>
              <a:rPr lang="es-ES" sz="1200" b="1" dirty="0" smtClean="0">
                <a:solidFill>
                  <a:prstClr val="white"/>
                </a:solidFill>
              </a:rPr>
              <a:t>.]: “</a:t>
            </a:r>
            <a:r>
              <a:rPr lang="es-ES" sz="1200" b="1" dirty="0" err="1" smtClean="0">
                <a:solidFill>
                  <a:prstClr val="white"/>
                </a:solidFill>
              </a:rPr>
              <a:t>Six</a:t>
            </a:r>
            <a:r>
              <a:rPr lang="es-ES" sz="1200" b="1" dirty="0" smtClean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Minuts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Walking</a:t>
            </a:r>
            <a:r>
              <a:rPr lang="es-ES" sz="1200" b="1" dirty="0">
                <a:solidFill>
                  <a:prstClr val="white"/>
                </a:solidFill>
              </a:rPr>
              <a:t> Test: A </a:t>
            </a:r>
            <a:r>
              <a:rPr lang="es-ES" sz="1200" b="1" dirty="0" err="1">
                <a:solidFill>
                  <a:prstClr val="white"/>
                </a:solidFill>
              </a:rPr>
              <a:t>literary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 smtClean="0">
                <a:solidFill>
                  <a:prstClr val="white"/>
                </a:solidFill>
              </a:rPr>
              <a:t>Review</a:t>
            </a:r>
            <a:r>
              <a:rPr lang="es-ES" sz="1200" b="1" dirty="0" smtClean="0">
                <a:solidFill>
                  <a:prstClr val="white"/>
                </a:solidFill>
              </a:rPr>
              <a:t>” </a:t>
            </a:r>
            <a:r>
              <a:rPr lang="es-ES" sz="1200" b="1" i="1" dirty="0" smtClean="0">
                <a:solidFill>
                  <a:prstClr val="white"/>
                </a:solidFill>
              </a:rPr>
              <a:t>in</a:t>
            </a:r>
            <a:r>
              <a:rPr lang="es-ES" sz="1200" b="1" dirty="0" smtClean="0">
                <a:solidFill>
                  <a:prstClr val="white"/>
                </a:solidFill>
              </a:rPr>
              <a:t> </a:t>
            </a:r>
            <a:r>
              <a:rPr lang="es-ES" sz="1200" b="1" dirty="0">
                <a:solidFill>
                  <a:prstClr val="white"/>
                </a:solidFill>
              </a:rPr>
              <a:t>Sri </a:t>
            </a:r>
            <a:r>
              <a:rPr lang="es-ES" sz="1200" b="1" dirty="0" err="1">
                <a:solidFill>
                  <a:prstClr val="white"/>
                </a:solidFill>
              </a:rPr>
              <a:t>Ramachandra</a:t>
            </a:r>
            <a:r>
              <a:rPr lang="es-ES" sz="1200" b="1" dirty="0">
                <a:solidFill>
                  <a:prstClr val="white"/>
                </a:solidFill>
              </a:rPr>
              <a:t> </a:t>
            </a:r>
            <a:r>
              <a:rPr lang="es-ES" sz="1200" b="1" dirty="0" err="1">
                <a:solidFill>
                  <a:prstClr val="white"/>
                </a:solidFill>
              </a:rPr>
              <a:t>Journal</a:t>
            </a:r>
            <a:r>
              <a:rPr lang="es-ES" sz="1200" b="1" dirty="0">
                <a:solidFill>
                  <a:prstClr val="white"/>
                </a:solidFill>
              </a:rPr>
              <a:t> of Medicine </a:t>
            </a:r>
            <a:r>
              <a:rPr lang="es-ES" sz="1200" b="1" dirty="0" smtClean="0">
                <a:solidFill>
                  <a:prstClr val="white"/>
                </a:solidFill>
              </a:rPr>
              <a:t>4 </a:t>
            </a:r>
            <a:r>
              <a:rPr lang="es-ES" sz="1200" b="1" dirty="0">
                <a:solidFill>
                  <a:prstClr val="white"/>
                </a:solidFill>
              </a:rPr>
              <a:t>(2011</a:t>
            </a:r>
            <a:r>
              <a:rPr lang="es-ES" sz="1200" b="1" dirty="0" smtClean="0">
                <a:solidFill>
                  <a:prstClr val="white"/>
                </a:solidFill>
              </a:rPr>
              <a:t>) 30-34.</a:t>
            </a:r>
            <a:endParaRPr lang="es-ES" sz="1200" b="1" dirty="0">
              <a:solidFill>
                <a:prstClr val="white"/>
              </a:solidFill>
            </a:endParaRP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PROBA,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3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85230" y="1807360"/>
            <a:ext cx="4955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 smtClean="0">
                <a:solidFill>
                  <a:prstClr val="white"/>
                </a:solidFill>
              </a:rPr>
              <a:t>VO2 </a:t>
            </a:r>
            <a:r>
              <a:rPr lang="es-ES" b="1" dirty="0" err="1" smtClean="0">
                <a:solidFill>
                  <a:prstClr val="white"/>
                </a:solidFill>
              </a:rPr>
              <a:t>max</a:t>
            </a:r>
            <a:r>
              <a:rPr lang="es-ES" b="1" dirty="0" smtClean="0">
                <a:solidFill>
                  <a:prstClr val="white"/>
                </a:solidFill>
              </a:rPr>
              <a:t> BALIOAK EMAKUMEZKOENGAN</a:t>
            </a:r>
            <a:endParaRPr lang="es-ES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730218"/>
              </p:ext>
            </p:extLst>
          </p:nvPr>
        </p:nvGraphicFramePr>
        <p:xfrm>
          <a:off x="212178" y="2276872"/>
          <a:ext cx="8496943" cy="19913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213849"/>
                <a:gridCol w="1213849"/>
                <a:gridCol w="1213849"/>
                <a:gridCol w="1366347"/>
                <a:gridCol w="1040778"/>
                <a:gridCol w="1234422"/>
                <a:gridCol w="121384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ADINA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Oso </a:t>
                      </a:r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txarra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Txarra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Hala </a:t>
                      </a:r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moduzkoa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Ona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Bikaina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Ezin</a:t>
                      </a:r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hobea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50-59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24,6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25,5-28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28,7-30,9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31,4-34,1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35,2-38,1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 39.9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60-69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22,8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23,7-25,4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26,6-28,3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29,1-31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32,3-34,6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 36,9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70-79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20,8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21,2-22,9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23,8-26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26,6-29,4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30,2-33,5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 36,7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5024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DATUEN INTERPRETAZIOA</a:t>
            </a:r>
            <a:endParaRPr lang="es-E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699792" y="4283390"/>
            <a:ext cx="525658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>
                <a:solidFill>
                  <a:prstClr val="white"/>
                </a:solidFill>
              </a:rPr>
              <a:t>VO2 </a:t>
            </a:r>
            <a:r>
              <a:rPr lang="es-ES" b="1" dirty="0" err="1">
                <a:solidFill>
                  <a:prstClr val="white"/>
                </a:solidFill>
              </a:rPr>
              <a:t>max</a:t>
            </a:r>
            <a:r>
              <a:rPr lang="es-ES" b="1" dirty="0">
                <a:solidFill>
                  <a:prstClr val="white"/>
                </a:solidFill>
              </a:rPr>
              <a:t> BALIOAK </a:t>
            </a:r>
            <a:r>
              <a:rPr lang="es-ES" b="1" dirty="0" smtClean="0">
                <a:solidFill>
                  <a:prstClr val="white"/>
                </a:solidFill>
              </a:rPr>
              <a:t>GIZONEZKOENGAN</a:t>
            </a:r>
            <a:endParaRPr lang="es-ES" b="1" dirty="0">
              <a:solidFill>
                <a:prstClr val="white"/>
              </a:solidFill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594523"/>
              </p:ext>
            </p:extLst>
          </p:nvPr>
        </p:nvGraphicFramePr>
        <p:xfrm>
          <a:off x="247007" y="4725144"/>
          <a:ext cx="8496943" cy="1991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213849"/>
                <a:gridCol w="1213849"/>
                <a:gridCol w="1213849"/>
                <a:gridCol w="1331518"/>
                <a:gridCol w="1075607"/>
                <a:gridCol w="1234422"/>
                <a:gridCol w="121384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ADINA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Oso</a:t>
                      </a:r>
                      <a:r>
                        <a:rPr lang="es-ES" sz="17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700" baseline="0" dirty="0" err="1" smtClean="0">
                          <a:solidFill>
                            <a:schemeClr val="tx1"/>
                          </a:solidFill>
                        </a:rPr>
                        <a:t>txarra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Txarra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Hala </a:t>
                      </a:r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moduzkoa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Ona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Bikaina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Ezin</a:t>
                      </a:r>
                      <a:r>
                        <a:rPr lang="es-ES" sz="17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700" dirty="0" err="1" smtClean="0">
                          <a:solidFill>
                            <a:schemeClr val="tx1"/>
                          </a:solidFill>
                        </a:rPr>
                        <a:t>hobea</a:t>
                      </a:r>
                      <a:endParaRPr lang="es-ES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50-59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29,8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31,1-33,9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35,2-38,1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38,3-41,8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43,3-46,8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49,7-54,3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60-69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25,9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27,4-30,6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31,4-33,9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35-38,1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39,5-43,2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 46,1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smtClean="0"/>
                        <a:t>70-79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&lt; 22,2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23,7-27,1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28-30,2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30,9-34,4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36-39,5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&gt; 42,4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15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67544" y="764704"/>
            <a:ext cx="8207375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STEP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-AREN PROBA, </a:t>
            </a:r>
            <a:r>
              <a:rPr lang="es-ES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2</a:t>
            </a:r>
            <a:r>
              <a:rPr lang="es-ES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Arial" charset="0"/>
              </a:rPr>
              <a:t> MINUTU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121" y="2492896"/>
            <a:ext cx="2590800" cy="2943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2543175" cy="2943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9115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94500" y="751486"/>
            <a:ext cx="8207375" cy="51727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STEP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-AREN PROBA, </a:t>
            </a:r>
            <a:r>
              <a:rPr lang="es-ES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2</a:t>
            </a: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MINUTU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95288" y="1628800"/>
            <a:ext cx="8353425" cy="501675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u="sng" dirty="0" smtClean="0"/>
              <a:t>JARRAIBIDEAK</a:t>
            </a:r>
          </a:p>
          <a:p>
            <a:pPr>
              <a:spcBef>
                <a:spcPct val="50000"/>
              </a:spcBef>
            </a:pPr>
            <a:r>
              <a:rPr lang="eu-ES" dirty="0" smtClean="0"/>
              <a:t>6 minutuko ibilaldi-probaren ordezkoa, espazio edo denbora nahikorik ez dagoenean.</a:t>
            </a:r>
          </a:p>
          <a:p>
            <a:pPr>
              <a:spcBef>
                <a:spcPct val="50000"/>
              </a:spcBef>
            </a:pPr>
            <a:r>
              <a:rPr lang="es-ES_tradnl" sz="2000" u="sng" dirty="0" smtClean="0"/>
              <a:t>PROTOKOLOA</a:t>
            </a:r>
            <a:endParaRPr lang="es-ES_tradnl" sz="2000" u="sng" dirty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Jarri marka bat horman pazientearen arantza iliakoaren eta belaunezurraren erdialdearen artean.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Jarri pazientea hormarekiko albora begira.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“HASI</a:t>
            </a:r>
            <a:r>
              <a:rPr lang="eu-ES" dirty="0"/>
              <a:t>!” seinalea </a:t>
            </a:r>
            <a:r>
              <a:rPr lang="eu-ES" dirty="0" smtClean="0"/>
              <a:t>ematean, urratsak ematen hasi lekuan bertan.</a:t>
            </a:r>
            <a:endParaRPr lang="es-ES" dirty="0" smtClean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Altxatu belaunak horman jarritako markaraino heldu arte.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Jarraitu urratsak ematen ahalik eta azkarren bi minutuko tartean zehar.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Nekatuz gero, martxa moteldu edota gelditu eta askatasun osoz atseden hartu.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u-ES" dirty="0" smtClean="0"/>
              <a:t>Ez da zenbatuko markara heltzen ez den urrats bakoitza, eta parte-hartzaileari hanka gehiago igo behar duela esango zaio.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56923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08223" y="2030651"/>
            <a:ext cx="8425651" cy="383181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 smtClean="0">
                <a:solidFill>
                  <a:prstClr val="white"/>
                </a:solidFill>
              </a:rPr>
              <a:t>SEGURTASUNA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Utzi erabiltzaileari erritmoa moteltzen edota atseden hartzen, nekatzen bada</a:t>
            </a:r>
            <a:r>
              <a:rPr lang="es-ES" sz="2000" dirty="0" smtClean="0"/>
              <a:t>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Ziurtatu zaitez zorua ez dela irristakorra</a:t>
            </a:r>
            <a:r>
              <a:rPr lang="es-ES" sz="2000" dirty="0" smtClean="0"/>
              <a:t>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Oreka galduz gero</a:t>
            </a:r>
            <a:r>
              <a:rPr lang="es-ES" sz="2000" dirty="0" smtClean="0"/>
              <a:t>,</a:t>
            </a:r>
            <a:r>
              <a:rPr lang="es-ES_tradnl" sz="2000" dirty="0" smtClean="0">
                <a:solidFill>
                  <a:prstClr val="white"/>
                </a:solidFill>
              </a:rPr>
              <a:t> </a:t>
            </a:r>
            <a:r>
              <a:rPr lang="eu-ES" sz="2000" dirty="0"/>
              <a:t>pertsona bat </a:t>
            </a:r>
            <a:r>
              <a:rPr lang="eu-ES" sz="2000" dirty="0" smtClean="0"/>
              <a:t>gertu egon behar da parte-hartzailea eusteko</a:t>
            </a:r>
            <a:r>
              <a:rPr lang="es-ES" sz="2000" dirty="0" smtClean="0"/>
              <a:t>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u="sng" dirty="0" smtClean="0">
                <a:solidFill>
                  <a:prstClr val="white"/>
                </a:solidFill>
              </a:rPr>
              <a:t>PUNTUAZIOA</a:t>
            </a:r>
            <a:endParaRPr lang="es-ES_tradnl" sz="2000" u="sng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Eskuineko belauna hormako markaraino heltzen den guztizko kopurua</a:t>
            </a:r>
            <a:r>
              <a:rPr lang="es-ES_tradnl" sz="2000" dirty="0" smtClean="0">
                <a:solidFill>
                  <a:prstClr val="white"/>
                </a:solidFill>
              </a:rPr>
              <a:t>.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Markara iristen ez bada, ez da errepikapena kontuan hartuko,</a:t>
            </a:r>
            <a:r>
              <a:rPr lang="es-ES_tradnl" sz="2000" dirty="0" smtClean="0">
                <a:solidFill>
                  <a:prstClr val="white"/>
                </a:solidFill>
              </a:rPr>
              <a:t> eta </a:t>
            </a:r>
            <a:r>
              <a:rPr lang="eu-ES" sz="2000" dirty="0"/>
              <a:t>parte-hartzaileari hanka gehiago igo </a:t>
            </a:r>
            <a:r>
              <a:rPr lang="eu-ES" sz="2000" dirty="0" smtClean="0"/>
              <a:t>behar duela esango zaio.</a:t>
            </a:r>
            <a:endParaRPr lang="es-ES_tradnl" sz="2000" dirty="0" smtClean="0">
              <a:solidFill>
                <a:prstClr val="white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4500" y="764704"/>
            <a:ext cx="8207375" cy="9361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ERRESISTENTZIA AEROBIKOAREN PROBA,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6 MINUTU</a:t>
            </a:r>
          </a:p>
          <a:p>
            <a:pPr algn="ctr">
              <a:buNone/>
            </a:pP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60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DATUEN INTERPRETAZIOA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4" y="3034759"/>
            <a:ext cx="4176464" cy="2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10" y="3034759"/>
            <a:ext cx="4352806" cy="229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28342" y="2530703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GIZONEZKOAK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36993" y="2530703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EMAKUMEZKOAK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5898701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RIKLI, R</a:t>
            </a:r>
            <a:r>
              <a:rPr lang="en-US" dirty="0" smtClean="0"/>
              <a:t>.; </a:t>
            </a:r>
            <a:r>
              <a:rPr lang="en-US" dirty="0"/>
              <a:t>JONES, J.: </a:t>
            </a:r>
            <a:r>
              <a:rPr lang="en-US" i="1" dirty="0"/>
              <a:t>Senior Fitness </a:t>
            </a:r>
            <a:r>
              <a:rPr lang="en-US" i="1" dirty="0" smtClean="0"/>
              <a:t>Tests </a:t>
            </a:r>
            <a:r>
              <a:rPr lang="en-US" i="1" dirty="0"/>
              <a:t>Manual</a:t>
            </a:r>
            <a:r>
              <a:rPr lang="en-US" dirty="0"/>
              <a:t>, Human Kinetic, 2001.</a:t>
            </a:r>
            <a:endParaRPr lang="es-ES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6738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5232995" cy="494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28690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BIBLIOGRAFIA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400" dirty="0" smtClean="0"/>
              <a:t>ACSM: </a:t>
            </a:r>
            <a:r>
              <a:rPr lang="es-ES" sz="1400" i="1" dirty="0"/>
              <a:t>Manual ACSM para la Valoración y Prescripción del </a:t>
            </a:r>
            <a:r>
              <a:rPr lang="es-ES" sz="1400" i="1" dirty="0" smtClean="0"/>
              <a:t>Ejercicio</a:t>
            </a:r>
            <a:r>
              <a:rPr lang="es-ES" sz="1400" dirty="0" smtClean="0"/>
              <a:t>, 3.argit., </a:t>
            </a:r>
            <a:r>
              <a:rPr lang="es-ES" sz="1400" dirty="0" err="1" smtClean="0"/>
              <a:t>Paidotribo</a:t>
            </a:r>
            <a:r>
              <a:rPr lang="es-ES" sz="1400" dirty="0" smtClean="0"/>
              <a:t>, 2014.</a:t>
            </a:r>
          </a:p>
          <a:p>
            <a:pPr marL="0" indent="0">
              <a:buNone/>
            </a:pPr>
            <a:endParaRPr lang="es-ES" sz="1400" dirty="0" smtClean="0"/>
          </a:p>
          <a:p>
            <a:r>
              <a:rPr lang="es-ES" sz="1400" dirty="0" smtClean="0"/>
              <a:t>ACSM: </a:t>
            </a:r>
            <a:r>
              <a:rPr lang="es-ES" sz="1400" i="1" dirty="0" smtClean="0"/>
              <a:t>Manual ACSM para la Valoración del </a:t>
            </a:r>
            <a:r>
              <a:rPr lang="es-ES" sz="1400" i="1" dirty="0" err="1" smtClean="0"/>
              <a:t>Fitness</a:t>
            </a:r>
            <a:r>
              <a:rPr lang="es-ES" sz="1400" i="1" dirty="0" smtClean="0"/>
              <a:t> Relacionado con la Salud</a:t>
            </a:r>
            <a:r>
              <a:rPr lang="es-ES" sz="1400" dirty="0" smtClean="0"/>
              <a:t>, 4. </a:t>
            </a:r>
            <a:r>
              <a:rPr lang="es-ES" sz="1400" dirty="0" err="1" smtClean="0"/>
              <a:t>argit</a:t>
            </a:r>
            <a:r>
              <a:rPr lang="es-ES" sz="1400" dirty="0" smtClean="0"/>
              <a:t>., </a:t>
            </a:r>
            <a:r>
              <a:rPr lang="es-ES" sz="1400" dirty="0" err="1" smtClean="0"/>
              <a:t>Wolters</a:t>
            </a:r>
            <a:r>
              <a:rPr lang="es-ES" sz="1400" dirty="0" smtClean="0"/>
              <a:t> </a:t>
            </a:r>
            <a:r>
              <a:rPr lang="es-ES" sz="1400" dirty="0" err="1" smtClean="0"/>
              <a:t>Kluwer</a:t>
            </a:r>
            <a:r>
              <a:rPr lang="es-ES" sz="1400" dirty="0" smtClean="0"/>
              <a:t> </a:t>
            </a:r>
            <a:r>
              <a:rPr lang="es-ES" sz="1400" dirty="0" err="1" smtClean="0"/>
              <a:t>Health</a:t>
            </a:r>
            <a:r>
              <a:rPr lang="es-ES" sz="1400" dirty="0" smtClean="0"/>
              <a:t>, 2014.</a:t>
            </a:r>
          </a:p>
          <a:p>
            <a:endParaRPr lang="es-ES" sz="1400" dirty="0"/>
          </a:p>
          <a:p>
            <a:r>
              <a:rPr lang="es-ES" sz="1400" dirty="0" smtClean="0"/>
              <a:t>WHO: </a:t>
            </a:r>
            <a:r>
              <a:rPr lang="es-ES" sz="1400" i="1" dirty="0" err="1" smtClean="0"/>
              <a:t>Waist</a:t>
            </a:r>
            <a:r>
              <a:rPr lang="es-ES" sz="1400" i="1" dirty="0" smtClean="0"/>
              <a:t> </a:t>
            </a:r>
            <a:r>
              <a:rPr lang="es-ES" sz="1400" i="1" dirty="0" err="1" smtClean="0"/>
              <a:t>Circunference</a:t>
            </a:r>
            <a:r>
              <a:rPr lang="es-ES" sz="1400" i="1" dirty="0" smtClean="0"/>
              <a:t> and </a:t>
            </a:r>
            <a:r>
              <a:rPr lang="es-ES" sz="1400" i="1" dirty="0" err="1" smtClean="0"/>
              <a:t>Waist</a:t>
            </a:r>
            <a:r>
              <a:rPr lang="es-ES" sz="1400" i="1" dirty="0" smtClean="0"/>
              <a:t> hip Ratio: </a:t>
            </a:r>
            <a:r>
              <a:rPr lang="es-ES" sz="1400" i="1" dirty="0" err="1" smtClean="0"/>
              <a:t>Report</a:t>
            </a:r>
            <a:r>
              <a:rPr lang="es-ES" sz="1400" i="1" dirty="0" smtClean="0"/>
              <a:t> of a WHO </a:t>
            </a:r>
            <a:r>
              <a:rPr lang="es-ES" sz="1400" i="1" dirty="0" err="1" smtClean="0"/>
              <a:t>Expert</a:t>
            </a:r>
            <a:r>
              <a:rPr lang="es-ES" sz="1400" i="1" dirty="0" smtClean="0"/>
              <a:t> </a:t>
            </a:r>
            <a:r>
              <a:rPr lang="es-ES" sz="1400" i="1" dirty="0" err="1" smtClean="0"/>
              <a:t>Consulation</a:t>
            </a:r>
            <a:r>
              <a:rPr lang="es-ES" sz="1400" dirty="0" smtClean="0"/>
              <a:t>, 2008. </a:t>
            </a:r>
            <a:r>
              <a:rPr lang="es-ES" sz="1400" dirty="0" err="1" smtClean="0"/>
              <a:t>Hemen</a:t>
            </a:r>
            <a:r>
              <a:rPr lang="es-ES" sz="1400" dirty="0" smtClean="0"/>
              <a:t> </a:t>
            </a:r>
            <a:r>
              <a:rPr lang="es-ES" sz="1400" dirty="0" err="1" smtClean="0"/>
              <a:t>eskuragarri</a:t>
            </a:r>
            <a:r>
              <a:rPr lang="es-ES" sz="1400" dirty="0" smtClean="0"/>
              <a:t>: </a:t>
            </a:r>
            <a:r>
              <a:rPr lang="es-ES" sz="1400" dirty="0">
                <a:hlinkClick r:id="rId2"/>
              </a:rPr>
              <a:t>http://</a:t>
            </a:r>
            <a:r>
              <a:rPr lang="es-ES" sz="1400" dirty="0" smtClean="0">
                <a:hlinkClick r:id="rId2"/>
              </a:rPr>
              <a:t>apps.who.int/iris/bitstream/10665/44583/1/9789241501491_eng.pdf?ua=1</a:t>
            </a:r>
            <a:endParaRPr lang="es-ES" sz="1400" dirty="0" smtClean="0"/>
          </a:p>
          <a:p>
            <a:endParaRPr lang="es-ES" sz="1400" dirty="0"/>
          </a:p>
          <a:p>
            <a:r>
              <a:rPr lang="en-US" sz="1400" dirty="0" smtClean="0"/>
              <a:t>BACPR: </a:t>
            </a:r>
            <a:r>
              <a:rPr lang="en-US" sz="1400" i="1" dirty="0"/>
              <a:t>Exercise for Cardiac Rehabilitation Student </a:t>
            </a:r>
            <a:r>
              <a:rPr lang="en-US" sz="1400" i="1" dirty="0" smtClean="0"/>
              <a:t>Workbook</a:t>
            </a:r>
            <a:r>
              <a:rPr lang="en-US" sz="1400" dirty="0" smtClean="0"/>
              <a:t>, </a:t>
            </a:r>
            <a:r>
              <a:rPr lang="en-US" sz="1400" dirty="0"/>
              <a:t>United </a:t>
            </a:r>
            <a:r>
              <a:rPr lang="en-US" sz="1400" dirty="0" smtClean="0"/>
              <a:t>Kingdom, 2012.</a:t>
            </a:r>
          </a:p>
          <a:p>
            <a:endParaRPr lang="en-US" sz="1400" dirty="0"/>
          </a:p>
          <a:p>
            <a:r>
              <a:rPr lang="en-US" sz="1400" dirty="0" smtClean="0"/>
              <a:t>MORA, J.; GONZÁLEZ, J.L.; MORA, H.: “</a:t>
            </a:r>
            <a:r>
              <a:rPr lang="en-US" sz="1400" dirty="0" err="1" smtClean="0"/>
              <a:t>Baterías</a:t>
            </a:r>
            <a:r>
              <a:rPr lang="en-US" sz="1400" dirty="0" smtClean="0"/>
              <a:t> de Tests </a:t>
            </a:r>
            <a:r>
              <a:rPr lang="en-US" sz="1400" dirty="0" err="1" smtClean="0"/>
              <a:t>más</a:t>
            </a:r>
            <a:r>
              <a:rPr lang="en-US" sz="1400" dirty="0" smtClean="0"/>
              <a:t> </a:t>
            </a:r>
            <a:r>
              <a:rPr lang="en-US" sz="1400" dirty="0" err="1" smtClean="0"/>
              <a:t>utilizadas</a:t>
            </a:r>
            <a:r>
              <a:rPr lang="en-US" sz="1400" dirty="0" smtClean="0"/>
              <a:t> para la </a:t>
            </a:r>
            <a:r>
              <a:rPr lang="en-US" sz="1400" dirty="0" err="1" smtClean="0"/>
              <a:t>Valoración</a:t>
            </a:r>
            <a:r>
              <a:rPr lang="en-US" sz="1400" dirty="0" smtClean="0"/>
              <a:t> de los </a:t>
            </a:r>
            <a:r>
              <a:rPr lang="en-US" sz="1400" dirty="0" err="1" smtClean="0"/>
              <a:t>niveles</a:t>
            </a:r>
            <a:r>
              <a:rPr lang="en-US" sz="1400" dirty="0" smtClean="0"/>
              <a:t> de </a:t>
            </a:r>
            <a:r>
              <a:rPr lang="en-US" sz="1400" dirty="0" err="1" smtClean="0"/>
              <a:t>Condición</a:t>
            </a:r>
            <a:r>
              <a:rPr lang="en-US" sz="1400" dirty="0" smtClean="0"/>
              <a:t> </a:t>
            </a:r>
            <a:r>
              <a:rPr lang="en-US" sz="1400" dirty="0" err="1" smtClean="0"/>
              <a:t>Física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/>
              <a:t> </a:t>
            </a:r>
            <a:r>
              <a:rPr lang="en-US" sz="1400" dirty="0" err="1" smtClean="0"/>
              <a:t>sujetos</a:t>
            </a:r>
            <a:r>
              <a:rPr lang="en-US" sz="1400" dirty="0" smtClean="0"/>
              <a:t> </a:t>
            </a:r>
            <a:r>
              <a:rPr lang="en-US" sz="1400" dirty="0" err="1" smtClean="0"/>
              <a:t>mayores</a:t>
            </a:r>
            <a:r>
              <a:rPr lang="en-US" sz="1400" dirty="0" smtClean="0"/>
              <a:t>”, </a:t>
            </a:r>
            <a:r>
              <a:rPr lang="en-US" sz="1400" i="1" dirty="0" smtClean="0"/>
              <a:t>in</a:t>
            </a:r>
            <a:r>
              <a:rPr lang="en-US" sz="1400" dirty="0" smtClean="0"/>
              <a:t> </a:t>
            </a:r>
            <a:r>
              <a:rPr lang="es-ES" sz="1400" dirty="0" smtClean="0"/>
              <a:t>Revista </a:t>
            </a:r>
            <a:r>
              <a:rPr lang="es-ES" sz="1400" dirty="0"/>
              <a:t>Española de Educación Física y </a:t>
            </a:r>
            <a:r>
              <a:rPr lang="es-ES" sz="1400" dirty="0" smtClean="0"/>
              <a:t>Deporte 6 (2007), 107-129</a:t>
            </a:r>
            <a:r>
              <a:rPr lang="es-ES" sz="1400" i="1" dirty="0" smtClean="0"/>
              <a:t>.</a:t>
            </a:r>
            <a:endParaRPr lang="en-US" sz="1400" i="1" dirty="0"/>
          </a:p>
          <a:p>
            <a:pPr marL="0" indent="0">
              <a:buNone/>
            </a:pPr>
            <a:endParaRPr lang="es-ES" sz="1400" dirty="0"/>
          </a:p>
          <a:p>
            <a:r>
              <a:rPr lang="es-ES" sz="1400" dirty="0" err="1" smtClean="0"/>
              <a:t>Ruffier-Dickson</a:t>
            </a:r>
            <a:r>
              <a:rPr lang="es-ES" sz="1400" dirty="0" smtClean="0"/>
              <a:t> </a:t>
            </a:r>
            <a:r>
              <a:rPr lang="es-ES" sz="1400" dirty="0" err="1" smtClean="0"/>
              <a:t>probari</a:t>
            </a:r>
            <a:r>
              <a:rPr lang="es-ES" sz="1400" dirty="0" smtClean="0"/>
              <a:t> </a:t>
            </a:r>
            <a:r>
              <a:rPr lang="es-ES" sz="1400" dirty="0" err="1" smtClean="0"/>
              <a:t>buruzko</a:t>
            </a:r>
            <a:r>
              <a:rPr lang="es-ES" sz="1400" dirty="0" smtClean="0"/>
              <a:t> </a:t>
            </a:r>
            <a:r>
              <a:rPr lang="es-ES" sz="1400" dirty="0" err="1" smtClean="0"/>
              <a:t>bideoa</a:t>
            </a:r>
            <a:r>
              <a:rPr lang="es-ES" sz="1400" dirty="0" smtClean="0"/>
              <a:t>: </a:t>
            </a:r>
            <a:r>
              <a:rPr lang="es-ES" sz="1400" dirty="0">
                <a:hlinkClick r:id="rId3"/>
              </a:rPr>
              <a:t>https://</a:t>
            </a:r>
            <a:r>
              <a:rPr lang="es-ES" sz="1400" dirty="0" smtClean="0">
                <a:hlinkClick r:id="rId3"/>
              </a:rPr>
              <a:t>www.youtube.com/watch?v=IwhEbtQNKmw</a:t>
            </a:r>
            <a:endParaRPr lang="es-ES" sz="1400" dirty="0" smtClean="0"/>
          </a:p>
          <a:p>
            <a:endParaRPr lang="es-ES" sz="14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352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ga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2226</TotalTime>
  <Words>3329</Words>
  <Application>Microsoft Office PowerPoint</Application>
  <PresentationFormat>Pantailako aurkezpena (4:3)</PresentationFormat>
  <Paragraphs>584</Paragraphs>
  <Slides>58</Slides>
  <Notes>1</Notes>
  <HiddenSlides>0</HiddenSlides>
  <MMClips>0</MMClips>
  <ScaleCrop>false</ScaleCrop>
  <HeadingPairs>
    <vt:vector size="4" baseType="variant">
      <vt:variant>
        <vt:lpstr>Gaia</vt:lpstr>
      </vt:variant>
      <vt:variant>
        <vt:i4>1</vt:i4>
      </vt:variant>
      <vt:variant>
        <vt:lpstr>Diapositiben tituluak</vt:lpstr>
      </vt:variant>
      <vt:variant>
        <vt:i4>58</vt:i4>
      </vt:variant>
    </vt:vector>
  </HeadingPairs>
  <TitlesOfParts>
    <vt:vector size="59" baseType="lpstr">
      <vt:lpstr>Flujo</vt:lpstr>
      <vt:lpstr>ARIKETA FISIKOA OSASUNERAKO</vt:lpstr>
      <vt:lpstr>PowerPoint-eko aurkezpena</vt:lpstr>
      <vt:lpstr>PowerPoint-eko aurkezpena</vt:lpstr>
      <vt:lpstr>PowerPoint-eko aurkezpena</vt:lpstr>
      <vt:lpstr>Fitness-testak eta fidagarritasuna: “betiko” kontua…</vt:lpstr>
      <vt:lpstr>Fitness-testak eta fidagarritasuna: “betiko” kontua…</vt:lpstr>
      <vt:lpstr>Balorazio-prozedura (Faseak)</vt:lpstr>
      <vt:lpstr>Kontuan izateko alderdiak...</vt:lpstr>
      <vt:lpstr>GORPUTZAREN BALORAZIOA</vt:lpstr>
      <vt:lpstr>GMI</vt:lpstr>
      <vt:lpstr>GMI</vt:lpstr>
      <vt:lpstr>GMI</vt:lpstr>
      <vt:lpstr>GMI</vt:lpstr>
      <vt:lpstr>GMI</vt:lpstr>
      <vt:lpstr>GERRIALDEKO ZIRKUNFERENTZIA</vt:lpstr>
      <vt:lpstr>GERRIALDEKO ZIRKUNFERENTZIA</vt:lpstr>
      <vt:lpstr>GMI/GERRIALDEKO ZIRKUNFERENTZIA</vt:lpstr>
      <vt:lpstr>GERRIALDEA/ALDAKA INDIZEA</vt:lpstr>
      <vt:lpstr>LARRUAZALEKO TOLESTURAK</vt:lpstr>
      <vt:lpstr>LARRUAZALEKO TOLESTURAK</vt:lpstr>
      <vt:lpstr>LARRUAZALEKO TOLESTURAK</vt:lpstr>
      <vt:lpstr>LARRUAZALEKO TOLESTURAK</vt:lpstr>
      <vt:lpstr>OREKAREN BALORAZIOA</vt:lpstr>
      <vt:lpstr>PowerPoint-eko aurkezpena</vt:lpstr>
      <vt:lpstr>PowerPoint-eko aurkezpena</vt:lpstr>
      <vt:lpstr>PowerPoint-eko aurkezpena</vt:lpstr>
      <vt:lpstr>BIZKORTASUNAREN BALORAZIOA</vt:lpstr>
      <vt:lpstr>PowerPoint-eko aurkezpena</vt:lpstr>
      <vt:lpstr>PowerPoint-eko aurkezpena</vt:lpstr>
      <vt:lpstr>MUSKULUEN BALORAZIOA</vt:lpstr>
      <vt:lpstr>PowerPoint-eko aurkezpena</vt:lpstr>
      <vt:lpstr>PowerPoint-eko aurkezpena</vt:lpstr>
      <vt:lpstr>MUSKULUEN BALORAZIOA</vt:lpstr>
      <vt:lpstr>PowerPoint-eko aurkezpena</vt:lpstr>
      <vt:lpstr>PowerPoint-eko aurkezpena</vt:lpstr>
      <vt:lpstr>MALGUTASUNAREN BALORAZIOA</vt:lpstr>
      <vt:lpstr>PowerPoint-eko aurkezpena</vt:lpstr>
      <vt:lpstr>PowerPoint-eko aurkezpena</vt:lpstr>
      <vt:lpstr>MALGUTASUNAREN BALORAZIOA 2</vt:lpstr>
      <vt:lpstr>PowerPoint-eko aurkezpena</vt:lpstr>
      <vt:lpstr>PowerPoint-eko aurkezpena</vt:lpstr>
      <vt:lpstr>  Oxigeno bolumen maximoa (VO2 max) zenbatesteko proba</vt:lpstr>
      <vt:lpstr>PowerPoint-eko aurkezpena</vt:lpstr>
      <vt:lpstr>PowerPoint-eko aurkezpena</vt:lpstr>
      <vt:lpstr>PowerPoint-eko aurkezpena</vt:lpstr>
      <vt:lpstr>PowerPoint-eko aurkezpena</vt:lpstr>
      <vt:lpstr>PowerPoint-eko aurkezpena</vt:lpstr>
      <vt:lpstr>PowerPoint-eko aurkezpena</vt:lpstr>
      <vt:lpstr>PowerPoint-eko aurkezpena</vt:lpstr>
      <vt:lpstr>PowerPoint-eko aurkezpena</vt:lpstr>
      <vt:lpstr>PowerPoint-eko aurkezpena</vt:lpstr>
      <vt:lpstr>DATUEN INTERPRETAZIOA</vt:lpstr>
      <vt:lpstr>PowerPoint-eko aurkezpena</vt:lpstr>
      <vt:lpstr>PowerPoint-eko aurkezpena</vt:lpstr>
      <vt:lpstr>PowerPoint-eko aurkezpena</vt:lpstr>
      <vt:lpstr>DATUEN INTERPRETAZIOA</vt:lpstr>
      <vt:lpstr>PowerPoint-eko aurkezpena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Ramon</dc:creator>
  <cp:lastModifiedBy>au200</cp:lastModifiedBy>
  <cp:revision>223</cp:revision>
  <cp:lastPrinted>2015-04-21T11:43:18Z</cp:lastPrinted>
  <dcterms:modified xsi:type="dcterms:W3CDTF">2015-04-30T09:13:42Z</dcterms:modified>
</cp:coreProperties>
</file>