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307" r:id="rId3"/>
    <p:sldId id="325" r:id="rId4"/>
    <p:sldId id="309" r:id="rId5"/>
    <p:sldId id="310" r:id="rId6"/>
    <p:sldId id="311" r:id="rId7"/>
    <p:sldId id="313" r:id="rId8"/>
    <p:sldId id="31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259" r:id="rId24"/>
    <p:sldId id="260" r:id="rId25"/>
    <p:sldId id="261" r:id="rId26"/>
    <p:sldId id="262" r:id="rId27"/>
    <p:sldId id="376" r:id="rId28"/>
    <p:sldId id="377" r:id="rId29"/>
    <p:sldId id="378" r:id="rId30"/>
    <p:sldId id="278" r:id="rId31"/>
    <p:sldId id="279" r:id="rId32"/>
    <p:sldId id="280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315" r:id="rId43"/>
    <p:sldId id="349" r:id="rId44"/>
    <p:sldId id="316" r:id="rId45"/>
    <p:sldId id="348" r:id="rId46"/>
    <p:sldId id="350" r:id="rId47"/>
    <p:sldId id="351" r:id="rId48"/>
    <p:sldId id="353" r:id="rId49"/>
    <p:sldId id="352" r:id="rId50"/>
    <p:sldId id="354" r:id="rId51"/>
    <p:sldId id="355" r:id="rId52"/>
    <p:sldId id="334" r:id="rId53"/>
    <p:sldId id="380" r:id="rId54"/>
    <p:sldId id="381" r:id="rId55"/>
    <p:sldId id="383" r:id="rId56"/>
    <p:sldId id="375" r:id="rId57"/>
    <p:sldId id="384" r:id="rId58"/>
    <p:sldId id="379" r:id="rId5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769" autoAdjust="0"/>
  </p:normalViewPr>
  <p:slideViewPr>
    <p:cSldViewPr>
      <p:cViewPr>
        <p:scale>
          <a:sx n="118" d="100"/>
          <a:sy n="118" d="100"/>
        </p:scale>
        <p:origin x="-126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87DE43-945C-40F6-9B0D-71020A833D2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DE6223-F4C3-4ED4-AE25-E52963C140E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21/04/2015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whEbtQNKmw" TargetMode="External"/><Relationship Id="rId2" Type="http://schemas.openxmlformats.org/officeDocument/2006/relationships/hyperlink" Target="http://apps.who.int/iris/bitstream/10665/44583/1/9789241501491_eng.pdf?ua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7851648" cy="1828800"/>
          </a:xfrm>
        </p:spPr>
        <p:txBody>
          <a:bodyPr/>
          <a:lstStyle/>
          <a:p>
            <a:pPr algn="ctr"/>
            <a:r>
              <a:rPr lang="es-ES_tradnl" dirty="0" smtClean="0"/>
              <a:t>EJERCICIO FÍSICO PARA LA SALUD</a:t>
            </a:r>
            <a:endParaRPr lang="es-ES_tradn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3143248"/>
            <a:ext cx="8286808" cy="1752600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dirty="0" smtClean="0"/>
              <a:t>VALORACIÓN DEL FITNESS RELACIONADO CON LA SALUD</a:t>
            </a:r>
            <a:endParaRPr lang="es-ES_tradnl" sz="3600" dirty="0"/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7046" y="1556792"/>
            <a:ext cx="8229600" cy="4896544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/>
              <a:t>Para la OMS (1968), </a:t>
            </a:r>
            <a:r>
              <a:rPr lang="es-ES" sz="2800" i="1" dirty="0"/>
              <a:t>aptitud física </a:t>
            </a:r>
            <a:r>
              <a:rPr lang="es-ES" sz="2800" dirty="0"/>
              <a:t>o </a:t>
            </a:r>
            <a:r>
              <a:rPr lang="es-ES" sz="2800" i="1" dirty="0" err="1"/>
              <a:t>fitness</a:t>
            </a:r>
            <a:r>
              <a:rPr lang="es-ES" sz="2800" i="1" dirty="0"/>
              <a:t> </a:t>
            </a:r>
            <a:r>
              <a:rPr lang="es-ES" sz="2800" dirty="0"/>
              <a:t>se define como la </a:t>
            </a:r>
            <a:r>
              <a:rPr lang="es-ES" sz="2800" i="1" dirty="0"/>
              <a:t>capacidad para realizar un trabajo muscular satisfactoriamente</a:t>
            </a:r>
            <a:r>
              <a:rPr lang="es-ES" sz="2800" dirty="0"/>
              <a:t>. De acuerdo con esta definición, </a:t>
            </a:r>
            <a:r>
              <a:rPr lang="es-ES" sz="2800" i="1" dirty="0"/>
              <a:t>aptitud física (</a:t>
            </a:r>
            <a:r>
              <a:rPr lang="es-ES" sz="2800" i="1" dirty="0" err="1"/>
              <a:t>fitness</a:t>
            </a:r>
            <a:r>
              <a:rPr lang="es-ES" sz="2800" i="1" dirty="0"/>
              <a:t>) </a:t>
            </a:r>
            <a:r>
              <a:rPr lang="es-ES" sz="2800" dirty="0"/>
              <a:t>implica que el sujeto </a:t>
            </a:r>
            <a:r>
              <a:rPr lang="es-ES" sz="2800" i="1" dirty="0"/>
              <a:t>dispone de aquellas características que le permiten desarrollar cualquier tarea física en un ambiente específico físico, social y psicológico </a:t>
            </a:r>
            <a:r>
              <a:rPr lang="es-ES" sz="2800" dirty="0"/>
              <a:t>(</a:t>
            </a:r>
            <a:r>
              <a:rPr lang="es-ES" sz="2800" dirty="0" err="1"/>
              <a:t>Bouchard</a:t>
            </a:r>
            <a:r>
              <a:rPr lang="es-ES" sz="2800" dirty="0"/>
              <a:t>, </a:t>
            </a:r>
            <a:r>
              <a:rPr lang="es-ES" sz="2800" dirty="0" err="1"/>
              <a:t>Shephard</a:t>
            </a:r>
            <a:r>
              <a:rPr lang="es-ES" sz="2800" dirty="0"/>
              <a:t>, 1994). </a:t>
            </a:r>
            <a:r>
              <a:rPr lang="es-ES_tradnl" sz="2800" dirty="0" smtClean="0"/>
              <a:t>.</a:t>
            </a:r>
          </a:p>
          <a:p>
            <a:pPr>
              <a:buFont typeface="Wingdings" pitchFamily="2" charset="2"/>
              <a:buNone/>
            </a:pPr>
            <a:endParaRPr lang="es-ES_tradnl" sz="2800" dirty="0" smtClean="0"/>
          </a:p>
          <a:p>
            <a:pPr algn="just"/>
            <a:r>
              <a:rPr lang="es-ES_tradnl" sz="2800" dirty="0" smtClean="0"/>
              <a:t>El </a:t>
            </a:r>
            <a:r>
              <a:rPr lang="es-ES_tradnl" sz="2800" b="1" i="1" dirty="0" err="1" smtClean="0"/>
              <a:t>fitness</a:t>
            </a:r>
            <a:r>
              <a:rPr lang="es-ES_tradnl" sz="2800" b="1" dirty="0" smtClean="0"/>
              <a:t> relacionado con la salud</a:t>
            </a:r>
            <a:r>
              <a:rPr lang="es-ES_tradnl" sz="2800" dirty="0" smtClean="0"/>
              <a:t> (</a:t>
            </a:r>
            <a:r>
              <a:rPr lang="es-ES_tradnl" sz="2800" i="1" dirty="0" err="1" smtClean="0"/>
              <a:t>health-related</a:t>
            </a:r>
            <a:r>
              <a:rPr lang="es-ES_tradnl" sz="2800" i="1" dirty="0" smtClean="0"/>
              <a:t> </a:t>
            </a:r>
            <a:r>
              <a:rPr lang="es-ES_tradnl" sz="2800" i="1" dirty="0" err="1" smtClean="0"/>
              <a:t>fitness</a:t>
            </a:r>
            <a:r>
              <a:rPr lang="es-ES_tradnl" sz="2800" dirty="0" smtClean="0"/>
              <a:t>) se refiere a </a:t>
            </a:r>
            <a:r>
              <a:rPr lang="es-ES_tradnl" sz="2800" i="1" dirty="0" smtClean="0"/>
              <a:t>aquellos componentes del </a:t>
            </a:r>
            <a:r>
              <a:rPr lang="es-ES_tradnl" sz="2800" i="1" dirty="0" err="1" smtClean="0"/>
              <a:t>fitness</a:t>
            </a:r>
            <a:r>
              <a:rPr lang="es-ES_tradnl" sz="2800" i="1" dirty="0" smtClean="0"/>
              <a:t> que están afectados favorable o desfavorablemente por la </a:t>
            </a:r>
            <a:r>
              <a:rPr lang="es-ES_tradnl" sz="2800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actividad física habitual</a:t>
            </a:r>
            <a:r>
              <a:rPr lang="es-ES_tradnl" sz="2800" i="1" dirty="0" smtClean="0"/>
              <a:t>, y que están en relación con el estado de salud</a:t>
            </a:r>
            <a:r>
              <a:rPr lang="es-ES_tradnl" sz="2800" dirty="0" smtClean="0"/>
              <a:t>. </a:t>
            </a:r>
            <a:endParaRPr lang="es-ES_tradnl" sz="28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2002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FITNESS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499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30810609"/>
              </p:ext>
            </p:extLst>
          </p:nvPr>
        </p:nvGraphicFramePr>
        <p:xfrm>
          <a:off x="319014" y="254000"/>
          <a:ext cx="8424936" cy="637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COMPONENTES DEL FITNESS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FACTOR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 morfológico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Masa corporal en función de la altura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Composición corporal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Distribución de grasa subcutánea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Grasa </a:t>
                      </a:r>
                      <a:r>
                        <a:rPr kumimoji="0" lang="es-E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intra</a:t>
                      </a:r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-abdominal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Densidad ósea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Flexibilidad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 muscular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Potencia</a:t>
                      </a:r>
                    </a:p>
                    <a:p>
                      <a:r>
                        <a:rPr lang="es-ES" sz="1400" dirty="0" smtClean="0"/>
                        <a:t>Fuerza</a:t>
                      </a:r>
                    </a:p>
                    <a:p>
                      <a:r>
                        <a:rPr lang="es-ES" sz="1400" dirty="0" smtClean="0"/>
                        <a:t>Resistencia</a:t>
                      </a:r>
                    </a:p>
                    <a:p>
                      <a:r>
                        <a:rPr lang="es-ES" sz="1400" dirty="0" smtClean="0"/>
                        <a:t>Postura</a:t>
                      </a:r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 motor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Agilidad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Equilibrio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Coordinación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Velocidad de movimiento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 cardiorrespiratorio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Capacidad </a:t>
                      </a:r>
                      <a:r>
                        <a:rPr kumimoji="0" lang="es-E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submáxima</a:t>
                      </a:r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ejercicio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Potencia aeróbica máxima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Función cardiaca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Función pulmonar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Presión sanguínea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 metabólico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Tolerancia a la glucosa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Sensibilidad </a:t>
                      </a:r>
                      <a:r>
                        <a:rPr kumimoji="0" lang="es-E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insulínica</a:t>
                      </a:r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Metabolismo de los lípidos y lipoproteínas </a:t>
                      </a:r>
                    </a:p>
                    <a:p>
                      <a:r>
                        <a:rPr kumimoji="0" lang="es-E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Características de los substratos de oxidación 	</a:t>
                      </a:r>
                    </a:p>
                    <a:p>
                      <a:endParaRPr lang="es-E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28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Existe un cierto riesgo de que intimiden al principiante.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Mejor denominarlos “Valoración del estado de Salud para la práctica de AF”, que pruebas de esfuerzo máximo.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No se basan nunca en números exactos, lo importante será sino en la capacidad habilidad de comunicación por parte del técnico para interpretar esos resultados de forma positiva, profesional y confidencial.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No es un examen que se aprueba o se suspenda.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Su principal misión es la de motivar a los sujetos para incrementar sus niveles de AF y el seguimiento del programa.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14285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TEST Y MOTIVACIÓN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7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Autofit/>
          </a:bodyPr>
          <a:lstStyle/>
          <a:p>
            <a:r>
              <a:rPr lang="es-ES" sz="4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Tests</a:t>
            </a:r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s-ES" sz="4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Fitness</a:t>
            </a:r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y fiabilidad: la “eterna” cuestión…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76872"/>
            <a:ext cx="8435280" cy="4389120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El equipo del </a:t>
            </a:r>
            <a:r>
              <a:rPr lang="es-ES_tradnl" sz="2800" b="1" dirty="0" err="1">
                <a:cs typeface="Times New Roman" pitchFamily="18" charset="0"/>
              </a:rPr>
              <a:t>Fitness</a:t>
            </a:r>
            <a:r>
              <a:rPr lang="es-ES_tradnl" sz="2800" b="1" dirty="0">
                <a:cs typeface="Times New Roman" pitchFamily="18" charset="0"/>
              </a:rPr>
              <a:t> Test</a:t>
            </a:r>
            <a:r>
              <a:rPr lang="es-ES_tradnl" sz="2800" dirty="0">
                <a:cs typeface="Times New Roman" pitchFamily="18" charset="0"/>
              </a:rPr>
              <a:t> no es </a:t>
            </a:r>
            <a:r>
              <a:rPr lang="es-ES_tradnl" sz="2800" dirty="0" err="1" smtClean="0">
                <a:cs typeface="Times New Roman" pitchFamily="18" charset="0"/>
              </a:rPr>
              <a:t>infalibe</a:t>
            </a:r>
            <a:r>
              <a:rPr lang="es-ES_tradnl" sz="2800" dirty="0" smtClean="0">
                <a:cs typeface="Times New Roman" pitchFamily="18" charset="0"/>
              </a:rPr>
              <a:t>. </a:t>
            </a:r>
            <a:r>
              <a:rPr lang="es-ES_tradnl" sz="2800" dirty="0">
                <a:cs typeface="Times New Roman" pitchFamily="18" charset="0"/>
              </a:rPr>
              <a:t>Los errores pueden ser causa de: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1)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El material utilizado para las pruebas (error natural)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2)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Error en el administrador-evaluador.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3)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Días diferentes.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4)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Dieta previa al test.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5)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s-ES_tradnl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800" dirty="0" smtClean="0">
                <a:cs typeface="Times New Roman" pitchFamily="18" charset="0"/>
              </a:rPr>
              <a:t>Sujeto </a:t>
            </a:r>
            <a:r>
              <a:rPr lang="es-ES_tradnl" sz="2800" dirty="0">
                <a:cs typeface="Times New Roman" pitchFamily="18" charset="0"/>
              </a:rPr>
              <a:t>adquiere cierta técnica y familiarización con los </a:t>
            </a:r>
            <a:r>
              <a:rPr lang="es-ES_tradnl" sz="2800" dirty="0" err="1">
                <a:cs typeface="Times New Roman" pitchFamily="18" charset="0"/>
              </a:rPr>
              <a:t>tests</a:t>
            </a:r>
            <a:r>
              <a:rPr lang="es-ES_tradnl" sz="2800" dirty="0">
                <a:cs typeface="Times New Roman" pitchFamily="18" charset="0"/>
              </a:rPr>
              <a:t>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6)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El sujeto quiere probar con mayor intensidad 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7)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Variación de los administradores del test</a:t>
            </a:r>
          </a:p>
          <a:p>
            <a:endParaRPr lang="es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7377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348880"/>
            <a:ext cx="8229600" cy="4389120"/>
          </a:xfrm>
        </p:spPr>
        <p:txBody>
          <a:bodyPr/>
          <a:lstStyle/>
          <a:p>
            <a:pPr algn="just">
              <a:spcAft>
                <a:spcPct val="35000"/>
              </a:spcAft>
              <a:buFont typeface="Wingdings" pitchFamily="2" charset="2"/>
              <a:buNone/>
            </a:pPr>
            <a:r>
              <a:rPr lang="es-ES_tradnl" sz="2800" dirty="0">
                <a:cs typeface="Times New Roman" pitchFamily="18" charset="0"/>
              </a:rPr>
              <a:t>IMPRESCINDIBLE: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Protocolo sistemático de intervención.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Criterios de inclusión claros. 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Equipo técnico bien formado.</a:t>
            </a:r>
          </a:p>
          <a:p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Autofit/>
          </a:bodyPr>
          <a:lstStyle/>
          <a:p>
            <a:r>
              <a:rPr lang="es-ES" sz="4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Tests</a:t>
            </a:r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s-ES" sz="4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Fitness</a:t>
            </a:r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y fiabilidad: la “eterna” cuestión…</a:t>
            </a:r>
            <a:endParaRPr lang="es-ES" sz="4800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944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7772400" cy="765175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Procedimiento de Valoración</a:t>
            </a:r>
            <a:r>
              <a:rPr lang="es-ES" sz="4800" dirty="0">
                <a:latin typeface="+mn-lt"/>
              </a:rPr>
              <a:t> </a:t>
            </a:r>
            <a:r>
              <a:rPr lang="es-E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(Fases)</a:t>
            </a:r>
          </a:p>
        </p:txBody>
      </p:sp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001000" cy="5410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Fase previa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Entorno: en un lugar separado. Sala privada.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Material revisado y equilibrado.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Participante: Completar cuestionario de salud y estilo de vida.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Deben tener cita previa con unas instrucciones donde: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No comer, ni fumar 2 horas antes de la prueba</a:t>
            </a:r>
            <a:endParaRPr lang="es-ES" sz="14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No alcohol</a:t>
            </a:r>
            <a:endParaRPr lang="es-ES" sz="14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Recomendar prendas apropiadas para facilitar la toma de medidas antropométricas</a:t>
            </a:r>
            <a:r>
              <a:rPr lang="es-ES" sz="1400" dirty="0">
                <a:cs typeface="Times New Roman" pitchFamily="18" charset="0"/>
              </a:rPr>
              <a:t> </a:t>
            </a:r>
            <a:endParaRPr lang="es-ES_tradnl" sz="14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Sesión/es con </a:t>
            </a:r>
            <a:r>
              <a:rPr lang="es-ES_tradnl" sz="1800" b="1" dirty="0" err="1">
                <a:cs typeface="Times New Roman" pitchFamily="18" charset="0"/>
              </a:rPr>
              <a:t>Fitness</a:t>
            </a:r>
            <a:r>
              <a:rPr lang="es-ES_tradnl" sz="1800" b="1" dirty="0">
                <a:cs typeface="Times New Roman" pitchFamily="18" charset="0"/>
              </a:rPr>
              <a:t> </a:t>
            </a:r>
            <a:r>
              <a:rPr lang="es-ES_tradnl" sz="1800" b="1" dirty="0" err="1">
                <a:cs typeface="Times New Roman" pitchFamily="18" charset="0"/>
              </a:rPr>
              <a:t>Tests</a:t>
            </a:r>
            <a:r>
              <a:rPr lang="es-ES_tradnl" sz="1800" b="1" dirty="0">
                <a:cs typeface="Times New Roman" pitchFamily="18" charset="0"/>
              </a:rPr>
              <a:t> (prueba de salud y </a:t>
            </a:r>
            <a:r>
              <a:rPr lang="es-ES_tradnl" sz="1800" b="1" dirty="0" err="1">
                <a:cs typeface="Times New Roman" pitchFamily="18" charset="0"/>
              </a:rPr>
              <a:t>fitness</a:t>
            </a:r>
            <a:r>
              <a:rPr lang="es-ES_tradnl" sz="1800" b="1" dirty="0">
                <a:cs typeface="Times New Roman" pitchFamily="18" charset="0"/>
              </a:rPr>
              <a:t>)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Consulta inicial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Cuestionario de salud</a:t>
            </a:r>
            <a:endParaRPr lang="es-ES" sz="1400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Identificación Objetivos del sujeto (necesidades/limitaciones)</a:t>
            </a:r>
            <a:endParaRPr lang="es-ES" sz="1600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Prescripción individualizada</a:t>
            </a:r>
            <a:r>
              <a:rPr lang="es-ES_tradnl" sz="1600" b="1" dirty="0">
                <a:cs typeface="Times New Roman" pitchFamily="18" charset="0"/>
              </a:rPr>
              <a:t> </a:t>
            </a:r>
            <a:endParaRPr lang="es-ES" sz="1600" b="1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b="1" dirty="0" err="1">
                <a:cs typeface="Times New Roman" pitchFamily="18" charset="0"/>
              </a:rPr>
              <a:t>Fitness</a:t>
            </a:r>
            <a:r>
              <a:rPr lang="es-ES_tradnl" sz="1600" b="1" dirty="0">
                <a:cs typeface="Times New Roman" pitchFamily="18" charset="0"/>
              </a:rPr>
              <a:t> test</a:t>
            </a:r>
            <a:r>
              <a:rPr lang="es-ES_tradnl" sz="1600" dirty="0">
                <a:cs typeface="Times New Roman" pitchFamily="18" charset="0"/>
              </a:rPr>
              <a:t>: Aplicación de las pruebas</a:t>
            </a:r>
            <a:r>
              <a:rPr lang="es-ES" sz="1600" b="1" dirty="0">
                <a:cs typeface="Times New Roman" pitchFamily="18" charset="0"/>
              </a:rPr>
              <a:t>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Segunda fase (consulta)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Repaso de resultados del </a:t>
            </a:r>
            <a:r>
              <a:rPr lang="es-ES_tradnl" sz="1600" dirty="0" err="1">
                <a:cs typeface="Times New Roman" pitchFamily="18" charset="0"/>
              </a:rPr>
              <a:t>fitness</a:t>
            </a:r>
            <a:r>
              <a:rPr lang="es-ES_tradnl" sz="1600" dirty="0">
                <a:cs typeface="Times New Roman" pitchFamily="18" charset="0"/>
              </a:rPr>
              <a:t> test y cuestionario (se utilizan como una referencia). Canalizamos la información hacia las necesidades del sujeto</a:t>
            </a:r>
            <a:r>
              <a:rPr lang="es-ES" sz="1600" dirty="0">
                <a:cs typeface="Times New Roman" pitchFamily="18" charset="0"/>
              </a:rPr>
              <a:t>.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Preparación del plan de acción y seguimiento</a:t>
            </a:r>
            <a:endParaRPr lang="es-ES" sz="16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</a:pPr>
            <a:endParaRPr lang="es-ES" sz="18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2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92696"/>
            <a:ext cx="7391400" cy="609600"/>
          </a:xfrm>
        </p:spPr>
        <p:txBody>
          <a:bodyPr>
            <a:noAutofit/>
          </a:bodyPr>
          <a:lstStyle/>
          <a:p>
            <a:r>
              <a:rPr lang="es-ES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Puntos a considerar...</a:t>
            </a:r>
          </a:p>
        </p:txBody>
      </p:sp>
      <p:sp>
        <p:nvSpPr>
          <p:cNvPr id="68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7556500" cy="57324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Sesión </a:t>
            </a:r>
            <a:r>
              <a:rPr lang="es-ES_tradnl" sz="18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Fitness</a:t>
            </a: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s-ES_tradnl" sz="18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Tests</a:t>
            </a: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Explicación de los </a:t>
            </a:r>
            <a:r>
              <a:rPr lang="es-ES_tradnl" sz="1600" dirty="0" err="1">
                <a:cs typeface="Times New Roman" pitchFamily="18" charset="0"/>
              </a:rPr>
              <a:t>tests</a:t>
            </a:r>
            <a:r>
              <a:rPr lang="es-ES_tradnl" sz="1600" dirty="0">
                <a:cs typeface="Times New Roman" pitchFamily="18" charset="0"/>
              </a:rPr>
              <a:t> y advertencias de seguridad.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El sujeto debe suspender su participación en el test aeróbico en caso de mareos, </a:t>
            </a:r>
            <a:r>
              <a:rPr lang="es-ES_tradnl" sz="1600" dirty="0" err="1">
                <a:cs typeface="Times New Roman" pitchFamily="18" charset="0"/>
              </a:rPr>
              <a:t>naúseas</a:t>
            </a:r>
            <a:r>
              <a:rPr lang="es-ES_tradnl" sz="1600" dirty="0">
                <a:cs typeface="Times New Roman" pitchFamily="18" charset="0"/>
              </a:rPr>
              <a:t>, dolor en pecho, o siempre que se encuentre mal. Dejar claro, que se trata de una prueba </a:t>
            </a:r>
            <a:r>
              <a:rPr lang="es-ES_tradnl" sz="1600" dirty="0" err="1">
                <a:cs typeface="Times New Roman" pitchFamily="18" charset="0"/>
              </a:rPr>
              <a:t>submáx</a:t>
            </a:r>
            <a:r>
              <a:rPr lang="es-ES_tradnl" sz="1600" dirty="0">
                <a:cs typeface="Times New Roman" pitchFamily="18" charset="0"/>
              </a:rPr>
              <a:t>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Suspender el test </a:t>
            </a:r>
            <a:r>
              <a:rPr lang="es-ES_tradnl" sz="1600" dirty="0" err="1">
                <a:cs typeface="Times New Roman" pitchFamily="18" charset="0"/>
              </a:rPr>
              <a:t>flex</a:t>
            </a:r>
            <a:r>
              <a:rPr lang="es-ES_tradnl" sz="1600" dirty="0">
                <a:cs typeface="Times New Roman" pitchFamily="18" charset="0"/>
              </a:rPr>
              <a:t>, F y/o resistencia muscular en caso de molestia o lesión aguda.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En el caso de baterías, si no se realiza alguno de los </a:t>
            </a:r>
            <a:r>
              <a:rPr lang="es-ES_tradnl" sz="1600" dirty="0" err="1">
                <a:cs typeface="Times New Roman" pitchFamily="18" charset="0"/>
              </a:rPr>
              <a:t>tests</a:t>
            </a:r>
            <a:r>
              <a:rPr lang="es-ES_tradnl" sz="1600" dirty="0">
                <a:cs typeface="Times New Roman" pitchFamily="18" charset="0"/>
              </a:rPr>
              <a:t>, se tomará como referencia siempre el valor más bajo.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MUY IMPORTANTE:</a:t>
            </a:r>
            <a:r>
              <a:rPr lang="es-ES_tradnl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(2ª entrevista: post-</a:t>
            </a:r>
            <a:r>
              <a:rPr lang="es-ES_tradnl" sz="16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tests</a:t>
            </a:r>
            <a:r>
              <a:rPr lang="es-ES_tradnl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Motivar siempre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Énfasis en lo positivo y reducción de lo negativo.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Relacionar siempre los objetivos del sujeto con los resultados obtenidos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Realizar un “contrato” (compromiso por consenso)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Ser realista con las metas del sujeto (mentira=frustración) 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Dar poca información, pero precisa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Si no sabemos algo, no comentar (buscar y luego informar al sujeto)</a:t>
            </a:r>
            <a:r>
              <a:rPr lang="es-ES" sz="1600" dirty="0"/>
              <a:t> </a:t>
            </a: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23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507209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s-ES_tradnl" sz="2800" u="sng" dirty="0" smtClean="0"/>
              <a:t>ESTUDIO ANTROPOMÉTRICO</a:t>
            </a:r>
          </a:p>
          <a:p>
            <a:endParaRPr lang="es-ES_tradnl" dirty="0" smtClean="0"/>
          </a:p>
          <a:p>
            <a:r>
              <a:rPr lang="es-ES_tradnl" sz="2800" dirty="0" smtClean="0"/>
              <a:t>Para realizar el estudio antropométrico vamos a tomar las siguientes medidas:</a:t>
            </a:r>
          </a:p>
          <a:p>
            <a:pPr>
              <a:buNone/>
            </a:pPr>
            <a:endParaRPr lang="es-ES_tradnl" sz="2800" dirty="0" smtClean="0"/>
          </a:p>
          <a:p>
            <a:pPr lvl="1"/>
            <a:r>
              <a:rPr lang="es-ES_tradnl" sz="2800" dirty="0" smtClean="0"/>
              <a:t>Talla y peso (IMC).</a:t>
            </a:r>
          </a:p>
          <a:p>
            <a:pPr lvl="1"/>
            <a:endParaRPr lang="es-ES_tradnl" sz="2800" dirty="0" smtClean="0"/>
          </a:p>
          <a:p>
            <a:pPr lvl="1"/>
            <a:r>
              <a:rPr lang="es-ES_tradnl" sz="2800" dirty="0" smtClean="0"/>
              <a:t>Circunferencia cintura.</a:t>
            </a:r>
          </a:p>
          <a:p>
            <a:pPr marL="393192" lvl="1" indent="0">
              <a:buNone/>
            </a:pPr>
            <a:endParaRPr lang="es-ES_tradnl" sz="2800" dirty="0"/>
          </a:p>
          <a:p>
            <a:pPr lvl="1"/>
            <a:r>
              <a:rPr lang="es-ES_tradnl" sz="2800" dirty="0" smtClean="0"/>
              <a:t>Índice cintura/cadera</a:t>
            </a:r>
          </a:p>
          <a:p>
            <a:pPr>
              <a:buNone/>
            </a:pPr>
            <a:endParaRPr lang="es-ES_tradnl" sz="2800" dirty="0" smtClean="0"/>
          </a:p>
          <a:p>
            <a:pPr lvl="1"/>
            <a:r>
              <a:rPr lang="es-ES_tradnl" sz="2800" dirty="0" smtClean="0"/>
              <a:t>Medición de los pliegues cutáneos</a:t>
            </a:r>
          </a:p>
          <a:p>
            <a:pPr lvl="1"/>
            <a:endParaRPr lang="es-ES_tradnl" sz="2800" dirty="0" smtClean="0"/>
          </a:p>
          <a:p>
            <a:pPr lvl="1"/>
            <a:r>
              <a:rPr lang="es-ES_tradnl" sz="2800" dirty="0" smtClean="0"/>
              <a:t>Perímetros y diámetros.</a:t>
            </a:r>
          </a:p>
          <a:p>
            <a:pPr>
              <a:buNone/>
            </a:pPr>
            <a:endParaRPr lang="es-ES_tradnl" sz="2800" dirty="0" smtClean="0"/>
          </a:p>
          <a:p>
            <a:pPr>
              <a:buNone/>
            </a:pPr>
            <a:endParaRPr lang="es-ES_tradnl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CORPORAL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0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IMC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3571900"/>
          </a:xfrm>
        </p:spPr>
        <p:txBody>
          <a:bodyPr>
            <a:normAutofit/>
          </a:bodyPr>
          <a:lstStyle/>
          <a:p>
            <a:r>
              <a:rPr lang="es-ES_tradnl" dirty="0" smtClean="0"/>
              <a:t>Con estos datos se obtiene el IMC.  Índice de Masa Corporal.</a:t>
            </a:r>
          </a:p>
          <a:p>
            <a:endParaRPr lang="es-ES_tradnl" dirty="0" smtClean="0"/>
          </a:p>
          <a:p>
            <a:r>
              <a:rPr lang="es-ES_tradnl" dirty="0" smtClean="0"/>
              <a:t>Pretende conocer si la relación peso –talla de una persona es adecuada o se ha desviado hacia valores que pueden indicarnos posibles patologías. La formula general es la siguiente:</a:t>
            </a:r>
          </a:p>
          <a:p>
            <a:pPr>
              <a:buNone/>
            </a:pPr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2428860" y="4857760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2400" dirty="0" smtClean="0"/>
          </a:p>
          <a:p>
            <a:r>
              <a:rPr lang="es-ES_tradnl" sz="2400" dirty="0" smtClean="0"/>
              <a:t>IMC =  PESO (kg)           kg/m²</a:t>
            </a:r>
          </a:p>
          <a:p>
            <a:r>
              <a:rPr lang="es-ES_tradnl" sz="2400" dirty="0" smtClean="0"/>
              <a:t>            ALTURA ² (m²) </a:t>
            </a:r>
            <a:endParaRPr lang="es-ES_tradnl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3428992" y="5643578"/>
            <a:ext cx="200026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1198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ullSizeRend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714620"/>
            <a:ext cx="4042622" cy="2857520"/>
          </a:xfrm>
        </p:spPr>
      </p:pic>
      <p:pic>
        <p:nvPicPr>
          <p:cNvPr id="5" name="4 Imagen" descr="FullSizeRender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714620"/>
            <a:ext cx="4357718" cy="2857495"/>
          </a:xfrm>
          <a:prstGeom prst="rect">
            <a:avLst/>
          </a:prstGeom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IMC</a:t>
            </a:r>
            <a:endParaRPr lang="es-ES_tradnl" dirty="0"/>
          </a:p>
        </p:txBody>
      </p:sp>
      <p:sp>
        <p:nvSpPr>
          <p:cNvPr id="7" name="6 CuadroTexto"/>
          <p:cNvSpPr txBox="1"/>
          <p:nvPr/>
        </p:nvSpPr>
        <p:spPr>
          <a:xfrm>
            <a:off x="1571604" y="178592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/>
              <a:t>TALLA</a:t>
            </a:r>
            <a:endParaRPr lang="es-ES_tradnl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215074" y="1785926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/>
              <a:t>PESO</a:t>
            </a:r>
            <a:endParaRPr lang="es-ES_tradnl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428860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TÉCNICA CORRECTA</a:t>
            </a:r>
            <a:endParaRPr lang="es-ES_tradnl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7158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TÉCNICA INCORRECTA</a:t>
            </a:r>
            <a:endParaRPr lang="es-ES_tradnl" sz="1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072330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TÉCNICA CORRECTA</a:t>
            </a:r>
            <a:endParaRPr lang="es-ES_tradnl" sz="1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4714876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TÉCNICA INCORRECTA</a:t>
            </a:r>
            <a:endParaRPr lang="es-ES_tradnl" sz="1400" dirty="0"/>
          </a:p>
        </p:txBody>
      </p:sp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6413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IMC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357430"/>
            <a:ext cx="8229600" cy="4389120"/>
          </a:xfrm>
        </p:spPr>
        <p:txBody>
          <a:bodyPr>
            <a:normAutofit/>
          </a:bodyPr>
          <a:lstStyle/>
          <a:p>
            <a:r>
              <a:rPr lang="es-ES_tradnl" dirty="0" smtClean="0"/>
              <a:t>Fue utilizado durante mucho tiempo y sobrevalorado, ya que al utilizar solo el peso de balanza genera un error muy elevado: </a:t>
            </a:r>
          </a:p>
          <a:p>
            <a:pPr>
              <a:buNone/>
            </a:pPr>
            <a:endParaRPr lang="es-ES_tradnl" dirty="0" smtClean="0"/>
          </a:p>
          <a:p>
            <a:pPr lvl="1"/>
            <a:r>
              <a:rPr lang="es-ES_tradnl" dirty="0" smtClean="0"/>
              <a:t>Cuando se mide el peso no se puede discriminar los componentes específicos como </a:t>
            </a:r>
            <a:r>
              <a:rPr lang="es-ES_tradnl" b="1" dirty="0" smtClean="0"/>
              <a:t>grasa y músculo</a:t>
            </a:r>
            <a:r>
              <a:rPr lang="es-ES_tradnl" dirty="0" smtClean="0"/>
              <a:t>.</a:t>
            </a:r>
          </a:p>
          <a:p>
            <a:endParaRPr lang="es-ES_tradnl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2213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De todos modos se publicaron muchos estudios y la Organización Mundial de la Salud clasificó a los resultados del siguiente modo: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Un alto IMC puede determinar un peso elevado para una talla dada, pero no informa sobre el tejido que genera este sobrepeso. Podría ser de músculo o de grasa que son los tejidos que se pueden modificar ampliamente durante la vida. </a:t>
            </a:r>
          </a:p>
          <a:p>
            <a:endParaRPr lang="es-ES_tradnl" dirty="0"/>
          </a:p>
        </p:txBody>
      </p:sp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428868"/>
            <a:ext cx="3571900" cy="2047445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>
                <a:solidFill>
                  <a:schemeClr val="tx1"/>
                </a:solidFill>
              </a:rPr>
              <a:t>IMC</a:t>
            </a:r>
            <a:endParaRPr lang="es-ES_tradnl" dirty="0">
              <a:solidFill>
                <a:schemeClr val="tx1"/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79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CASOS DE CONFUSION</a:t>
            </a:r>
          </a:p>
          <a:p>
            <a:endParaRPr lang="es-ES_tradnl" dirty="0" smtClean="0"/>
          </a:p>
          <a:p>
            <a:pPr lvl="1"/>
            <a:r>
              <a:rPr lang="es-ES_tradnl" b="1" dirty="0" smtClean="0"/>
              <a:t>Personas con una importante masa muscular.</a:t>
            </a:r>
          </a:p>
          <a:p>
            <a:pPr lvl="1"/>
            <a:endParaRPr lang="es-ES_tradnl" b="1" dirty="0" smtClean="0"/>
          </a:p>
          <a:p>
            <a:pPr lvl="1">
              <a:buNone/>
            </a:pPr>
            <a:endParaRPr lang="es-ES_tradnl" b="1" dirty="0" smtClean="0"/>
          </a:p>
          <a:p>
            <a:pPr lvl="1"/>
            <a:r>
              <a:rPr lang="es-ES_tradnl" b="1" dirty="0" smtClean="0"/>
              <a:t>Hombres y mujeres</a:t>
            </a:r>
          </a:p>
          <a:p>
            <a:pPr lvl="1"/>
            <a:endParaRPr lang="es-ES_tradnl" b="1" dirty="0" smtClean="0"/>
          </a:p>
          <a:p>
            <a:pPr lvl="1">
              <a:buNone/>
            </a:pPr>
            <a:endParaRPr lang="es-ES_tradnl" b="1" dirty="0" smtClean="0"/>
          </a:p>
          <a:p>
            <a:pPr lvl="1"/>
            <a:r>
              <a:rPr lang="es-ES_tradnl" b="1" dirty="0" smtClean="0"/>
              <a:t>Ancianos</a:t>
            </a:r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IMC</a:t>
            </a:r>
            <a:endParaRPr lang="es-ES_tradnl" dirty="0"/>
          </a:p>
        </p:txBody>
      </p:sp>
      <p:pic>
        <p:nvPicPr>
          <p:cNvPr id="5" name="4 Imagen" descr="culturista_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857232"/>
            <a:ext cx="1724904" cy="2052636"/>
          </a:xfrm>
          <a:prstGeom prst="rect">
            <a:avLst/>
          </a:prstGeom>
        </p:spPr>
      </p:pic>
      <p:pic>
        <p:nvPicPr>
          <p:cNvPr id="6" name="5 Imagen" descr="60 k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4071942"/>
            <a:ext cx="2895600" cy="1581150"/>
          </a:xfrm>
          <a:prstGeom prst="rect">
            <a:avLst/>
          </a:prstGeom>
        </p:spPr>
      </p:pic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3235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CIRCUNFERENCIA CINTURA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89120"/>
          </a:xfrm>
        </p:spPr>
        <p:txBody>
          <a:bodyPr/>
          <a:lstStyle/>
          <a:p>
            <a:r>
              <a:rPr lang="es-ES_tradnl" dirty="0" smtClean="0"/>
              <a:t>El técnico debe pararse del lado derecho del usuario.</a:t>
            </a:r>
          </a:p>
          <a:p>
            <a:r>
              <a:rPr lang="es-ES_tradnl" dirty="0" smtClean="0"/>
              <a:t>La medición debe realizarse sobre la piel.</a:t>
            </a:r>
          </a:p>
          <a:p>
            <a:r>
              <a:rPr lang="es-ES_tradnl" dirty="0" smtClean="0"/>
              <a:t>La medición debe tomarse al final de una exhalación normal del usuario.</a:t>
            </a:r>
          </a:p>
          <a:p>
            <a:r>
              <a:rPr lang="es-ES_tradnl" dirty="0" smtClean="0"/>
              <a:t>La cinta de medición debe ser paralela al piso y jalarse para quedar plana sobre la piel, sin oprimirla.</a:t>
            </a:r>
          </a:p>
          <a:p>
            <a:r>
              <a:rPr lang="es-ES_tradnl" dirty="0" smtClean="0"/>
              <a:t>Deben tomarse mediciones múltiples para determinar el sitio de circunferencia más pequeña. Se usa la medida de dos mediciones en este lugar (que no difieren más de 1 cm).</a:t>
            </a:r>
            <a:endParaRPr lang="es-ES_tradnl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04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CIRCUNFERENCIA CINTURA</a:t>
            </a:r>
            <a:endParaRPr lang="es-ES_tradnl" dirty="0"/>
          </a:p>
        </p:txBody>
      </p:sp>
      <p:pic>
        <p:nvPicPr>
          <p:cNvPr id="5" name="4 Imagen" descr="FullSizeRender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2000240"/>
            <a:ext cx="4632105" cy="3286148"/>
          </a:xfrm>
          <a:prstGeom prst="rect">
            <a:avLst/>
          </a:prstGeom>
        </p:spPr>
      </p:pic>
      <p:pic>
        <p:nvPicPr>
          <p:cNvPr id="6" name="5 Imagen" descr="FullSizeRender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000240"/>
            <a:ext cx="2714644" cy="328614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14282" y="50006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</a:t>
            </a:r>
            <a:endParaRPr lang="es-ES_tradnl" dirty="0"/>
          </a:p>
        </p:txBody>
      </p:sp>
      <p:sp>
        <p:nvSpPr>
          <p:cNvPr id="8" name="7 CuadroTexto"/>
          <p:cNvSpPr txBox="1"/>
          <p:nvPr/>
        </p:nvSpPr>
        <p:spPr>
          <a:xfrm>
            <a:off x="3643306" y="50006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9" name="8 CuadroTexto"/>
          <p:cNvSpPr txBox="1"/>
          <p:nvPr/>
        </p:nvSpPr>
        <p:spPr>
          <a:xfrm>
            <a:off x="571472" y="578645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s-ES_tradnl" sz="1600" dirty="0" smtClean="0"/>
              <a:t>Técnica incorrecta para medir la circunferencia de la cintura; observa que el especialista está parado enfrente de la usuaria y la cinta no está paralela al suelo.</a:t>
            </a:r>
          </a:p>
          <a:p>
            <a:pPr marL="342900" indent="-342900">
              <a:buAutoNum type="alphaUcPeriod"/>
            </a:pPr>
            <a:r>
              <a:rPr lang="es-ES_tradnl" sz="1600" dirty="0" smtClean="0"/>
              <a:t>Técnica estandarizada para medir la circunferencia de la cintura de manera correcta.</a:t>
            </a:r>
            <a:endParaRPr lang="es-ES_tradnl" sz="1600" dirty="0"/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49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3" y="357166"/>
            <a:ext cx="8260095" cy="1057268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dirty="0" smtClean="0">
                <a:solidFill>
                  <a:schemeClr val="tx1"/>
                </a:solidFill>
              </a:rPr>
              <a:t>IMC/CIRCUNFERENCIA DE CINTURA</a:t>
            </a:r>
            <a:endParaRPr lang="es-ES_tradnl" sz="4800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829096"/>
              </p:ext>
            </p:extLst>
          </p:nvPr>
        </p:nvGraphicFramePr>
        <p:xfrm>
          <a:off x="410816" y="2081182"/>
          <a:ext cx="8064896" cy="3390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2218"/>
                <a:gridCol w="1962218"/>
                <a:gridCol w="1962218"/>
                <a:gridCol w="2178242"/>
              </a:tblGrid>
              <a:tr h="370840">
                <a:tc gridSpan="4"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CLASIFICACIÓN DE LOS FACTORES DE RIESGO BASADOS EN EL ÍNDICE DE MASA CORPORAL (IMC) Y LA CIRCUNFERENCIA DE LA CINTURA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100" b="1" dirty="0" smtClean="0"/>
                        <a:t>RIESGO</a:t>
                      </a:r>
                      <a:r>
                        <a:rPr lang="es-ES" sz="1100" b="1" baseline="30000" dirty="0" smtClean="0"/>
                        <a:t>a</a:t>
                      </a:r>
                      <a:r>
                        <a:rPr lang="es-ES" sz="1100" b="1" dirty="0" smtClean="0"/>
                        <a:t> DE ENFERMEDAD RESPECTO AL PESO NORMAL Y LA CIRCUNFERENCIA DE CINTURA</a:t>
                      </a:r>
                      <a:endParaRPr lang="es-ES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 smtClean="0"/>
                    </a:p>
                    <a:p>
                      <a:pPr algn="l"/>
                      <a:r>
                        <a:rPr lang="es-ES" sz="1100" b="1" dirty="0" smtClean="0"/>
                        <a:t>IMC (kg/m</a:t>
                      </a:r>
                      <a:r>
                        <a:rPr lang="es-ES" sz="1100" b="1" baseline="30000" dirty="0" smtClean="0"/>
                        <a:t>2</a:t>
                      </a:r>
                      <a:r>
                        <a:rPr lang="es-ES" sz="1100" b="1" dirty="0" smtClean="0"/>
                        <a:t>)</a:t>
                      </a:r>
                      <a:endParaRPr lang="es-E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/>
                        <a:t>HOMBRES ≤ </a:t>
                      </a:r>
                      <a:r>
                        <a:rPr lang="es-ES" sz="1400" b="1" dirty="0" smtClean="0"/>
                        <a:t>102</a:t>
                      </a:r>
                      <a:r>
                        <a:rPr lang="es-ES" sz="1100" b="1" baseline="0" dirty="0" smtClean="0"/>
                        <a:t> cm</a:t>
                      </a:r>
                    </a:p>
                    <a:p>
                      <a:pPr algn="l"/>
                      <a:r>
                        <a:rPr lang="es-ES" sz="1100" b="1" baseline="0" dirty="0" smtClean="0"/>
                        <a:t>MUJERES ≤ 88 cm</a:t>
                      </a:r>
                      <a:endParaRPr lang="es-E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HOMBRES &gt; </a:t>
                      </a:r>
                      <a:r>
                        <a:rPr kumimoji="0" lang="es-ES" sz="14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102</a:t>
                      </a: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cm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MUJERES &gt; 88 cm</a:t>
                      </a:r>
                      <a:endParaRPr lang="es-ES" sz="11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Delgadez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Normal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Sobrepeso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Obesidad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   Tipo I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   Tipo II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   Tipo III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&lt; 18,5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18,5-24,9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25,0-29,9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30,0-34,9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35,0-39,9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≥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Incrementado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Alto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Muy alto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Extremadamente alto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Alto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Muy alto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Muy alto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Extremadamente alto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407201" y="5465558"/>
            <a:ext cx="83529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aseline="30000" dirty="0" smtClean="0"/>
              <a:t>a</a:t>
            </a:r>
            <a:r>
              <a:rPr lang="es-ES_tradnl" sz="1050" dirty="0" smtClean="0"/>
              <a:t>Riesgo de enfermedad de diabetes tipo II, hipertensión y enfermedad cardiovascular. Los guiones (--) indican que no se ha asociado riesgo adicional a estos niveles de IMC. El aumento de la circunferencia de cintura puede ser también un marcador del aumento del riesgo incluso en personas de peso normal.</a:t>
            </a:r>
          </a:p>
          <a:p>
            <a:endParaRPr lang="es-ES_tradnl" sz="1050" dirty="0"/>
          </a:p>
          <a:p>
            <a:r>
              <a:rPr lang="es-ES_tradnl" sz="1050" dirty="0" smtClean="0"/>
              <a:t>Modificado de Expert Panel. Executive summary of the clinical guidelines on the identification, evaluation and treatment of overweight and obesity in adults. </a:t>
            </a:r>
            <a:r>
              <a:rPr lang="es-ES_tradnl" sz="1050" i="1" dirty="0" smtClean="0"/>
              <a:t>Arch Intern Med. </a:t>
            </a:r>
            <a:r>
              <a:rPr lang="es-ES_tradnl" sz="1050" dirty="0" smtClean="0"/>
              <a:t>1998; 158:1855-67.</a:t>
            </a:r>
            <a:endParaRPr lang="es-ES_tradnl" sz="1050" dirty="0"/>
          </a:p>
        </p:txBody>
      </p:sp>
    </p:spTree>
    <p:extLst>
      <p:ext uri="{BB962C8B-B14F-4D97-AF65-F5344CB8AC3E}">
        <p14:creationId xmlns:p14="http://schemas.microsoft.com/office/powerpoint/2010/main" val="2767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3204" y="548680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INDICE CINTURA/CADERA</a:t>
            </a:r>
            <a:endParaRPr lang="es-E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8879302"/>
              </p:ext>
            </p:extLst>
          </p:nvPr>
        </p:nvGraphicFramePr>
        <p:xfrm>
          <a:off x="1043608" y="4887009"/>
          <a:ext cx="7272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RIESGO</a:t>
                      </a:r>
                      <a:r>
                        <a:rPr lang="es-ES" baseline="0" dirty="0" smtClean="0"/>
                        <a:t> SUBSTANCIAL DE COMPLICACIONES METABÓLICAS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HOMBRES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MUJERES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≥ 0,90 cm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≥ 0,85</a:t>
                      </a:r>
                      <a:r>
                        <a:rPr lang="es-ES" baseline="0" dirty="0" smtClean="0"/>
                        <a:t> cm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blog.kokofitclub.com/wp-content/uploads/2015/01/waist-to-hip-man-and-woma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271" y="1916832"/>
            <a:ext cx="3240360" cy="2746068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23528" y="6228618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WHO (2008). </a:t>
            </a:r>
            <a:r>
              <a:rPr lang="es-ES" sz="1600" dirty="0" err="1"/>
              <a:t>Waist</a:t>
            </a:r>
            <a:r>
              <a:rPr lang="es-ES" sz="1600" dirty="0"/>
              <a:t> </a:t>
            </a:r>
            <a:r>
              <a:rPr lang="es-ES" sz="1600" dirty="0" err="1"/>
              <a:t>Circunference</a:t>
            </a:r>
            <a:r>
              <a:rPr lang="es-ES" sz="1600" dirty="0"/>
              <a:t> and </a:t>
            </a:r>
            <a:r>
              <a:rPr lang="es-ES" sz="1600" dirty="0" err="1"/>
              <a:t>Waist</a:t>
            </a:r>
            <a:r>
              <a:rPr lang="es-ES" sz="1600" dirty="0"/>
              <a:t> hip Ratio: </a:t>
            </a:r>
            <a:r>
              <a:rPr lang="es-ES" sz="1600" dirty="0" err="1"/>
              <a:t>Report</a:t>
            </a:r>
            <a:r>
              <a:rPr lang="es-ES" sz="1600" dirty="0"/>
              <a:t> of a WHO </a:t>
            </a:r>
            <a:r>
              <a:rPr lang="es-ES" sz="1600" dirty="0" err="1"/>
              <a:t>Expert</a:t>
            </a:r>
            <a:r>
              <a:rPr lang="es-ES" sz="1600" dirty="0"/>
              <a:t> </a:t>
            </a:r>
            <a:r>
              <a:rPr lang="es-ES" sz="1600" dirty="0" err="1"/>
              <a:t>Consulation</a:t>
            </a:r>
            <a:r>
              <a:rPr lang="es-ES" sz="1600" dirty="0"/>
              <a:t>. 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89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PLIEGUES CUTÁNEOS</a:t>
            </a:r>
            <a:endParaRPr lang="es-ES_tradnl" dirty="0"/>
          </a:p>
        </p:txBody>
      </p:sp>
      <p:pic>
        <p:nvPicPr>
          <p:cNvPr id="4" name="3 Marcador de contenido" descr="FullSizeRender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714488"/>
            <a:ext cx="5852583" cy="4389437"/>
          </a:xfrm>
        </p:spPr>
      </p:pic>
      <p:sp>
        <p:nvSpPr>
          <p:cNvPr id="5" name="4 CuadroTexto"/>
          <p:cNvSpPr txBox="1"/>
          <p:nvPr/>
        </p:nvSpPr>
        <p:spPr>
          <a:xfrm>
            <a:off x="1785918" y="6286520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Calibradores de pliegues cutáneos de diferente calidad.</a:t>
            </a:r>
            <a:endParaRPr lang="es-ES_tradnl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0841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ullSizeRender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857364"/>
            <a:ext cx="7643866" cy="4714908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PLIEGUES CUTÁNEOS</a:t>
            </a:r>
            <a:endParaRPr lang="es-ES_tradnl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14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5286412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PROCEDIMIENTOS</a:t>
            </a:r>
          </a:p>
          <a:p>
            <a:pPr lvl="1"/>
            <a:r>
              <a:rPr lang="es-ES_tradnl" dirty="0" smtClean="0"/>
              <a:t>Todas las mediciones deben realizarse en el lado derecho del cuerpo mientras la persona está de pie.</a:t>
            </a:r>
          </a:p>
          <a:p>
            <a:pPr lvl="1"/>
            <a:r>
              <a:rPr lang="es-ES_tradnl" dirty="0" smtClean="0"/>
              <a:t>El calibrador o plicómetro debe colocarse directamente en la superficie de la piel, a 1 cm del pulgar y el dedo, perpendicular al pliegue cutáneo y en el punto intermedio entre la cresta y la base del pliegue.</a:t>
            </a:r>
          </a:p>
          <a:p>
            <a:pPr lvl="1"/>
            <a:r>
              <a:rPr lang="es-ES_tradnl" dirty="0" smtClean="0"/>
              <a:t>Se debe sostener el pliegue mientras el calibrador hace la lectura.</a:t>
            </a:r>
          </a:p>
          <a:p>
            <a:pPr lvl="1"/>
            <a:r>
              <a:rPr lang="es-ES_tradnl" dirty="0" smtClean="0"/>
              <a:t>Esperar 1-2 s (no más) antes de leer el calibrador.</a:t>
            </a:r>
          </a:p>
          <a:p>
            <a:pPr lvl="1"/>
            <a:r>
              <a:rPr lang="es-ES_tradnl" dirty="0" smtClean="0"/>
              <a:t>Medir tres veces en cada lado y repetir la prueba si las mediciones triples no están dentro de 1-2 mm.</a:t>
            </a:r>
          </a:p>
          <a:p>
            <a:pPr lvl="1"/>
            <a:r>
              <a:rPr lang="es-ES_tradnl" dirty="0" smtClean="0"/>
              <a:t>Rotar entre los lugares de medición o dejar pasar tiempo para que la piel retome su textura y espesor normales.</a:t>
            </a:r>
          </a:p>
          <a:p>
            <a:pPr lvl="1"/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PLIEGUES CUTÁNEOS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9703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FullSizeRender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7"/>
            <a:ext cx="1440160" cy="1800199"/>
          </a:xfrm>
          <a:ln w="25400">
            <a:solidFill>
              <a:schemeClr val="tx1"/>
            </a:solidFill>
          </a:ln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PLIEGUES CUTÁNEOS</a:t>
            </a:r>
            <a:endParaRPr lang="es-ES_tradnl" dirty="0"/>
          </a:p>
        </p:txBody>
      </p:sp>
      <p:pic>
        <p:nvPicPr>
          <p:cNvPr id="6" name="4 Marcador de contenido" descr="FullSizeRender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412776"/>
            <a:ext cx="1161653" cy="181548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7" name="4 Marcador de contenido" descr="FullSizeRender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415" y="1484784"/>
            <a:ext cx="2559232" cy="16714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8" name="4 Marcador de contenido" descr="FullSizeRender(1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2607" y="1461877"/>
            <a:ext cx="1301629" cy="205070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9" name="4 Marcador de contenido" descr="FullSizeRender(1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077072"/>
            <a:ext cx="1520542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0" name="4 Marcador de contenido" descr="FullSizeRender(1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86851" y="4077072"/>
            <a:ext cx="1383564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1" name="4 Marcador de contenido" descr="FullSizeRender(1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4077072"/>
            <a:ext cx="1455845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4 Marcador de contenido" descr="FullSizeRender(14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89189" y="4096642"/>
            <a:ext cx="1441827" cy="221152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4573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EQUILIBRIO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500174"/>
            <a:ext cx="7859712" cy="1092200"/>
          </a:xfrm>
        </p:spPr>
        <p:txBody>
          <a:bodyPr/>
          <a:lstStyle/>
          <a:p>
            <a:pPr marL="0" marR="45720" indent="0">
              <a:buNone/>
            </a:pPr>
            <a:r>
              <a:rPr lang="es-ES" dirty="0" smtClean="0"/>
              <a:t>TEST DE EQUILIBRIO ESTÁTICO </a:t>
            </a:r>
          </a:p>
          <a:p>
            <a:pPr algn="ctr">
              <a:buFontTx/>
              <a:buNone/>
            </a:pPr>
            <a:r>
              <a:rPr lang="es-ES" sz="2400" dirty="0"/>
              <a:t>(Mantenerse en el sitio sobre un pie)</a:t>
            </a:r>
          </a:p>
        </p:txBody>
      </p:sp>
      <p:pic>
        <p:nvPicPr>
          <p:cNvPr id="79876" name="Picture 4" descr="P10101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852738"/>
            <a:ext cx="22733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 descr="P1010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852738"/>
            <a:ext cx="226853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 descr="P101018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852738"/>
            <a:ext cx="227806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56784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785794"/>
            <a:ext cx="8135938" cy="98702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EQUILIBRIO ESTÁTICO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(Mantenerse en el sitio sobre un pie)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3724096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Manos en las caderas y apoyado sobre la planta del pie.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otro pie apoyado sobre el tobillo del pie sobre el que se sustenta.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Demostración por parte del evaluador.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Prueba de ensayo y 4 intentos (2 con cada pie).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Comienza cuando el participante levante el pie del suelo.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60 segundos. (registrar el tiempo a la décima de segundo más cercana).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Corregir al participante.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 las manos se separan de las caderas, anotarlo y parar el cronómetro.</a:t>
            </a:r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3357562"/>
            <a:ext cx="9223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85720" y="2428868"/>
            <a:ext cx="8135938" cy="335476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POSIBLES PROBLEMAS EN LA EJECUCIÓN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Las manos se separan de las caderas.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pie se separa del tobillo y queda al aire.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La punta de los dedos del pie no apoyado toca el suelo.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ES_tradnl" dirty="0"/>
          </a:p>
          <a:p>
            <a:pPr>
              <a:spcBef>
                <a:spcPct val="50000"/>
              </a:spcBef>
            </a:pPr>
            <a:r>
              <a:rPr lang="es-ES_tradnl" sz="2000" u="sng" dirty="0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60 = PUNTUACIÓN MÁXIMA.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 registrará el mejor tiempo de los intentos con cada pierna.</a:t>
            </a:r>
          </a:p>
        </p:txBody>
      </p:sp>
      <p:sp>
        <p:nvSpPr>
          <p:cNvPr id="81931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928670"/>
            <a:ext cx="8135938" cy="1092200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EQUILIBRIO ESTÁTICO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(Mantenerse en el sitio sobre un pie)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785794"/>
            <a:ext cx="8135938" cy="1092200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EQUILIBRIO ESTÁTICO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(Mantenerse en el sitio sobre un pie)</a:t>
            </a:r>
          </a:p>
        </p:txBody>
      </p:sp>
      <p:graphicFrame>
        <p:nvGraphicFramePr>
          <p:cNvPr id="107551" name="Group 31"/>
          <p:cNvGraphicFramePr>
            <a:graphicFrameLocks noGrp="1"/>
          </p:cNvGraphicFramePr>
          <p:nvPr/>
        </p:nvGraphicFramePr>
        <p:xfrm>
          <a:off x="500034" y="2786058"/>
          <a:ext cx="4464050" cy="2176464"/>
        </p:xfrm>
        <a:graphic>
          <a:graphicData uri="http://schemas.openxmlformats.org/drawingml/2006/table">
            <a:tbl>
              <a:tblPr/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Tiempo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CD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60-69 años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seg.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70-79 años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17,2 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seg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80-99 años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8,5 </a:t>
                      </a:r>
                      <a:r>
                        <a:rPr kumimoji="0" lang="es-E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seg</a:t>
                      </a: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/>
              <a:t>Bohannon</a:t>
            </a:r>
            <a:r>
              <a:rPr lang="es-ES" dirty="0"/>
              <a:t>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899592" y="5733256"/>
            <a:ext cx="332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≤ 4 segundos: Riesgo elevado de caídas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500174"/>
            <a:ext cx="8893175" cy="947738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s-ES" dirty="0"/>
              <a:t>TEST DE AGILIDAD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/>
              <a:t>(Test de levantarse, caminar 3m y volver a sentarse)</a:t>
            </a:r>
          </a:p>
        </p:txBody>
      </p:sp>
      <p:pic>
        <p:nvPicPr>
          <p:cNvPr id="95236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7813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P1010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P10102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781300"/>
            <a:ext cx="2268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AGILIDAD</a:t>
            </a: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555776" y="609329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≥ 15 segundos riesgo elevado de caídas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808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714356"/>
            <a:ext cx="8280400" cy="94773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AGILIDAD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(Test de levantarse, caminar 3 m y volver a sentarse)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2133600"/>
            <a:ext cx="8353425" cy="414813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Sentado completamente, posición erguida, manos muslos y plantas apoyadas, un pie un poco más adelantado.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Señal YA!, levantarse (se permite empujar los muslos), caminar tan rápido como sea posible, girar el cono y regresar a la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SIN CORRER.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Evaluador/a </a:t>
            </a:r>
            <a:r>
              <a:rPr lang="es-ES_tradnl" dirty="0" err="1"/>
              <a:t>a</a:t>
            </a:r>
            <a:r>
              <a:rPr lang="es-ES_tradnl" dirty="0"/>
              <a:t> mitad del recorrido para posible ayuda.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Poner el cronómetro en marcha a la señal nuestra de YA!, no cuando se levante, y pararlo cuando se siente. (Fiabilidad).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Realizar dos veces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4924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941888"/>
            <a:ext cx="1778000" cy="177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395288" y="1989138"/>
            <a:ext cx="8280400" cy="26797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Tiempo transcurrido desde la señal de YA! Hasta la posición de sentado en el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Registrar ambos test a la décima de segundo más próxima.</a:t>
            </a:r>
          </a:p>
          <a:p>
            <a:pPr>
              <a:spcBef>
                <a:spcPct val="50000"/>
              </a:spcBef>
            </a:pPr>
            <a:r>
              <a:rPr lang="es-ES_tradnl" sz="2000" u="sng" dirty="0"/>
              <a:t>OBSERVACIÓN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Tomar la distancia considerando el lado del cono más distante del borde delantero de la silla.</a:t>
            </a:r>
          </a:p>
        </p:txBody>
      </p:sp>
      <p:sp>
        <p:nvSpPr>
          <p:cNvPr id="9729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95288" y="620713"/>
            <a:ext cx="8280400" cy="94773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AGILIDAD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(Test de levantarse, caminar 3 m y volver a sentarse)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36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1571612"/>
            <a:ext cx="8516938" cy="7318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s-ES" sz="2800" dirty="0"/>
              <a:t>TEST DE FUERZA EXTR. INFERIORES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dirty="0"/>
              <a:t>(Levantarse y sentarse en una silla durante 30 </a:t>
            </a:r>
            <a:r>
              <a:rPr lang="es-ES" dirty="0" err="1"/>
              <a:t>seg</a:t>
            </a:r>
            <a:r>
              <a:rPr lang="es-ES" dirty="0"/>
              <a:t>.)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MUSCULAR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3068960"/>
            <a:ext cx="3960440" cy="3014508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411760" y="623731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&lt;8 repeticiones zona de riesgo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785794"/>
            <a:ext cx="8412192" cy="830997"/>
          </a:xfr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FUERZA EXTREMIDADES INFERIORES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(Levantarse y sentarse en una silla durante 30 </a:t>
            </a:r>
            <a:r>
              <a:rPr lang="es-ES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seg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.)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2133600"/>
            <a:ext cx="8424862" cy="428625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Sentad</a:t>
            </a:r>
            <a:r>
              <a:rPr lang="es-ES_tradnl" dirty="0"/>
              <a:t>@ en la mitad de la silla, espalda erguida y planta de los pies apoyada en el </a:t>
            </a:r>
            <a:r>
              <a:rPr lang="es-ES_tradnl" dirty="0" smtClean="0"/>
              <a:t>suelo a la anchura de cadera con los tobillos y rodillas a la misma altura.</a:t>
            </a:r>
            <a:endParaRPr lang="es-ES_tradnl" dirty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Silla </a:t>
            </a:r>
            <a:r>
              <a:rPr lang="es-ES_tradnl" dirty="0"/>
              <a:t>pegada a la pared de 43cm de alto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Posibilidad </a:t>
            </a:r>
            <a:r>
              <a:rPr lang="es-ES_tradnl" dirty="0"/>
              <a:t>de estar con brazos cruzados a la altura de las muñecas y colocadas sobre el pecho.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A </a:t>
            </a:r>
            <a:r>
              <a:rPr lang="es-ES_tradnl" dirty="0"/>
              <a:t>la señal de YA!, levantarse (extensión completa) y </a:t>
            </a:r>
            <a:r>
              <a:rPr lang="es-ES_tradnl" dirty="0" smtClean="0"/>
              <a:t>sentarse.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NO </a:t>
            </a:r>
            <a:r>
              <a:rPr lang="es-ES_tradnl" dirty="0"/>
              <a:t>apoyarse en la silla o muslos.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Sentarse </a:t>
            </a:r>
            <a:r>
              <a:rPr lang="es-ES_tradnl" dirty="0"/>
              <a:t>completamente para que la ejecución sea válida.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Tantos </a:t>
            </a:r>
            <a:r>
              <a:rPr lang="es-ES_tradnl" dirty="0"/>
              <a:t>movimientos como sea posible en 30 </a:t>
            </a:r>
            <a:r>
              <a:rPr lang="es-ES_tradnl" dirty="0" err="1"/>
              <a:t>seg</a:t>
            </a:r>
            <a:r>
              <a:rPr lang="es-ES_tradnl" dirty="0"/>
              <a:t>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_tradnl" dirty="0" smtClean="0"/>
              <a:t>Posibilidad </a:t>
            </a:r>
            <a:r>
              <a:rPr lang="es-ES_tradnl" dirty="0"/>
              <a:t>de segunda oportunidad, previo descanso de 3 min.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23850" y="2428868"/>
            <a:ext cx="6911975" cy="378565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Número total de movimientos correctos en 30 seg.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Al finalizar los 30 seg. si el movimiento se ha realizado a más de la mitad del recorrido, se cuenta como completo.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  <a:p>
            <a:pPr>
              <a:spcBef>
                <a:spcPct val="50000"/>
              </a:spcBef>
            </a:pPr>
            <a:r>
              <a:rPr lang="es-ES_tradnl" sz="2000" u="sng" dirty="0"/>
              <a:t>OBSERVACIÓN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Contar en voz alta, para que </a:t>
            </a:r>
            <a:r>
              <a:rPr lang="es-ES_tradnl" sz="2000" dirty="0" smtClean="0"/>
              <a:t>el </a:t>
            </a:r>
            <a:r>
              <a:rPr lang="es-ES_tradnl" sz="2000" dirty="0"/>
              <a:t>participante se percate de si la repetición es incorrecta.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850" y="785794"/>
            <a:ext cx="8516938" cy="830997"/>
          </a:xfr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FUERZA EXTREMIDADES INFERIORES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(Levantarse y sentarse en una silla durante 30 </a:t>
            </a:r>
            <a:r>
              <a:rPr lang="es-ES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seg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.)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3229" y="5090046"/>
            <a:ext cx="1500746" cy="114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74"/>
            <a:ext cx="8229600" cy="10080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s-ES" dirty="0" smtClean="0"/>
              <a:t>TEST DE FUERZA EXTR. SUPERIORES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/>
              <a:t>(Flexiones de brazos – </a:t>
            </a:r>
            <a:r>
              <a:rPr lang="es-ES" sz="2400" dirty="0" err="1" smtClean="0"/>
              <a:t>biceps</a:t>
            </a:r>
            <a:r>
              <a:rPr lang="es-ES" sz="2400" dirty="0" smtClean="0"/>
              <a:t> sentado)</a:t>
            </a:r>
          </a:p>
        </p:txBody>
      </p:sp>
      <p:pic>
        <p:nvPicPr>
          <p:cNvPr id="86020" name="Picture 4" descr="P10101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1300"/>
            <a:ext cx="24225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 descr="P1010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781300"/>
            <a:ext cx="24241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MUSCULAR</a:t>
            </a: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483768" y="630932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Zona de riesgo: &lt; 11 repeticiones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034" y="571480"/>
            <a:ext cx="8229600" cy="100806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FUERZA EXTR. SUPERIORES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(Flexiones de brazos – </a:t>
            </a:r>
            <a:r>
              <a:rPr lang="es-ES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biceps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 sentado)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469741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u="sng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Sentad@ en una silla con la espalda estirada y pies apoyados, lado dominante al lateral de la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Pesa de 2kg para mujeres y 3kg para hombres.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El test comienza con el brazo abajo y al lado de la silla, perpendicular al suelo.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Señal YA!, gira palma hacia arriba y flexión completa del brazo y regresar a la posición del brazo completamente extendido.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Evaluador/a se arrodilla o se sienta al lado del brazo dominante.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Dedos mitad del biceps para evitar que se mueva la parte superior del brazo y asegurarse flexión completa.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El antebrazo del participante debería comprimir los dedos del examinador.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68313" y="2133600"/>
            <a:ext cx="8280400" cy="423703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u="sng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Importante que la parte superior del brazo permanezca estabilizada durante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Se puede necesitar colocar la otra mano detrás del codo para observar la extensión completa.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Dos intentos, uno con cada brazo (indicar brazo dominante).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 Demostración y ensayo práctico de 1 o 2 rep.</a:t>
            </a:r>
          </a:p>
          <a:p>
            <a:pPr>
              <a:spcBef>
                <a:spcPct val="50000"/>
              </a:spcBef>
            </a:pPr>
            <a:r>
              <a:rPr lang="es-ES_tradnl" sz="2000" b="1" u="sng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b="1"/>
              <a:t> </a:t>
            </a:r>
            <a:r>
              <a:rPr lang="es-ES_tradnl" b="1"/>
              <a:t>Registrar el mejor de los intentos en 30 seg.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/>
              <a:t>Si el brazo pasa la mitad de recorrido al final de los 30 seg se cuenta como flexión completa.</a:t>
            </a:r>
          </a:p>
        </p:txBody>
      </p:sp>
      <p:sp>
        <p:nvSpPr>
          <p:cNvPr id="8807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28596" y="714356"/>
            <a:ext cx="8229600" cy="100806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FUERZA EXTR. SUPERIORES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(Flexiones de brazos – </a:t>
            </a:r>
            <a:r>
              <a:rPr lang="es-ES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biceps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 sentado)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229600" cy="731837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sz="2800" dirty="0"/>
              <a:t>TEST DE </a:t>
            </a:r>
            <a:r>
              <a:rPr lang="es-ES" sz="2800" dirty="0" smtClean="0"/>
              <a:t>FLEXIÓN DEL TRONCO EN SILLA</a:t>
            </a:r>
            <a:endParaRPr lang="es-ES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dirty="0"/>
              <a:t>(Sentados en una silla tocarse la punta del pie)</a:t>
            </a:r>
          </a:p>
        </p:txBody>
      </p:sp>
      <p:pic>
        <p:nvPicPr>
          <p:cNvPr id="89092" name="Picture 4" descr="P101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636838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P10102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36838"/>
            <a:ext cx="2593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FLEXIBILIDAD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1331640" y="6381328"/>
            <a:ext cx="583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Zona de riesgo: &gt;5cm(mujeres) y &gt;10cm (hombres)</a:t>
            </a:r>
            <a:endParaRPr lang="es-E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642918"/>
            <a:ext cx="8229600" cy="1008063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FLEXIBILIDAD EXTR. INF.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(Sentados en una silla tocarse la punta del pie)</a:t>
            </a: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455509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Sentarse en </a:t>
            </a:r>
            <a:r>
              <a:rPr lang="es-ES_tradnl" dirty="0" smtClean="0"/>
              <a:t>la silla </a:t>
            </a:r>
            <a:r>
              <a:rPr lang="es-ES_tradnl" dirty="0"/>
              <a:t>de manera que la línea glútea estará alineada con el borde de la caja.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Una pierna en flexión (planta apoyada) y la otra en extensión (talón apoyado y pie flexionado 90º)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Espalda en línea con el tronco.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Manos una sobre la otra y desplazar hacia abajo.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 recomienda utilizar regla como guía para deslizar las manos y así nos sirve para medir la distancia también.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Mantener al menos 2 segundos.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 la pierna se dobla, el participante debe echarse hacía atrás lentamente</a:t>
            </a:r>
            <a:r>
              <a:rPr lang="es-ES_tradnl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 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P10102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3975" y="4292600"/>
            <a:ext cx="7175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23850" y="1989138"/>
            <a:ext cx="8351838" cy="409892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evaluador NO poner la mano en su rodilla ni ayudar al participante durante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Expulsar el aire al inclinarse hacía delante.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Evitar rebotes y nunca estirar hasta un punto doloroso.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Demostración, tiempo de prueba y posteriormente realizar el test dos veces, una con cada </a:t>
            </a:r>
            <a:r>
              <a:rPr lang="es-ES_tradnl" dirty="0" smtClean="0"/>
              <a:t>pierna para ver cual es la mejor.</a:t>
            </a:r>
            <a:endParaRPr lang="es-ES_tradnl" dirty="0"/>
          </a:p>
          <a:p>
            <a:pPr>
              <a:spcBef>
                <a:spcPct val="50000"/>
              </a:spcBef>
            </a:pPr>
            <a:r>
              <a:rPr lang="es-ES_tradnl" sz="2000" u="sng" dirty="0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</a:t>
            </a:r>
            <a:r>
              <a:rPr lang="es-ES_tradnl" dirty="0"/>
              <a:t>Registrar número de cm que faltan para llegar al dedo gordo (puntuación negativa) o los que pasa del dedo gordo (puntuación positiva), registrar al cm más cercano.</a:t>
            </a:r>
          </a:p>
        </p:txBody>
      </p:sp>
      <p:sp>
        <p:nvSpPr>
          <p:cNvPr id="9114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58" y="642918"/>
            <a:ext cx="8229600" cy="1008063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FLEXIBILIDAD EXTR. INF.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(Sentados en una silla tocarse la punta del pie)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1472" y="1643050"/>
            <a:ext cx="8229600" cy="85725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s-ES" dirty="0" smtClean="0"/>
              <a:t>TEST DE FLEXIBILIDAD EXTR. SUP.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sz="2400" dirty="0" smtClean="0"/>
              <a:t>(</a:t>
            </a:r>
            <a:r>
              <a:rPr lang="es-ES" sz="2400" dirty="0"/>
              <a:t>Rascarse la espalda)</a:t>
            </a:r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571744"/>
            <a:ext cx="2451100" cy="352155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FLEXIBILIDAD 2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560478" y="6165304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Zona de riesgo: &gt;5cm (mujeres) &gt; 10cm (hombres)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1000108"/>
            <a:ext cx="8229600" cy="86518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FLEXIBILIDAD EXTR. SUPERIOR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(Rascarse la espalda)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57158" y="2500306"/>
            <a:ext cx="8353425" cy="344709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PROTOCOLO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Coloque </a:t>
            </a:r>
            <a:r>
              <a:rPr lang="es-ES" dirty="0"/>
              <a:t>una mano sobre el mismo hombro con la palma tocando la parte de atrás y llegar abajo de la espalda.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Coloque </a:t>
            </a:r>
            <a:r>
              <a:rPr lang="es-ES" dirty="0"/>
              <a:t>la otra mano hasta la parte posterior de la cintura , con la palma hacia afuera.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Llegar </a:t>
            </a:r>
            <a:r>
              <a:rPr lang="es-ES" dirty="0"/>
              <a:t>hasta la parte de atrás . Apunte los dedos medios de cada uno de la mano hacia la otra 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Trate </a:t>
            </a:r>
            <a:r>
              <a:rPr lang="es-ES" dirty="0"/>
              <a:t>de tocar los dedos de cada mano en la mitad de la espalda </a:t>
            </a:r>
            <a:r>
              <a:rPr lang="es-ES" dirty="0" smtClean="0"/>
              <a:t>sin realizar rebotes ni movimientos bruscos.</a:t>
            </a: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No </a:t>
            </a:r>
            <a:r>
              <a:rPr lang="es-ES" dirty="0"/>
              <a:t>agarrar los dedos y tire de las manos.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Realice el ejercicio dos veces como </a:t>
            </a:r>
            <a:r>
              <a:rPr lang="es-ES" dirty="0"/>
              <a:t>calentamiento con los brazos en posiciones opuestas para determinar el lado preferido para llegar por encima del hombro .</a:t>
            </a:r>
            <a:endParaRPr lang="es-ES_tradnl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57158" y="2571744"/>
            <a:ext cx="8497887" cy="295465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/>
              <a:t>PUNTUACIÓN</a:t>
            </a:r>
          </a:p>
          <a:p>
            <a:r>
              <a:rPr lang="es-ES" dirty="0"/>
              <a:t>Se mide la distancia de superposición o entre la punta de los dedos más largos al centímetro más próximo. Se concede una puntuación negativa (-) para representar la distancia que falta para que se toquen los  dedos; se concede una puntuación positiva (+) para representar la distancia de  superposición. Se registra el mejor valor de los dos intentos.</a:t>
            </a:r>
          </a:p>
          <a:p>
            <a:endParaRPr lang="es-ES_tradnl" sz="2000" u="sng" dirty="0"/>
          </a:p>
          <a:p>
            <a:r>
              <a:rPr lang="es-ES_tradnl" sz="2000" u="sng" dirty="0"/>
              <a:t>OBSERVACIÓN</a:t>
            </a:r>
          </a:p>
          <a:p>
            <a:r>
              <a:rPr lang="es-ES_tradnl" dirty="0"/>
              <a:t> </a:t>
            </a:r>
            <a:r>
              <a:rPr lang="es-ES" dirty="0"/>
              <a:t>Para facilitar la medida conviene situar la regla por debajo de las manos (entre</a:t>
            </a:r>
          </a:p>
          <a:p>
            <a:r>
              <a:rPr lang="es-ES" dirty="0"/>
              <a:t>la espalda y las manos).</a:t>
            </a:r>
            <a:endParaRPr lang="es-ES_tradnl" dirty="0"/>
          </a:p>
        </p:txBody>
      </p:sp>
      <p:sp>
        <p:nvSpPr>
          <p:cNvPr id="9421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58" y="1000108"/>
            <a:ext cx="8229600" cy="86518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 FLEXIBILIDAD EXTR. SUPERIOR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(Rascarse la espalda)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714488"/>
            <a:ext cx="7344816" cy="533400"/>
          </a:xfrm>
        </p:spPr>
        <p:txBody>
          <a:bodyPr>
            <a:noAutofit/>
          </a:bodyPr>
          <a:lstStyle/>
          <a:p>
            <a: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s-E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Tests</a:t>
            </a:r>
            <a: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s-E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estimación VO2máx:</a:t>
            </a:r>
          </a:p>
        </p:txBody>
      </p:sp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71472" y="2428868"/>
            <a:ext cx="7772400" cy="4262236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>
                <a:cs typeface="Tahoma" pitchFamily="34" charset="0"/>
              </a:rPr>
              <a:t>FACTORES A TENER EN CUENTA ANTES DE LA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 smtClean="0">
                <a:cs typeface="Tahoma" pitchFamily="34" charset="0"/>
              </a:rPr>
              <a:t>REALIZACIÓN </a:t>
            </a:r>
            <a:r>
              <a:rPr lang="es-ES_tradnl" dirty="0">
                <a:cs typeface="Tahoma" pitchFamily="34" charset="0"/>
              </a:rPr>
              <a:t>DEL TEST</a:t>
            </a:r>
            <a:endParaRPr lang="es-ES_tradnl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_tradnl" sz="1400" dirty="0">
                <a:cs typeface="Tahoma" pitchFamily="34" charset="0"/>
              </a:rPr>
              <a:t> 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AYUNO 3 HORAS ANTES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SUPRIMIR DESDE EL DIA ANTERIOR LA TOMA DE CUALQUIER MEDICACION QUE PUEDA INFLUIR  EN LA REALIZACION DE LA </a:t>
            </a:r>
            <a:r>
              <a:rPr lang="es-ES_tradnl" sz="1900" dirty="0" smtClean="0">
                <a:cs typeface="Tahoma" pitchFamily="34" charset="0"/>
              </a:rPr>
              <a:t>PRUEBA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CUALQUIER ENTRENAMIENTO O COMPETICION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PERMANECER EN REPOSO 10 MIN. ANTES DE LA PRUEBA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REALIZAR LA PRUEBA CON ROPA DEPORTIVA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COMUNICAR CUALQUIER SENSACION SUBJETIVA 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endParaRPr lang="es-ES_tradnl" sz="19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r>
              <a:rPr lang="es-ES_tradnl" sz="1900" dirty="0">
                <a:latin typeface="Comic Sans MS" pitchFamily="66" charset="0"/>
                <a:cs typeface="Times New Roman" pitchFamily="18" charset="0"/>
              </a:rPr>
              <a:t> </a:t>
            </a:r>
            <a:r>
              <a:rPr lang="es-ES_tradnl" sz="1900" dirty="0">
                <a:cs typeface="Tahoma" pitchFamily="34" charset="0"/>
              </a:rPr>
              <a:t>INTERRUMPIR LA PRUEBA SI: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>
                <a:cs typeface="Tahoma" pitchFamily="34" charset="0"/>
              </a:rPr>
              <a:t> HAY UN AGOTAMIENTO SUBJETIVO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>
                <a:cs typeface="Tahoma" pitchFamily="34" charset="0"/>
              </a:rPr>
              <a:t>FUERTES MOLESTIAS 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>
                <a:cs typeface="Tahoma" pitchFamily="34" charset="0"/>
              </a:rPr>
              <a:t>NO ASCENSO, O ASCENSO INADECUADO DE LA F.C.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s-ES" sz="1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214290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CARDIORESPIRATORIA </a:t>
            </a:r>
          </a:p>
        </p:txBody>
      </p:sp>
    </p:spTree>
    <p:extLst>
      <p:ext uri="{BB962C8B-B14F-4D97-AF65-F5344CB8AC3E}">
        <p14:creationId xmlns:p14="http://schemas.microsoft.com/office/powerpoint/2010/main" val="371184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4282" y="2500306"/>
            <a:ext cx="6264275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CONTRAINDICADO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14282" y="3076568"/>
            <a:ext cx="6264275" cy="260191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s-MX" sz="1600" b="1" dirty="0">
                <a:solidFill>
                  <a:prstClr val="white"/>
                </a:solidFill>
              </a:rPr>
              <a:t>Contraindicaciones Absolutas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Infarto de Miocardio en el último mes.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Angina inestable.</a:t>
            </a:r>
          </a:p>
          <a:p>
            <a:r>
              <a:rPr lang="es-MX" sz="1600" dirty="0">
                <a:solidFill>
                  <a:prstClr val="white"/>
                </a:solidFill>
              </a:rPr>
              <a:t>3. HTA (PAS &gt;180 PAD &gt;100).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4. Frecuencia cardiaca basal &gt; 120/min.</a:t>
            </a:r>
          </a:p>
          <a:p>
            <a:r>
              <a:rPr lang="es-MX" sz="1600" dirty="0">
                <a:solidFill>
                  <a:prstClr val="white"/>
                </a:solidFill>
              </a:rPr>
              <a:t>5. Fiebre </a:t>
            </a:r>
          </a:p>
          <a:p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b="1" dirty="0">
                <a:solidFill>
                  <a:prstClr val="white"/>
                </a:solidFill>
              </a:rPr>
              <a:t>Contraindicaciones Relativas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Dificultad en la comprensión del test.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Trastornos músculo-esqueléticos.</a:t>
            </a:r>
          </a:p>
        </p:txBody>
      </p: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248" y="3356992"/>
            <a:ext cx="2022415" cy="2013519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620688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CARDIORESPIRATORIA </a:t>
            </a:r>
          </a:p>
        </p:txBody>
      </p:sp>
    </p:spTree>
    <p:extLst>
      <p:ext uri="{BB962C8B-B14F-4D97-AF65-F5344CB8AC3E}">
        <p14:creationId xmlns:p14="http://schemas.microsoft.com/office/powerpoint/2010/main" val="19134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00100" y="1992288"/>
            <a:ext cx="7772400" cy="4637112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RUFFIER-DIKSON: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GB" sz="1700" dirty="0">
                <a:cs typeface="Arial" charset="0"/>
              </a:rPr>
              <a:t> </a:t>
            </a:r>
            <a:r>
              <a:rPr lang="es-ES" sz="1700" dirty="0">
                <a:cs typeface="Arial" charset="0"/>
              </a:rPr>
              <a:t>Índice de adaptación cardiovascular al esfuerzo.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700" dirty="0">
                <a:cs typeface="Arial" charset="0"/>
              </a:rPr>
              <a:t> </a:t>
            </a:r>
            <a:r>
              <a:rPr lang="es-ES" sz="1700" b="1" dirty="0">
                <a:cs typeface="Arial" charset="0"/>
              </a:rPr>
              <a:t>Procedimiento: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700" dirty="0">
                <a:cs typeface="Arial" charset="0"/>
              </a:rPr>
              <a:t> 1.</a:t>
            </a:r>
            <a:r>
              <a:rPr lang="es-ES" sz="1700" dirty="0">
                <a:cs typeface="Times New Roman" pitchFamily="18" charset="0"/>
              </a:rPr>
              <a:t>    </a:t>
            </a:r>
            <a:r>
              <a:rPr lang="es-ES" sz="1700" dirty="0">
                <a:cs typeface="Arial" charset="0"/>
              </a:rPr>
              <a:t>Toma de pulsaciones en reposo durante 15 segundos (Pr).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700" dirty="0">
                <a:cs typeface="Arial" charset="0"/>
              </a:rPr>
              <a:t> 2.</a:t>
            </a:r>
            <a:r>
              <a:rPr lang="es-ES" sz="1700" dirty="0">
                <a:cs typeface="Times New Roman" pitchFamily="18" charset="0"/>
              </a:rPr>
              <a:t>    </a:t>
            </a:r>
            <a:r>
              <a:rPr lang="es-ES" sz="1700" dirty="0">
                <a:cs typeface="Arial" charset="0"/>
              </a:rPr>
              <a:t>Ejecución de 30 flexiones profundas de piernas durante 45 segundos.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700" dirty="0">
                <a:cs typeface="Arial" charset="0"/>
              </a:rPr>
              <a:t> 3.</a:t>
            </a:r>
            <a:r>
              <a:rPr lang="es-ES" sz="1700" dirty="0">
                <a:cs typeface="Times New Roman" pitchFamily="18" charset="0"/>
              </a:rPr>
              <a:t>   </a:t>
            </a:r>
            <a:r>
              <a:rPr lang="es-ES" sz="1700" dirty="0">
                <a:cs typeface="Arial" charset="0"/>
              </a:rPr>
              <a:t>Al finalizar el ejercicio se toma de nuevo la FC durante  15 segundos (Po), y al minuto se repite la operación (P1).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600" b="1" i="1" dirty="0"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2200" b="1" dirty="0">
                <a:cs typeface="Arial" charset="0"/>
              </a:rPr>
              <a:t>I =  4 (Pr+Po+P1) – 200 / 10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>
                <a:cs typeface="Arial" charset="0"/>
              </a:rPr>
              <a:t> </a:t>
            </a:r>
            <a:r>
              <a:rPr lang="es-ES" sz="1400" dirty="0">
                <a:cs typeface="Arial" charset="0"/>
              </a:rPr>
              <a:t> 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400" b="1" dirty="0" smtClean="0"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b="1" dirty="0" smtClean="0">
                <a:cs typeface="Arial" charset="0"/>
              </a:rPr>
              <a:t>Valoración </a:t>
            </a:r>
            <a:r>
              <a:rPr lang="es-ES" sz="1400" b="1" dirty="0">
                <a:cs typeface="Arial" charset="0"/>
              </a:rPr>
              <a:t>del test:</a:t>
            </a:r>
            <a:r>
              <a:rPr lang="es-ES" sz="1400" dirty="0">
                <a:cs typeface="Arial" charset="0"/>
              </a:rPr>
              <a:t> 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I menor que 1: Excelente</a:t>
            </a:r>
            <a:endParaRPr lang="es-ES" sz="1400" dirty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I entre 1 y 5: Bueno</a:t>
            </a:r>
            <a:endParaRPr lang="es-ES" sz="1400" dirty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I entre 5 y 10: Mediano</a:t>
            </a:r>
            <a:endParaRPr lang="es-ES" sz="1400" dirty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I entre 10 y 15: Bajo</a:t>
            </a:r>
            <a:endParaRPr lang="es-ES" sz="1400" dirty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I más de 15: Malo</a:t>
            </a:r>
            <a:endParaRPr lang="es-ES" sz="1400" dirty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200" i="1" dirty="0">
                <a:cs typeface="Arial" charset="0"/>
              </a:rPr>
              <a:t> 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200" i="1" dirty="0">
                <a:cs typeface="Arial" charset="0"/>
              </a:rPr>
              <a:t>I = Índice de adaptación</a:t>
            </a:r>
            <a:endParaRPr lang="es-ES" sz="12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s-ES" sz="12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 </a:t>
            </a:r>
            <a:endParaRPr lang="es-ES" sz="14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1400" dirty="0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3200400" y="4581128"/>
            <a:ext cx="2971800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47667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VALORACIÓN CARDIORESPIRATORIA 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67881" y="1860972"/>
            <a:ext cx="8207375" cy="44808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rmAutofit lnSpcReduction="10000"/>
          </a:bodyPr>
          <a:lstStyle>
            <a:defPPr>
              <a:defRPr lang="es-ES"/>
            </a:defPPr>
            <a:lvl1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  <a:buFontTx/>
              <a:buNone/>
              <a:defRPr kumimoji="0" sz="2600" b="1"/>
            </a:lvl1pPr>
            <a:lvl2pPr marL="640080" indent="-246888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/>
            </a:lvl2pPr>
            <a:lvl3pPr indent="-246888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/>
            </a:lvl3pPr>
            <a:lvl4pPr marL="1188720" indent="-210312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/>
            </a:lvl4pPr>
            <a:lvl5pPr marL="1463040" indent="-210312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/>
            </a:lvl5pPr>
            <a:lvl6pPr marL="1737360" indent="-210312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/>
            </a:lvl6pPr>
            <a:lvl7pPr marL="1920240" indent="-182880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baseline="0"/>
            </a:lvl7pPr>
            <a:lvl8pPr marL="2194560" indent="-182880">
              <a:spcBef>
                <a:spcPct val="20000"/>
              </a:spcBef>
              <a:buClr>
                <a:schemeClr val="tx2"/>
              </a:buClr>
              <a:buChar char="•"/>
              <a:defRPr kumimoji="0" sz="1600"/>
            </a:lvl8pPr>
            <a:lvl9pPr marL="2468880" indent="-182880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baseline="0"/>
            </a:lvl9pPr>
          </a:lstStyle>
          <a:p>
            <a:endParaRPr lang="es-E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7301" y="4752405"/>
            <a:ext cx="1926649" cy="1466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4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10102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072074"/>
            <a:ext cx="4284662" cy="167481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311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4213" y="1724025"/>
            <a:ext cx="6264275" cy="576263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INDICACIONES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84213" y="2300288"/>
            <a:ext cx="6264275" cy="4539704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ES" sz="1700" dirty="0">
                <a:solidFill>
                  <a:prstClr val="white"/>
                </a:solidFill>
              </a:rPr>
              <a:t> </a:t>
            </a:r>
            <a:r>
              <a:rPr lang="es-ES" sz="1700" b="1" dirty="0" smtClean="0">
                <a:solidFill>
                  <a:prstClr val="white"/>
                </a:solidFill>
              </a:rPr>
              <a:t>Pre-tratamiento </a:t>
            </a:r>
            <a:r>
              <a:rPr lang="es-ES" sz="1700" b="1" dirty="0">
                <a:solidFill>
                  <a:prstClr val="white"/>
                </a:solidFill>
              </a:rPr>
              <a:t>y post-tratamiento: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dirty="0" smtClean="0">
                <a:solidFill>
                  <a:prstClr val="white"/>
                </a:solidFill>
              </a:rPr>
              <a:t>Trasplante </a:t>
            </a:r>
            <a:r>
              <a:rPr lang="es-MX" sz="1700" dirty="0">
                <a:solidFill>
                  <a:prstClr val="white"/>
                </a:solidFill>
              </a:rPr>
              <a:t>pulmón.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Cirugía de reducción volumen del pulmón.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Rehabilitación pulmonar.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EPOC.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Hipertensión pulmonar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Insuficiencia Cardiaca.</a:t>
            </a:r>
          </a:p>
          <a:p>
            <a:pPr marL="342900" indent="-342900">
              <a:buFontTx/>
              <a:buAutoNum type="arabicPeriod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b="1" dirty="0">
                <a:solidFill>
                  <a:prstClr val="white"/>
                </a:solidFill>
              </a:rPr>
              <a:t>Medir Capacidad Funcional: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EPOC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Fibrosis quística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Insuficiencia Cardiaca.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Enfermedad Vascular periférica.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Pacientes de edad avanzada.</a:t>
            </a:r>
          </a:p>
          <a:p>
            <a:pPr marL="342900" indent="-342900">
              <a:buFontTx/>
              <a:buAutoNum type="arabicPeriod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b="1" dirty="0" err="1">
                <a:solidFill>
                  <a:prstClr val="white"/>
                </a:solidFill>
              </a:rPr>
              <a:t>Predictor</a:t>
            </a:r>
            <a:r>
              <a:rPr lang="es-MX" sz="1700" b="1" dirty="0">
                <a:solidFill>
                  <a:prstClr val="white"/>
                </a:solidFill>
              </a:rPr>
              <a:t> de morbilidad y mortalidad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Insuficiencia Cardiaca.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EPOC.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Hipertensión Pulmonar.</a:t>
            </a:r>
          </a:p>
        </p:txBody>
      </p:sp>
      <p:pic>
        <p:nvPicPr>
          <p:cNvPr id="28681" name="Picture 9" descr="free-en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4214818"/>
            <a:ext cx="1835150" cy="1835150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51486"/>
            <a:ext cx="8207375" cy="8053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8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2000240"/>
            <a:ext cx="8065288" cy="433657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>
                <a:solidFill>
                  <a:prstClr val="white"/>
                </a:solidFill>
              </a:rPr>
              <a:t>PROTOCOLO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No Calentamiento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Registrar las vueltas de cada participante.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Valorar a </a:t>
            </a:r>
            <a:r>
              <a:rPr lang="es-ES_tradnl" dirty="0" smtClean="0">
                <a:solidFill>
                  <a:prstClr val="white"/>
                </a:solidFill>
              </a:rPr>
              <a:t>dos </a:t>
            </a:r>
            <a:r>
              <a:rPr lang="es-ES_tradnl" dirty="0">
                <a:solidFill>
                  <a:prstClr val="white"/>
                </a:solidFill>
              </a:rPr>
              <a:t>o </a:t>
            </a:r>
            <a:r>
              <a:rPr lang="es-ES_tradnl" dirty="0" smtClean="0">
                <a:solidFill>
                  <a:prstClr val="white"/>
                </a:solidFill>
              </a:rPr>
              <a:t>tres </a:t>
            </a:r>
            <a:r>
              <a:rPr lang="es-ES_tradnl" dirty="0">
                <a:solidFill>
                  <a:prstClr val="white"/>
                </a:solidFill>
              </a:rPr>
              <a:t>participantes a la vez, no más.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Caminar de forma individual tan rápido como puedan, no hablar, ni ir en parejas o grupos.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Señal de YA!, caminar tan rápido como les sea posible alrededor de la pista durante 6 min)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SIN CORRER.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Posibilidad de parar y descansar (colocar sillas).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Animar a los participantes.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Al final de los 6 min pararse.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Sería conveniente el día antes realizar una sesión práctica.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403350" y="1916113"/>
            <a:ext cx="4751388" cy="57626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ES" sz="2400" b="1">
                <a:solidFill>
                  <a:prstClr val="white"/>
                </a:solidFill>
              </a:rPr>
              <a:t>CRITERIOS DE EXCLUSIÓN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50825" y="1916113"/>
            <a:ext cx="6985000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CRITERIOS TERMINACIÓN TEST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50825" y="2492375"/>
            <a:ext cx="6985000" cy="258532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s-ES" b="1" dirty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Los síntomas de angina o </a:t>
            </a:r>
            <a:r>
              <a:rPr lang="es-ES" b="1" dirty="0" err="1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dysnea</a:t>
            </a:r>
            <a:r>
              <a:rPr lang="es-ES" b="1" dirty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.</a:t>
            </a:r>
          </a:p>
          <a:p>
            <a:pPr>
              <a:buFontTx/>
              <a:buChar char="•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Sensación de mareo o se desmaya.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Dolor en las piernas que limita aún más el ejercicio.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Tambaleo.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Piel </a:t>
            </a:r>
            <a:r>
              <a:rPr lang="es-ES" b="1" dirty="0" err="1">
                <a:solidFill>
                  <a:prstClr val="white"/>
                </a:solidFill>
                <a:cs typeface="Times New Roman" pitchFamily="18" charset="0"/>
              </a:rPr>
              <a:t>palida</a:t>
            </a: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y/o síntomas de debilitamiento.</a:t>
            </a:r>
          </a:p>
        </p:txBody>
      </p:sp>
      <p:pic>
        <p:nvPicPr>
          <p:cNvPr id="25607" name="Picture 7" descr="ANd9GcR7TMJZYaFqRKYXjVo3flG8-ixBhUm3naz-0PWqKnHqOWDyX_FMhU9s4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3357562"/>
            <a:ext cx="1584325" cy="1584325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805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68313" y="2133600"/>
            <a:ext cx="8351837" cy="4124206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>
                <a:solidFill>
                  <a:prstClr val="white"/>
                </a:solidFill>
              </a:rPr>
              <a:t>SEGURIDAD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Indicar a los participantes que paren en cualquier momento si muestra signos de mareo, dolor, nauseas o fatiga indebida.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Al finalizar el test registrar escala de Borg y FC y que caminen lentamente 1 min para recuperar.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Importante mantener control visual sobre los participantes una vez haya terminado el test.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Personal con formación en primeros auxilios y maniobras de resucitación presente.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>
                <a:solidFill>
                  <a:prstClr val="white"/>
                </a:solidFill>
              </a:rPr>
              <a:t>PUNTUACIÓN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Número total de metros caminados en los 6 minutos.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Evaluador o ayudante registrar marca del cono más cercano.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anexo03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991475" cy="3816350"/>
          </a:xfrm>
          <a:prstGeom prst="rect">
            <a:avLst/>
          </a:prstGeom>
          <a:noFill/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500694" y="5643578"/>
            <a:ext cx="2735263" cy="346075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solidFill>
                  <a:srgbClr val="000000"/>
                </a:solidFill>
              </a:rPr>
              <a:t>&lt; 300m = ICC severa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00034" y="6143644"/>
            <a:ext cx="8135938" cy="46166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>
                <a:solidFill>
                  <a:prstClr val="white"/>
                </a:solidFill>
              </a:rPr>
              <a:t>González, R. (2005).</a:t>
            </a:r>
            <a:r>
              <a:rPr lang="es-ES" sz="1200" b="1" i="1" dirty="0">
                <a:solidFill>
                  <a:prstClr val="white"/>
                </a:solidFill>
              </a:rPr>
              <a:t>Test de Caminata de 6 Minutos: su Aplicabilidad Clínica y Modo de Aplicación en Pacientes con Insuficiencia Cardíaca</a:t>
            </a:r>
            <a:r>
              <a:rPr lang="es-ES" sz="1200" b="1" dirty="0">
                <a:solidFill>
                  <a:prstClr val="white"/>
                </a:solidFill>
              </a:rPr>
              <a:t>. Simposio Argentino Brasileño de Ejercicio, Ergometría y Rehabilitación.</a:t>
            </a: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79208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28596" y="4071942"/>
            <a:ext cx="8497887" cy="186204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600" u="sng" dirty="0" smtClean="0">
                <a:solidFill>
                  <a:prstClr val="white"/>
                </a:solidFill>
              </a:rPr>
              <a:t>PACIENTES MAYORES CON INSUFICIENCIA CARDIACA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600" u="sng" dirty="0" smtClean="0">
                <a:solidFill>
                  <a:prstClr val="white"/>
                </a:solidFill>
              </a:rPr>
              <a:t>Y PATOLOGÍAS RESPIRATORIAS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600" b="1" dirty="0" smtClean="0">
                <a:solidFill>
                  <a:prstClr val="white"/>
                </a:solidFill>
              </a:rPr>
              <a:t>VO2 MAX = 0.03 x distance (in meters) + 3.98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endParaRPr lang="es-ES" sz="1600" u="sng" dirty="0" smtClean="0">
              <a:solidFill>
                <a:prstClr val="white"/>
              </a:solidFill>
            </a:endParaRP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200" dirty="0" smtClean="0">
                <a:solidFill>
                  <a:prstClr val="white"/>
                </a:solidFill>
              </a:rPr>
              <a:t>         </a:t>
            </a:r>
            <a:r>
              <a:rPr lang="en-US" sz="1200" dirty="0" err="1" smtClean="0">
                <a:solidFill>
                  <a:prstClr val="white"/>
                </a:solidFill>
              </a:rPr>
              <a:t>Cahalin</a:t>
            </a:r>
            <a:r>
              <a:rPr lang="en-US" sz="1200" dirty="0" smtClean="0">
                <a:solidFill>
                  <a:prstClr val="white"/>
                </a:solidFill>
              </a:rPr>
              <a:t> L.P. (1996). The six minute walk test predicts peak oxygen uptake and survival in patients with advanced heart failure. Chest 110, 325-332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428596" y="2071678"/>
            <a:ext cx="8462992" cy="173893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600" u="sng" dirty="0" smtClean="0">
                <a:solidFill>
                  <a:prstClr val="white"/>
                </a:solidFill>
              </a:rPr>
              <a:t>PACIENTES SANOS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600" b="1" dirty="0" smtClean="0">
                <a:solidFill>
                  <a:prstClr val="white"/>
                </a:solidFill>
              </a:rPr>
              <a:t>VO2 max (mL·kg(-1)·min(-1)) = 70.161 + (0.023 × 6MWT [m]) - (0.276 × peso [kg]) – (6.79 × sexo, donde h=0, m=1) –  (0.193 × FC reposo - (0.191 × edad). 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endParaRPr lang="en-US" sz="1600" dirty="0" smtClean="0">
              <a:solidFill>
                <a:prstClr val="white"/>
              </a:solidFill>
            </a:endParaRP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200" dirty="0" err="1" smtClean="0">
                <a:solidFill>
                  <a:prstClr val="white"/>
                </a:solidFill>
              </a:rPr>
              <a:t>Burr,JF</a:t>
            </a:r>
            <a:r>
              <a:rPr lang="en-US" sz="1200" dirty="0" smtClean="0">
                <a:solidFill>
                  <a:prstClr val="white"/>
                </a:solidFill>
              </a:rPr>
              <a:t>. Et al. (2009). </a:t>
            </a:r>
            <a:r>
              <a:rPr lang="es-ES" sz="1200" dirty="0" smtClean="0">
                <a:solidFill>
                  <a:prstClr val="white"/>
                </a:solidFill>
              </a:rPr>
              <a:t>The 6-minute walk test as a predictor of objectively measured aerobic fitness in healthy working-aged adults. The physician and sportmedicine; 32(9), 113-139</a:t>
            </a:r>
            <a:endParaRPr lang="en-US" sz="1200" dirty="0" smtClean="0">
              <a:solidFill>
                <a:prstClr val="white"/>
              </a:solidFill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500034" y="6215082"/>
            <a:ext cx="8421690" cy="276999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 err="1">
                <a:solidFill>
                  <a:prstClr val="white"/>
                </a:solidFill>
              </a:rPr>
              <a:t>Venkatesh</a:t>
            </a:r>
            <a:r>
              <a:rPr lang="es-ES" sz="1200" b="1" dirty="0">
                <a:solidFill>
                  <a:prstClr val="white"/>
                </a:solidFill>
              </a:rPr>
              <a:t>, N. et al. (2011). </a:t>
            </a:r>
            <a:r>
              <a:rPr lang="es-ES" sz="1200" b="1" dirty="0" err="1">
                <a:solidFill>
                  <a:prstClr val="white"/>
                </a:solidFill>
              </a:rPr>
              <a:t>Six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Minuts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Walking</a:t>
            </a:r>
            <a:r>
              <a:rPr lang="es-ES" sz="1200" b="1" dirty="0">
                <a:solidFill>
                  <a:prstClr val="white"/>
                </a:solidFill>
              </a:rPr>
              <a:t> Test: A </a:t>
            </a:r>
            <a:r>
              <a:rPr lang="es-ES" sz="1200" b="1" dirty="0" err="1">
                <a:solidFill>
                  <a:prstClr val="white"/>
                </a:solidFill>
              </a:rPr>
              <a:t>literary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Review</a:t>
            </a:r>
            <a:r>
              <a:rPr lang="es-ES" sz="1200" b="1" dirty="0">
                <a:solidFill>
                  <a:prstClr val="white"/>
                </a:solidFill>
              </a:rPr>
              <a:t>. Sri </a:t>
            </a:r>
            <a:r>
              <a:rPr lang="es-ES" sz="1200" b="1" dirty="0" err="1">
                <a:solidFill>
                  <a:prstClr val="white"/>
                </a:solidFill>
              </a:rPr>
              <a:t>Ramachandra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Journal</a:t>
            </a:r>
            <a:r>
              <a:rPr lang="es-ES" sz="1200" b="1" dirty="0">
                <a:solidFill>
                  <a:prstClr val="white"/>
                </a:solidFill>
              </a:rPr>
              <a:t> of Medicine ;4:30-34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3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85230" y="180736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prstClr val="white"/>
                </a:solidFill>
              </a:rPr>
              <a:t>VALORES VO2máx MUJERES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855592"/>
              </p:ext>
            </p:extLst>
          </p:nvPr>
        </p:nvGraphicFramePr>
        <p:xfrm>
          <a:off x="212178" y="2276872"/>
          <a:ext cx="8496943" cy="14833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13849"/>
                <a:gridCol w="1213849"/>
                <a:gridCol w="1213849"/>
                <a:gridCol w="1213849"/>
                <a:gridCol w="1193276"/>
                <a:gridCol w="1234422"/>
                <a:gridCol w="121384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Muy malo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Malo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Regular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Bueno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Excelente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Superior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50-59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&lt;24,6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25,5-28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28,7-30,9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31,4-34,1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35,2-38,1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&gt;39.9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60-69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&lt;22,8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23,7-25,4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26,6-28,3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29,1-31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32,3-34,6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&gt;36,9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70-79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&lt;20,8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21,2-22,9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23,8-26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26,6-29,4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30,2-33,5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&gt;36,7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5024" y="476672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INTERPRETACIÓN DE DATOS</a:t>
            </a:r>
            <a:endParaRPr lang="es-E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699792" y="428339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prstClr val="white"/>
                </a:solidFill>
              </a:rPr>
              <a:t>VALORES VO2máx </a:t>
            </a:r>
            <a:r>
              <a:rPr lang="es-ES" b="1" dirty="0" smtClean="0">
                <a:solidFill>
                  <a:prstClr val="white"/>
                </a:solidFill>
              </a:rPr>
              <a:t>HOMBRES</a:t>
            </a:r>
            <a:endParaRPr lang="es-ES" b="1" dirty="0">
              <a:solidFill>
                <a:prstClr val="white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488200"/>
              </p:ext>
            </p:extLst>
          </p:nvPr>
        </p:nvGraphicFramePr>
        <p:xfrm>
          <a:off x="247007" y="4725144"/>
          <a:ext cx="8496943" cy="1483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213849"/>
                <a:gridCol w="1213849"/>
                <a:gridCol w="1213849"/>
                <a:gridCol w="1213849"/>
                <a:gridCol w="1193276"/>
                <a:gridCol w="1234422"/>
                <a:gridCol w="121384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Muy malo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Malo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Regular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Bueno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Excelente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Superior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50-59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&lt;29,8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31,1-33,9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35,2-38,1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38,3-41,8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43,3-46,8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49,7-54,3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60-69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&lt;25,9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27,4-30,6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31,4-33,9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39,5-43,2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&gt;46,1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70-79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&lt;22,2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23,7-27,1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28-30,2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30,9-34,4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36-39,5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&gt;42,4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15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DEL STEP </a:t>
            </a:r>
            <a:r>
              <a:rPr lang="es-E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2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121" y="2492896"/>
            <a:ext cx="2590800" cy="2943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2543175" cy="2943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9115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51486"/>
            <a:ext cx="8207375" cy="5172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DEL STEP 2 MINUTOS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95288" y="1628800"/>
            <a:ext cx="8353425" cy="501675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INDICACIONES</a:t>
            </a:r>
          </a:p>
          <a:p>
            <a:pPr>
              <a:spcBef>
                <a:spcPct val="50000"/>
              </a:spcBef>
            </a:pPr>
            <a:r>
              <a:rPr lang="es-ES_tradnl" dirty="0" smtClean="0"/>
              <a:t>Alternativa al Test de Caminata de 6 minutos cuando no hay espacio o tiempo suficiente.</a:t>
            </a:r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PROTOCOLO</a:t>
            </a:r>
            <a:endParaRPr lang="es-ES_tradnl" sz="2000" u="sng" dirty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Situar una marca en la pared a la distancia media entre la espina ilíaca y el centro de la rotula del paciente.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Situar la paciente de perfil a la pared.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A la voz de ¡YA!, comenzar a dar pasos en el sitio.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Levantar </a:t>
            </a:r>
            <a:r>
              <a:rPr lang="es-ES" dirty="0"/>
              <a:t>las rodillas a la marca indicada en la pared. </a:t>
            </a:r>
            <a:endParaRPr lang="es-ES" dirty="0" smtClean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Continuar </a:t>
            </a:r>
            <a:r>
              <a:rPr lang="es-ES" dirty="0"/>
              <a:t>con el paso tan rápido como puedas durante 2 minutos. </a:t>
            </a:r>
            <a:endParaRPr lang="es-ES" dirty="0" smtClean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Si se está cansado, </a:t>
            </a:r>
            <a:r>
              <a:rPr lang="es-ES" dirty="0"/>
              <a:t>ralentizar </a:t>
            </a:r>
            <a:r>
              <a:rPr lang="es-ES" dirty="0" smtClean="0"/>
              <a:t>la marcha o </a:t>
            </a:r>
            <a:r>
              <a:rPr lang="es-ES" dirty="0"/>
              <a:t>parar y </a:t>
            </a:r>
            <a:r>
              <a:rPr lang="es-ES" dirty="0" smtClean="0"/>
              <a:t>descansar libremente.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s-ES" dirty="0" smtClean="0"/>
              <a:t>Cada paso que no se llegue a la marca no será contando y se indicará al </a:t>
            </a:r>
            <a:r>
              <a:rPr lang="es-ES" dirty="0" err="1" smtClean="0"/>
              <a:t>partipipante</a:t>
            </a:r>
            <a:r>
              <a:rPr lang="es-ES" dirty="0" smtClean="0"/>
              <a:t> que suba más la pierna.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6923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08223" y="2276872"/>
            <a:ext cx="8425651" cy="358559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 smtClean="0">
                <a:solidFill>
                  <a:prstClr val="white"/>
                </a:solidFill>
              </a:rPr>
              <a:t>SEGURIDAD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</a:t>
            </a:r>
            <a:r>
              <a:rPr lang="es-ES" sz="2000" dirty="0" smtClean="0"/>
              <a:t>Dejar </a:t>
            </a:r>
            <a:r>
              <a:rPr lang="es-ES" sz="2000" dirty="0"/>
              <a:t>que el </a:t>
            </a:r>
            <a:r>
              <a:rPr lang="es-ES" sz="2000" dirty="0" smtClean="0"/>
              <a:t>usuario </a:t>
            </a:r>
            <a:r>
              <a:rPr lang="es-ES" sz="2000" dirty="0"/>
              <a:t>se ralentice o </a:t>
            </a:r>
            <a:r>
              <a:rPr lang="es-ES" sz="2000" dirty="0" smtClean="0"/>
              <a:t>descanse </a:t>
            </a:r>
            <a:r>
              <a:rPr lang="es-ES" sz="2000" dirty="0"/>
              <a:t>si se </a:t>
            </a:r>
            <a:r>
              <a:rPr lang="es-ES" sz="2000" dirty="0" smtClean="0"/>
              <a:t>cansa. 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" sz="2000" dirty="0" smtClean="0"/>
              <a:t>Asegurarse </a:t>
            </a:r>
            <a:r>
              <a:rPr lang="es-ES" sz="2000" dirty="0"/>
              <a:t>de que el </a:t>
            </a:r>
            <a:r>
              <a:rPr lang="es-ES" sz="2000" dirty="0" smtClean="0"/>
              <a:t>suelo no </a:t>
            </a:r>
            <a:r>
              <a:rPr lang="es-ES" sz="2000" dirty="0"/>
              <a:t>es resbaladizo . </a:t>
            </a:r>
            <a:endParaRPr lang="es-ES" sz="2000" dirty="0" smtClean="0"/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" sz="2000" dirty="0" smtClean="0"/>
              <a:t>Tenga </a:t>
            </a:r>
            <a:r>
              <a:rPr lang="es-ES" sz="2000" dirty="0"/>
              <a:t>una persona cerca para coger el participante en caso de perder el equilibrio.</a:t>
            </a:r>
            <a:endParaRPr lang="es-ES_tradnl" sz="2000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>
                <a:solidFill>
                  <a:prstClr val="white"/>
                </a:solidFill>
              </a:rPr>
              <a:t>PUNTUACIÓN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Número total </a:t>
            </a:r>
            <a:r>
              <a:rPr lang="es-ES_tradnl" sz="2000" dirty="0" smtClean="0">
                <a:solidFill>
                  <a:prstClr val="white"/>
                </a:solidFill>
              </a:rPr>
              <a:t>de veces que la rodilla derecha alcanza la marca en la pared.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s-ES_tradnl" sz="2000" dirty="0" smtClean="0">
                <a:solidFill>
                  <a:prstClr val="white"/>
                </a:solidFill>
              </a:rPr>
              <a:t>Si no se llega a la marca no se cuenta la repetición y se debe avisar al participante de que debe subir más la pierna.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DE RESISTENCIA AERÓBICA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MINUTOS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60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INTERPRETACIÓN DE DATOS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4" y="3034759"/>
            <a:ext cx="4176464" cy="2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10" y="3034759"/>
            <a:ext cx="4352806" cy="229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28342" y="2530703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36993" y="2530703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MUJERES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5898701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RIKLI, R. y JONES, J.: Senior Fitness </a:t>
            </a:r>
            <a:r>
              <a:rPr lang="en-US" dirty="0" smtClean="0"/>
              <a:t>Tests </a:t>
            </a:r>
            <a:r>
              <a:rPr lang="en-US" dirty="0"/>
              <a:t>Manual, Human Kinetic, 2001.</a:t>
            </a:r>
            <a:endParaRPr lang="es-ES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6738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5232995" cy="494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28690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400" dirty="0"/>
              <a:t>ACSM (2014). </a:t>
            </a:r>
            <a:r>
              <a:rPr lang="es-ES" sz="1400" i="1" dirty="0"/>
              <a:t>Manual ACSM para la Valoración y Prescripción del Ejercicio</a:t>
            </a:r>
            <a:r>
              <a:rPr lang="es-ES" sz="1400" dirty="0"/>
              <a:t>. 3ª edición. </a:t>
            </a:r>
            <a:r>
              <a:rPr lang="es-ES" sz="1400" dirty="0" err="1"/>
              <a:t>Paidotribo</a:t>
            </a:r>
            <a:r>
              <a:rPr lang="es-ES" sz="1400" dirty="0" smtClean="0"/>
              <a:t>.</a:t>
            </a:r>
          </a:p>
          <a:p>
            <a:pPr marL="0" indent="0">
              <a:buNone/>
            </a:pPr>
            <a:endParaRPr lang="es-ES" sz="1400" dirty="0" smtClean="0"/>
          </a:p>
          <a:p>
            <a:r>
              <a:rPr lang="es-ES" sz="1400" dirty="0" smtClean="0"/>
              <a:t>ACSM (2014). Manual ACSM para la Valoración del </a:t>
            </a:r>
            <a:r>
              <a:rPr lang="es-ES" sz="1400" dirty="0" err="1" smtClean="0"/>
              <a:t>Fitness</a:t>
            </a:r>
            <a:r>
              <a:rPr lang="es-ES" sz="1400" dirty="0" smtClean="0"/>
              <a:t> Relacionado con la Salud. 4ª edición. </a:t>
            </a:r>
            <a:r>
              <a:rPr lang="es-ES" sz="1400" dirty="0" err="1" smtClean="0"/>
              <a:t>Wolters</a:t>
            </a:r>
            <a:r>
              <a:rPr lang="es-ES" sz="1400" dirty="0" smtClean="0"/>
              <a:t> </a:t>
            </a:r>
            <a:r>
              <a:rPr lang="es-ES" sz="1400" dirty="0" err="1" smtClean="0"/>
              <a:t>Kluwer</a:t>
            </a:r>
            <a:r>
              <a:rPr lang="es-ES" sz="1400" dirty="0" smtClean="0"/>
              <a:t> </a:t>
            </a:r>
            <a:r>
              <a:rPr lang="es-ES" sz="1400" dirty="0" err="1" smtClean="0"/>
              <a:t>Health</a:t>
            </a:r>
            <a:r>
              <a:rPr lang="es-ES" sz="1400" smtClean="0"/>
              <a:t>.</a:t>
            </a:r>
            <a:endParaRPr lang="es-ES" sz="1400" dirty="0" smtClean="0"/>
          </a:p>
          <a:p>
            <a:endParaRPr lang="es-ES" sz="1400" dirty="0"/>
          </a:p>
          <a:p>
            <a:r>
              <a:rPr lang="es-ES" sz="1400" dirty="0" smtClean="0"/>
              <a:t>WHO (2008). </a:t>
            </a:r>
            <a:r>
              <a:rPr lang="es-ES" sz="1400" dirty="0" err="1" smtClean="0"/>
              <a:t>Waist</a:t>
            </a:r>
            <a:r>
              <a:rPr lang="es-ES" sz="1400" dirty="0" smtClean="0"/>
              <a:t> </a:t>
            </a:r>
            <a:r>
              <a:rPr lang="es-ES" sz="1400" dirty="0" err="1" smtClean="0"/>
              <a:t>Circunference</a:t>
            </a:r>
            <a:r>
              <a:rPr lang="es-ES" sz="1400" dirty="0" smtClean="0"/>
              <a:t> and </a:t>
            </a:r>
            <a:r>
              <a:rPr lang="es-ES" sz="1400" dirty="0" err="1" smtClean="0"/>
              <a:t>Waist</a:t>
            </a:r>
            <a:r>
              <a:rPr lang="es-ES" sz="1400" dirty="0" smtClean="0"/>
              <a:t> hip Ratio: </a:t>
            </a:r>
            <a:r>
              <a:rPr lang="es-ES" sz="1400" dirty="0" err="1" smtClean="0"/>
              <a:t>Report</a:t>
            </a:r>
            <a:r>
              <a:rPr lang="es-ES" sz="1400" dirty="0" smtClean="0"/>
              <a:t> of a WHO </a:t>
            </a:r>
            <a:r>
              <a:rPr lang="es-ES" sz="1400" dirty="0" err="1" smtClean="0"/>
              <a:t>Expert</a:t>
            </a:r>
            <a:r>
              <a:rPr lang="es-ES" sz="1400" dirty="0" smtClean="0"/>
              <a:t> </a:t>
            </a:r>
            <a:r>
              <a:rPr lang="es-ES" sz="1400" dirty="0" err="1" smtClean="0"/>
              <a:t>Consulation</a:t>
            </a:r>
            <a:r>
              <a:rPr lang="es-ES" sz="1400" dirty="0" smtClean="0"/>
              <a:t>. </a:t>
            </a:r>
            <a:r>
              <a:rPr lang="es-ES" sz="1400" dirty="0"/>
              <a:t>Disponible en: </a:t>
            </a: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apps.who.int/iris/bitstream/10665/44583/1/9789241501491_eng.pdf?ua=1</a:t>
            </a:r>
            <a:endParaRPr lang="es-ES" sz="1400" dirty="0" smtClean="0"/>
          </a:p>
          <a:p>
            <a:endParaRPr lang="es-ES" sz="1400" dirty="0"/>
          </a:p>
          <a:p>
            <a:r>
              <a:rPr lang="en-US" sz="1400" dirty="0"/>
              <a:t>BACPR Exercise for Cardiac Rehabilitation Student Workbook (2012). United </a:t>
            </a:r>
            <a:r>
              <a:rPr lang="en-US" sz="1400" dirty="0" smtClean="0"/>
              <a:t>Kingdom</a:t>
            </a:r>
          </a:p>
          <a:p>
            <a:endParaRPr lang="en-US" sz="1400" dirty="0"/>
          </a:p>
          <a:p>
            <a:r>
              <a:rPr lang="en-US" sz="1400" dirty="0" err="1" smtClean="0"/>
              <a:t>Mora</a:t>
            </a:r>
            <a:r>
              <a:rPr lang="en-US" sz="1400" dirty="0" smtClean="0"/>
              <a:t>, J., </a:t>
            </a:r>
            <a:r>
              <a:rPr lang="en-US" sz="1400" dirty="0" err="1" smtClean="0"/>
              <a:t>Gónzalez</a:t>
            </a:r>
            <a:r>
              <a:rPr lang="en-US" sz="1400" dirty="0" smtClean="0"/>
              <a:t>, J.L., </a:t>
            </a:r>
            <a:r>
              <a:rPr lang="en-US" sz="1400" dirty="0" err="1" smtClean="0"/>
              <a:t>Mora</a:t>
            </a:r>
            <a:r>
              <a:rPr lang="en-US" sz="1400" dirty="0" smtClean="0"/>
              <a:t>, H. (2007). </a:t>
            </a:r>
            <a:r>
              <a:rPr lang="en-US" sz="1400" dirty="0" err="1" smtClean="0"/>
              <a:t>Baterías</a:t>
            </a:r>
            <a:r>
              <a:rPr lang="en-US" sz="1400" dirty="0" smtClean="0"/>
              <a:t> de Tests </a:t>
            </a:r>
            <a:r>
              <a:rPr lang="en-US" sz="1400" dirty="0" err="1" smtClean="0"/>
              <a:t>más</a:t>
            </a:r>
            <a:r>
              <a:rPr lang="en-US" sz="1400" dirty="0" smtClean="0"/>
              <a:t> </a:t>
            </a:r>
            <a:r>
              <a:rPr lang="en-US" sz="1400" dirty="0" err="1" smtClean="0"/>
              <a:t>utilizadas</a:t>
            </a:r>
            <a:r>
              <a:rPr lang="en-US" sz="1400" dirty="0" smtClean="0"/>
              <a:t> para la </a:t>
            </a:r>
            <a:r>
              <a:rPr lang="en-US" sz="1400" dirty="0" err="1" smtClean="0"/>
              <a:t>Valoración</a:t>
            </a:r>
            <a:r>
              <a:rPr lang="en-US" sz="1400" dirty="0" smtClean="0"/>
              <a:t> de los </a:t>
            </a:r>
            <a:r>
              <a:rPr lang="en-US" sz="1400" dirty="0" err="1" smtClean="0"/>
              <a:t>niveles</a:t>
            </a:r>
            <a:r>
              <a:rPr lang="en-US" sz="1400" dirty="0" smtClean="0"/>
              <a:t> de </a:t>
            </a:r>
            <a:r>
              <a:rPr lang="en-US" sz="1400" dirty="0" err="1" smtClean="0"/>
              <a:t>Condición</a:t>
            </a:r>
            <a:r>
              <a:rPr lang="en-US" sz="1400" dirty="0" smtClean="0"/>
              <a:t> </a:t>
            </a:r>
            <a:r>
              <a:rPr lang="en-US" sz="1400" dirty="0" err="1" smtClean="0"/>
              <a:t>Física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/>
              <a:t> </a:t>
            </a:r>
            <a:r>
              <a:rPr lang="en-US" sz="1400" dirty="0" err="1" smtClean="0"/>
              <a:t>sujetos</a:t>
            </a:r>
            <a:r>
              <a:rPr lang="en-US" sz="1400" dirty="0" smtClean="0"/>
              <a:t> </a:t>
            </a:r>
            <a:r>
              <a:rPr lang="en-US" sz="1400" dirty="0" err="1" smtClean="0"/>
              <a:t>mayores</a:t>
            </a:r>
            <a:r>
              <a:rPr lang="en-US" sz="1400" dirty="0" smtClean="0"/>
              <a:t>. </a:t>
            </a:r>
            <a:r>
              <a:rPr lang="es-ES" sz="1400" i="1" dirty="0"/>
              <a:t>Revista Española de Educación Física y </a:t>
            </a:r>
            <a:r>
              <a:rPr lang="es-ES" sz="1400" i="1" dirty="0" smtClean="0"/>
              <a:t>Deporte; 6: 107-129.</a:t>
            </a:r>
            <a:endParaRPr lang="en-US" sz="1400" i="1" dirty="0"/>
          </a:p>
          <a:p>
            <a:pPr marL="0" indent="0">
              <a:buNone/>
            </a:pPr>
            <a:endParaRPr lang="es-ES" sz="1400" dirty="0"/>
          </a:p>
          <a:p>
            <a:r>
              <a:rPr lang="es-ES" sz="1400" dirty="0" smtClean="0"/>
              <a:t>Vídeo test de </a:t>
            </a:r>
            <a:r>
              <a:rPr lang="es-ES" sz="1400" dirty="0" err="1" smtClean="0"/>
              <a:t>Ruffier-Dickson</a:t>
            </a:r>
            <a:r>
              <a:rPr lang="es-ES" sz="1400" dirty="0"/>
              <a:t>: </a:t>
            </a:r>
            <a:r>
              <a:rPr lang="es-ES" sz="1400" dirty="0">
                <a:hlinkClick r:id="rId3"/>
              </a:rPr>
              <a:t>https://</a:t>
            </a:r>
            <a:r>
              <a:rPr lang="es-ES" sz="1400" dirty="0" smtClean="0">
                <a:hlinkClick r:id="rId3"/>
              </a:rPr>
              <a:t>www.youtube.com/watch?v=IwhEbtQNKmw</a:t>
            </a:r>
            <a:endParaRPr lang="es-ES" sz="1400" dirty="0" smtClean="0"/>
          </a:p>
          <a:p>
            <a:endParaRPr lang="es-ES" sz="14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352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793</TotalTime>
  <Words>3870</Words>
  <Application>Microsoft Office PowerPoint</Application>
  <PresentationFormat>Presentación en pantalla (4:3)</PresentationFormat>
  <Paragraphs>586</Paragraphs>
  <Slides>58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59" baseType="lpstr">
      <vt:lpstr>Flujo</vt:lpstr>
      <vt:lpstr>EJERCICIO FÍSICO PARA LA SALUD</vt:lpstr>
      <vt:lpstr>Presentación de PowerPoint</vt:lpstr>
      <vt:lpstr>Presentación de PowerPoint</vt:lpstr>
      <vt:lpstr>Presentación de PowerPoint</vt:lpstr>
      <vt:lpstr>Tests de Fitness y fiabilidad: la “eterna” cuestión…</vt:lpstr>
      <vt:lpstr>Tests de Fitness y fiabilidad: la “eterna” cuestión…</vt:lpstr>
      <vt:lpstr>Procedimiento de Valoración (Fases)</vt:lpstr>
      <vt:lpstr>Puntos a considerar...</vt:lpstr>
      <vt:lpstr>VALORACIÓN CORPORAL</vt:lpstr>
      <vt:lpstr>IMC</vt:lpstr>
      <vt:lpstr>IMC</vt:lpstr>
      <vt:lpstr>IMC</vt:lpstr>
      <vt:lpstr>IMC</vt:lpstr>
      <vt:lpstr>IMC</vt:lpstr>
      <vt:lpstr>CIRCUNFERENCIA CINTURA</vt:lpstr>
      <vt:lpstr>CIRCUNFERENCIA CINTURA</vt:lpstr>
      <vt:lpstr>IMC/CIRCUNFERENCIA DE CINTURA</vt:lpstr>
      <vt:lpstr>INDICE CINTURA/CADERA</vt:lpstr>
      <vt:lpstr>PLIEGUES CUTÁNEOS</vt:lpstr>
      <vt:lpstr>PLIEGUES CUTÁNEOS</vt:lpstr>
      <vt:lpstr>PLIEGUES CUTÁNEOS</vt:lpstr>
      <vt:lpstr>PLIEGUES CUTÁNEOS</vt:lpstr>
      <vt:lpstr>VALORACIÓN EQUILIBRIO</vt:lpstr>
      <vt:lpstr>Presentación de PowerPoint</vt:lpstr>
      <vt:lpstr>Presentación de PowerPoint</vt:lpstr>
      <vt:lpstr>Presentación de PowerPoint</vt:lpstr>
      <vt:lpstr>VALORACIÓN AGILIDAD</vt:lpstr>
      <vt:lpstr>Presentación de PowerPoint</vt:lpstr>
      <vt:lpstr>Presentación de PowerPoint</vt:lpstr>
      <vt:lpstr>VALORACIÓN MUSCULAR</vt:lpstr>
      <vt:lpstr>Presentación de PowerPoint</vt:lpstr>
      <vt:lpstr>Presentación de PowerPoint</vt:lpstr>
      <vt:lpstr>VALORACIÓN MUSCULAR</vt:lpstr>
      <vt:lpstr>Presentación de PowerPoint</vt:lpstr>
      <vt:lpstr>Presentación de PowerPoint</vt:lpstr>
      <vt:lpstr>VALORACIÓN FLEXIBILIDAD</vt:lpstr>
      <vt:lpstr>Presentación de PowerPoint</vt:lpstr>
      <vt:lpstr>Presentación de PowerPoint</vt:lpstr>
      <vt:lpstr>VALORACIÓN FLEXIBILIDAD 2</vt:lpstr>
      <vt:lpstr>Presentación de PowerPoint</vt:lpstr>
      <vt:lpstr>Presentación de PowerPoint</vt:lpstr>
      <vt:lpstr>  Tests estimación VO2máx: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INTERPRETACIÓN DE DATOS</vt:lpstr>
      <vt:lpstr>Presentación de PowerPoint</vt:lpstr>
      <vt:lpstr>Presentación de PowerPoint</vt:lpstr>
      <vt:lpstr>Presentación de PowerPoint</vt:lpstr>
      <vt:lpstr>INTERPRETACIÓN DE DATOS</vt:lpstr>
      <vt:lpstr>Presentación de PowerPoint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Ramon</dc:creator>
  <cp:lastModifiedBy>Xabi</cp:lastModifiedBy>
  <cp:revision>99</cp:revision>
  <dcterms:modified xsi:type="dcterms:W3CDTF">2015-04-21T07:25:50Z</dcterms:modified>
</cp:coreProperties>
</file>