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8"/>
  </p:notesMasterIdLst>
  <p:sldIdLst>
    <p:sldId id="257" r:id="rId2"/>
    <p:sldId id="504" r:id="rId3"/>
    <p:sldId id="399" r:id="rId4"/>
    <p:sldId id="400" r:id="rId5"/>
    <p:sldId id="402" r:id="rId6"/>
    <p:sldId id="526" r:id="rId7"/>
    <p:sldId id="420" r:id="rId8"/>
    <p:sldId id="422" r:id="rId9"/>
    <p:sldId id="503" r:id="rId10"/>
    <p:sldId id="424" r:id="rId11"/>
    <p:sldId id="404" r:id="rId12"/>
    <p:sldId id="403" r:id="rId13"/>
    <p:sldId id="528" r:id="rId14"/>
    <p:sldId id="524" r:id="rId15"/>
    <p:sldId id="518" r:id="rId16"/>
    <p:sldId id="519" r:id="rId17"/>
    <p:sldId id="523" r:id="rId18"/>
    <p:sldId id="521" r:id="rId19"/>
    <p:sldId id="522" r:id="rId20"/>
    <p:sldId id="529" r:id="rId21"/>
    <p:sldId id="530" r:id="rId22"/>
    <p:sldId id="513" r:id="rId23"/>
    <p:sldId id="514" r:id="rId24"/>
    <p:sldId id="515" r:id="rId25"/>
    <p:sldId id="349" r:id="rId26"/>
    <p:sldId id="433" r:id="rId27"/>
    <p:sldId id="431" r:id="rId28"/>
    <p:sldId id="505" r:id="rId29"/>
    <p:sldId id="516" r:id="rId30"/>
    <p:sldId id="429" r:id="rId31"/>
    <p:sldId id="506" r:id="rId32"/>
    <p:sldId id="512" r:id="rId33"/>
    <p:sldId id="507" r:id="rId34"/>
    <p:sldId id="508" r:id="rId35"/>
    <p:sldId id="509" r:id="rId36"/>
    <p:sldId id="510" r:id="rId37"/>
    <p:sldId id="511" r:id="rId38"/>
    <p:sldId id="531" r:id="rId39"/>
    <p:sldId id="532" r:id="rId40"/>
    <p:sldId id="545" r:id="rId41"/>
    <p:sldId id="533" r:id="rId42"/>
    <p:sldId id="534" r:id="rId43"/>
    <p:sldId id="535" r:id="rId44"/>
    <p:sldId id="536" r:id="rId45"/>
    <p:sldId id="537" r:id="rId46"/>
    <p:sldId id="538" r:id="rId47"/>
    <p:sldId id="539" r:id="rId48"/>
    <p:sldId id="540" r:id="rId49"/>
    <p:sldId id="541" r:id="rId50"/>
    <p:sldId id="542" r:id="rId51"/>
    <p:sldId id="543" r:id="rId52"/>
    <p:sldId id="544" r:id="rId53"/>
    <p:sldId id="546" r:id="rId54"/>
    <p:sldId id="547" r:id="rId55"/>
    <p:sldId id="548" r:id="rId56"/>
    <p:sldId id="379" r:id="rId5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769" autoAdjust="0"/>
  </p:normalViewPr>
  <p:slideViewPr>
    <p:cSldViewPr>
      <p:cViewPr varScale="1">
        <p:scale>
          <a:sx n="66" d="100"/>
          <a:sy n="66" d="100"/>
        </p:scale>
        <p:origin x="-17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3A580-5C84-4742-96CD-095B60B1BD7A}" type="datetimeFigureOut">
              <a:rPr lang="es-ES" smtClean="0"/>
              <a:t>18/10/2015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E9650-9B48-460B-B142-B527524072F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579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AAB97-496B-455A-94A3-ACDA5429BCAD}" type="slidenum">
              <a:rPr lang="es-ES" altLang="es-ES"/>
              <a:pPr/>
              <a:t>10</a:t>
            </a:fld>
            <a:endParaRPr lang="es-ES" altLang="es-ES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Fibrinógeno mas elevado fumadores, en mujeres que </a:t>
            </a:r>
            <a:r>
              <a:rPr lang="es-ES" altLang="es-ES" dirty="0" smtClean="0"/>
              <a:t>hombres, </a:t>
            </a:r>
            <a:r>
              <a:rPr lang="es-ES" altLang="es-ES" dirty="0"/>
              <a:t>aumenta con edad, relación positiva entre obesidad y fibrinógenos.</a:t>
            </a:r>
          </a:p>
          <a:p>
            <a:r>
              <a:rPr lang="es-ES" altLang="es-ES" dirty="0"/>
              <a:t>Estrés: mas catecolaminas, aumento FC y PA. Daños en las arterias coronarias.</a:t>
            </a:r>
          </a:p>
          <a:p>
            <a:r>
              <a:rPr lang="es-ES" altLang="es-ES" dirty="0"/>
              <a:t>Alcohol: Hipertensión y mayor probabilidad de cardiopatía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466FCA-DA02-4479-868B-86402585ECE0}" type="slidenum">
              <a:rPr lang="es-ES" altLang="es-ES"/>
              <a:pPr/>
              <a:t>17</a:t>
            </a:fld>
            <a:endParaRPr lang="es-ES" altLang="es-ES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ERROR APUNTES VENTRICULO IZQUIERDO</a:t>
            </a:r>
          </a:p>
          <a:p>
            <a:r>
              <a:rPr lang="es-ES" altLang="es-ES" dirty="0"/>
              <a:t>al 75% de la masa total del corazón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EB808C-ED24-4CEC-9EC3-D5703D4F4AA3}" type="slidenum">
              <a:rPr lang="es-ES" altLang="es-ES"/>
              <a:pPr/>
              <a:t>18</a:t>
            </a:fld>
            <a:endParaRPr lang="es-ES" altLang="es-ES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ERROR APUNTES VENTRICULO IZQUIERDO</a:t>
            </a:r>
          </a:p>
          <a:p>
            <a:r>
              <a:rPr lang="es-ES" altLang="es-ES" dirty="0"/>
              <a:t>al 75% de la masa total del corazón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826893-A51F-49FC-9F2C-97A0EE217827}" type="slidenum">
              <a:rPr lang="es-ES" altLang="es-ES"/>
              <a:pPr/>
              <a:t>19</a:t>
            </a:fld>
            <a:endParaRPr lang="es-ES" altLang="es-ES" dirty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ERROR APUNTES VENTRICULO IZQUIERDO</a:t>
            </a:r>
          </a:p>
          <a:p>
            <a:r>
              <a:rPr lang="es-ES" altLang="es-ES" dirty="0"/>
              <a:t>al 75% de la masa total del corazón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Tender</a:t>
            </a:r>
            <a:r>
              <a:rPr lang="es-ES" baseline="0" dirty="0" smtClean="0"/>
              <a:t> a trabajar continuo. Si los pacientes no pueden mantener continuo trabajar intermitente e ir sumando minutos en la intensidad de ejercicio. Los descansos siempre serán activos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63EB-1CDF-4B64-8B0C-4BB4DB148F74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477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_tradnl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DE6223-F4C3-4ED4-AE25-E52963C140E0}" type="slidenum">
              <a:rPr lang="es-ES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alt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9CF6D10-D182-4302-A814-E23B65D9DDEC}" type="slidenum">
              <a:rPr lang="es-ES" altLang="es-ES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56283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18/10/2015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3" r:id="rId12"/>
    <p:sldLayoutId id="2147483794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.gif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youtube.com/watch?v=RVKGpgVQceQ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medicodeldeporte.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928670"/>
            <a:ext cx="7851648" cy="1828800"/>
          </a:xfrm>
        </p:spPr>
        <p:txBody>
          <a:bodyPr/>
          <a:lstStyle/>
          <a:p>
            <a:pPr algn="ctr"/>
            <a:r>
              <a:rPr lang="es-ES_tradnl" dirty="0" smtClean="0"/>
              <a:t>EJERCICIO FÍSICO PARA LA SALUD</a:t>
            </a:r>
            <a:endParaRPr lang="es-ES_tradn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3143248"/>
            <a:ext cx="8286808" cy="1752600"/>
          </a:xfrm>
        </p:spPr>
        <p:txBody>
          <a:bodyPr>
            <a:normAutofit/>
          </a:bodyPr>
          <a:lstStyle/>
          <a:p>
            <a:pPr lvl="0" algn="ctr"/>
            <a:r>
              <a:rPr lang="es-ES" sz="3600" b="1" dirty="0" smtClean="0"/>
              <a:t>REHABILITACIÓN CARDÍACA</a:t>
            </a:r>
          </a:p>
        </p:txBody>
      </p:sp>
      <p:pic>
        <p:nvPicPr>
          <p:cNvPr id="2050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2643206" cy="1557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851648" cy="1057268"/>
          </a:xfrm>
        </p:spPr>
        <p:txBody>
          <a:bodyPr>
            <a:normAutofit/>
          </a:bodyPr>
          <a:lstStyle/>
          <a:p>
            <a:pPr algn="ctr"/>
            <a:r>
              <a:rPr lang="es-ES_tradnl" sz="4800" dirty="0" smtClean="0"/>
              <a:t>INDICE</a:t>
            </a:r>
            <a:endParaRPr lang="es-ES_tradnl" sz="4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71472" y="2143116"/>
            <a:ext cx="750099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_tradnl" sz="2000" dirty="0" smtClean="0"/>
              <a:t>Las Enfermedades Cardiovasculares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Definición y proceso de la enfermedad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Conceptos Clave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Repercusiones fisiológicas durante el ejercicio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000" dirty="0" smtClean="0"/>
              <a:t>Estratificación de pacientes en grupos de Riesgo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000" dirty="0" smtClean="0"/>
              <a:t>Las sesiones de Rehabilitación Cardíaca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Beneficios potenciales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Criterios de inclusión y exclusión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Recomendaciones metodológicas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000" dirty="0" smtClean="0"/>
              <a:t>Componentes del Fitness y Rehabilitación Cardiaca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Ejercicio Aeróbico y RC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Ejercicio de Fuerza-Tonificación y RC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2000" dirty="0" smtClean="0"/>
              <a:t>Ejercicios de Flexibilidad y RC</a:t>
            </a:r>
            <a:endParaRPr lang="es-ES_tradnl" sz="2000" dirty="0"/>
          </a:p>
        </p:txBody>
      </p:sp>
      <p:pic>
        <p:nvPicPr>
          <p:cNvPr id="102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55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  <a:noFill/>
          <a:ln w="508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altLang="es-ES" sz="5400" b="1" dirty="0">
                <a:solidFill>
                  <a:schemeClr val="tx2">
                    <a:lumMod val="50000"/>
                  </a:schemeClr>
                </a:solidFill>
              </a:rPr>
              <a:t>LAS CARDIOPATÍAS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4213" y="5084763"/>
            <a:ext cx="7915275" cy="147002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  <a:extLst/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altLang="es-ES" sz="5400" b="1" dirty="0">
                <a:solidFill>
                  <a:schemeClr val="tx2">
                    <a:lumMod val="50000"/>
                  </a:schemeClr>
                </a:solidFill>
              </a:rPr>
              <a:t>ISQUÉMICAS</a:t>
            </a:r>
          </a:p>
        </p:txBody>
      </p:sp>
      <p:pic>
        <p:nvPicPr>
          <p:cNvPr id="2056" name="Picture 8" descr="cache_24113816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1989138"/>
            <a:ext cx="2541587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70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b="1" dirty="0"/>
              <a:t>¿QUÉ SON?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es-ES" dirty="0"/>
              <a:t>“Designación genérica para un conjunto de trastornos íntimamente relacionados, en donde hay un </a:t>
            </a:r>
            <a:r>
              <a:rPr lang="es-ES" altLang="es-E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desequilibrio</a:t>
            </a:r>
            <a:r>
              <a:rPr lang="es-ES" altLang="es-ES" dirty="0"/>
              <a:t> entre el </a:t>
            </a:r>
            <a:r>
              <a:rPr lang="es-ES" altLang="es-E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suministro</a:t>
            </a:r>
            <a:r>
              <a:rPr lang="es-ES" altLang="es-ES" dirty="0"/>
              <a:t> de oxígeno y sustratos con la </a:t>
            </a:r>
            <a:r>
              <a:rPr lang="es-ES" altLang="es-E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demanda</a:t>
            </a:r>
            <a:r>
              <a:rPr lang="es-ES" altLang="es-ES" dirty="0"/>
              <a:t> cardiaca”.</a:t>
            </a:r>
          </a:p>
        </p:txBody>
      </p:sp>
      <p:pic>
        <p:nvPicPr>
          <p:cNvPr id="4" name="Picture 11" descr="42-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29000"/>
            <a:ext cx="2574109" cy="332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463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/>
      <p:bldP spid="22016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4716463" y="1736725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1331912" y="2060575"/>
            <a:ext cx="65681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1331912" y="20605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4716463" y="20605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7900090" y="20605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198437" y="2565400"/>
            <a:ext cx="2266950" cy="17287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/>
              <a:t>ARTERIAS</a:t>
            </a:r>
          </a:p>
          <a:p>
            <a:pPr algn="ctr"/>
            <a:r>
              <a:rPr lang="es-ES" altLang="es-ES" b="1" dirty="0"/>
              <a:t>CORONARIAS</a:t>
            </a:r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3419475" y="2636838"/>
            <a:ext cx="2590800" cy="17287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/>
              <a:t>ARTERIAS</a:t>
            </a:r>
          </a:p>
          <a:p>
            <a:pPr algn="ctr"/>
            <a:r>
              <a:rPr lang="es-ES" altLang="es-ES" b="1" dirty="0"/>
              <a:t>CEREBRO</a:t>
            </a:r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6765926" y="2636838"/>
            <a:ext cx="2266950" cy="17287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/>
              <a:t>ARTERIAS</a:t>
            </a:r>
          </a:p>
          <a:p>
            <a:pPr algn="ctr"/>
            <a:r>
              <a:rPr lang="es-ES" altLang="es-ES" b="1" dirty="0"/>
              <a:t>PERIFERICAS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1116012" y="443706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4572000" y="443706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7676749" y="4437063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203692" y="5284859"/>
            <a:ext cx="2270125" cy="936625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400" dirty="0"/>
              <a:t>Enfermedad </a:t>
            </a:r>
          </a:p>
          <a:p>
            <a:pPr algn="ctr">
              <a:buFontTx/>
              <a:buNone/>
            </a:pPr>
            <a:r>
              <a:rPr lang="es-ES" altLang="es-ES" sz="2400" dirty="0"/>
              <a:t>Coronaria</a:t>
            </a: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3635375" y="5300663"/>
            <a:ext cx="2270125" cy="936625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400" dirty="0"/>
              <a:t>Derrame</a:t>
            </a:r>
          </a:p>
          <a:p>
            <a:pPr algn="ctr">
              <a:buFontTx/>
              <a:buNone/>
            </a:pPr>
            <a:r>
              <a:rPr lang="es-ES" altLang="es-ES" sz="2400" dirty="0"/>
              <a:t>Cerebral</a:t>
            </a: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6751638" y="5120481"/>
            <a:ext cx="2266950" cy="1296987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400" dirty="0"/>
              <a:t>Enfermedad</a:t>
            </a:r>
          </a:p>
          <a:p>
            <a:pPr algn="ctr">
              <a:buFontTx/>
              <a:buNone/>
            </a:pPr>
            <a:r>
              <a:rPr lang="es-ES" altLang="es-ES" sz="2400" dirty="0"/>
              <a:t>Arterial</a:t>
            </a:r>
          </a:p>
          <a:p>
            <a:pPr algn="ctr">
              <a:buFontTx/>
              <a:buNone/>
            </a:pPr>
            <a:r>
              <a:rPr lang="es-ES" altLang="es-ES" sz="2400" dirty="0"/>
              <a:t>periférica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ISQUEMIA</a:t>
            </a:r>
          </a:p>
        </p:txBody>
      </p:sp>
      <p:pic>
        <p:nvPicPr>
          <p:cNvPr id="1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100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 animBg="1"/>
      <p:bldP spid="5137" grpId="0" animBg="1"/>
      <p:bldP spid="51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899592" y="4805535"/>
            <a:ext cx="1746299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smtClean="0"/>
              <a:t>Angina Pecho</a:t>
            </a:r>
          </a:p>
          <a:p>
            <a:pPr algn="ctr"/>
            <a:r>
              <a:rPr lang="es-ES" altLang="es-ES" dirty="0" smtClean="0"/>
              <a:t>estable</a:t>
            </a:r>
            <a:endParaRPr lang="es-ES" altLang="es-ES" dirty="0"/>
          </a:p>
        </p:txBody>
      </p:sp>
      <p:sp>
        <p:nvSpPr>
          <p:cNvPr id="4" name="3 Rectángulo"/>
          <p:cNvSpPr/>
          <p:nvPr/>
        </p:nvSpPr>
        <p:spPr>
          <a:xfrm>
            <a:off x="755576" y="109794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 smtClean="0">
                <a:solidFill>
                  <a:srgbClr val="0BD0D9"/>
                </a:solidFill>
                <a:latin typeface="+mj-lt"/>
              </a:rPr>
              <a:t>PROCESO DE LA ENFERMEDAD</a:t>
            </a:r>
            <a:endParaRPr lang="es-ES_tradnl" sz="4800" dirty="0">
              <a:solidFill>
                <a:srgbClr val="0BD0D9"/>
              </a:solidFill>
              <a:latin typeface="+mj-lt"/>
            </a:endParaRPr>
          </a:p>
        </p:txBody>
      </p:sp>
      <p:sp>
        <p:nvSpPr>
          <p:cNvPr id="2" name="1 Rectángulo redondeado"/>
          <p:cNvSpPr/>
          <p:nvPr/>
        </p:nvSpPr>
        <p:spPr>
          <a:xfrm>
            <a:off x="2169953" y="969425"/>
            <a:ext cx="4481176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EXPOSICIÓN A FACTORES DE RIESGO</a:t>
            </a:r>
            <a:endParaRPr lang="es-ES" dirty="0"/>
          </a:p>
        </p:txBody>
      </p:sp>
      <p:sp>
        <p:nvSpPr>
          <p:cNvPr id="19" name="18 Rectángulo redondeado"/>
          <p:cNvSpPr/>
          <p:nvPr/>
        </p:nvSpPr>
        <p:spPr>
          <a:xfrm>
            <a:off x="2169953" y="1772816"/>
            <a:ext cx="4481176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DAÑO EN EL ENDOTELIO</a:t>
            </a:r>
            <a:endParaRPr lang="es-ES" dirty="0"/>
          </a:p>
        </p:txBody>
      </p:sp>
      <p:sp>
        <p:nvSpPr>
          <p:cNvPr id="21" name="20 Rectángulo redondeado"/>
          <p:cNvSpPr/>
          <p:nvPr/>
        </p:nvSpPr>
        <p:spPr>
          <a:xfrm>
            <a:off x="2169953" y="2632438"/>
            <a:ext cx="4481176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PROCESO DE ATEROESCLEROSIS</a:t>
            </a:r>
            <a:endParaRPr lang="es-ES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1854257" y="3537012"/>
            <a:ext cx="5112568" cy="474195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DESEQUILIBRIO DEMANDA-SUMINISTRO O2</a:t>
            </a:r>
            <a:endParaRPr lang="es-ES" dirty="0"/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4680012" y="4805536"/>
            <a:ext cx="1746299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smtClean="0"/>
              <a:t>Angina Pecho</a:t>
            </a:r>
          </a:p>
          <a:p>
            <a:pPr algn="ctr"/>
            <a:r>
              <a:rPr lang="es-ES" altLang="es-ES" dirty="0" smtClean="0"/>
              <a:t>inestable</a:t>
            </a:r>
            <a:endParaRPr lang="es-ES" altLang="es-ES" dirty="0"/>
          </a:p>
        </p:txBody>
      </p:sp>
      <p:sp>
        <p:nvSpPr>
          <p:cNvPr id="24" name="Oval 17"/>
          <p:cNvSpPr>
            <a:spLocks noChangeArrowheads="1"/>
          </p:cNvSpPr>
          <p:nvPr/>
        </p:nvSpPr>
        <p:spPr bwMode="auto">
          <a:xfrm>
            <a:off x="7020272" y="4805649"/>
            <a:ext cx="1746299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smtClean="0"/>
              <a:t>Infarto</a:t>
            </a:r>
          </a:p>
          <a:p>
            <a:pPr algn="ctr"/>
            <a:r>
              <a:rPr lang="es-ES" altLang="es-ES" dirty="0" smtClean="0"/>
              <a:t>miocardio</a:t>
            </a:r>
            <a:endParaRPr lang="es-ES" altLang="es-ES" dirty="0"/>
          </a:p>
        </p:txBody>
      </p:sp>
      <p:cxnSp>
        <p:nvCxnSpPr>
          <p:cNvPr id="5" name="4 Conector recto"/>
          <p:cNvCxnSpPr>
            <a:stCxn id="22" idx="2"/>
          </p:cNvCxnSpPr>
          <p:nvPr/>
        </p:nvCxnSpPr>
        <p:spPr>
          <a:xfrm>
            <a:off x="4410541" y="4011207"/>
            <a:ext cx="0" cy="42590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>
            <a:endCxn id="7185" idx="0"/>
          </p:cNvCxnSpPr>
          <p:nvPr/>
        </p:nvCxnSpPr>
        <p:spPr>
          <a:xfrm>
            <a:off x="1772741" y="4437112"/>
            <a:ext cx="1" cy="36842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1772742" y="4437112"/>
            <a:ext cx="612067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endCxn id="24" idx="0"/>
          </p:cNvCxnSpPr>
          <p:nvPr/>
        </p:nvCxnSpPr>
        <p:spPr>
          <a:xfrm>
            <a:off x="7893421" y="4437112"/>
            <a:ext cx="1" cy="3685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endCxn id="23" idx="0"/>
          </p:cNvCxnSpPr>
          <p:nvPr/>
        </p:nvCxnSpPr>
        <p:spPr>
          <a:xfrm>
            <a:off x="5553161" y="4437112"/>
            <a:ext cx="1" cy="36842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2" idx="2"/>
          </p:cNvCxnSpPr>
          <p:nvPr/>
        </p:nvCxnSpPr>
        <p:spPr>
          <a:xfrm>
            <a:off x="4410541" y="1443620"/>
            <a:ext cx="0" cy="3291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19" idx="2"/>
          </p:cNvCxnSpPr>
          <p:nvPr/>
        </p:nvCxnSpPr>
        <p:spPr>
          <a:xfrm>
            <a:off x="4410541" y="2247011"/>
            <a:ext cx="0" cy="38542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stCxn id="21" idx="2"/>
            <a:endCxn id="22" idx="0"/>
          </p:cNvCxnSpPr>
          <p:nvPr/>
        </p:nvCxnSpPr>
        <p:spPr>
          <a:xfrm>
            <a:off x="4410541" y="3106633"/>
            <a:ext cx="0" cy="43037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6651129" y="5977871"/>
            <a:ext cx="2385367" cy="79500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 smtClean="0"/>
              <a:t>Insuficiencia Cardiaca</a:t>
            </a:r>
            <a:endParaRPr lang="es-ES" altLang="es-ES" dirty="0"/>
          </a:p>
        </p:txBody>
      </p:sp>
      <p:cxnSp>
        <p:nvCxnSpPr>
          <p:cNvPr id="50" name="49 Conector recto de flecha"/>
          <p:cNvCxnSpPr>
            <a:stCxn id="24" idx="4"/>
            <a:endCxn id="49" idx="0"/>
          </p:cNvCxnSpPr>
          <p:nvPr/>
        </p:nvCxnSpPr>
        <p:spPr>
          <a:xfrm flipH="1">
            <a:off x="7843813" y="5600656"/>
            <a:ext cx="49609" cy="37721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401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images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44072"/>
            <a:ext cx="1986581" cy="1640889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3" name="Picture 5" descr="colesterolma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70" y="4653136"/>
            <a:ext cx="1525597" cy="1682476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4" name="Picture 6" descr="177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76" y="1944072"/>
            <a:ext cx="1584176" cy="1640889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hipertension-arter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173" y="4867648"/>
            <a:ext cx="1979782" cy="1253451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02a9e9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FACTORES DE RIESGO CARDIOVASCULAR</a:t>
            </a:r>
          </a:p>
        </p:txBody>
      </p:sp>
      <p:pic>
        <p:nvPicPr>
          <p:cNvPr id="11" name="Picture 22" descr="comilon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70" y="1944072"/>
            <a:ext cx="1386675" cy="1640889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estr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957" y="1944072"/>
            <a:ext cx="1592483" cy="1700952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4" name="Picture 2" descr="http://www.medicinapreventiva.com.ve/imagenes/ejercicio/trotadora_humorT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72159"/>
            <a:ext cx="1980082" cy="1872470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20050729114018_nene_alcohol_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957" y="4748499"/>
            <a:ext cx="1985483" cy="1491747"/>
          </a:xfrm>
          <a:prstGeom prst="rect">
            <a:avLst/>
          </a:prstGeom>
          <a:noFill/>
          <a:ln w="254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557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Marcador de contenido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092340659"/>
              </p:ext>
            </p:extLst>
          </p:nvPr>
        </p:nvGraphicFramePr>
        <p:xfrm>
          <a:off x="464344" y="2060848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/>
                        <a:t>NO MODIFICABLES  y</a:t>
                      </a:r>
                      <a:r>
                        <a:rPr lang="es-ES" sz="1700" baseline="0" dirty="0" smtClean="0"/>
                        <a:t> DEPENDIENTES</a:t>
                      </a:r>
                      <a:endParaRPr lang="es-E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/>
                        <a:t>MODIFICABLES e</a:t>
                      </a:r>
                      <a:r>
                        <a:rPr lang="es-ES" sz="1700" baseline="0" dirty="0" smtClean="0"/>
                        <a:t> </a:t>
                      </a:r>
                      <a:r>
                        <a:rPr lang="es-ES" sz="1700" dirty="0" smtClean="0"/>
                        <a:t>INDEPENDIENTES</a:t>
                      </a:r>
                      <a:endParaRPr lang="es-E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Edad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Sexo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Historial</a:t>
                      </a:r>
                      <a:r>
                        <a:rPr lang="es-ES" baseline="0" dirty="0" smtClean="0"/>
                        <a:t> familiar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baseline="0" dirty="0" smtClean="0"/>
                        <a:t>Origen étnico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 smtClean="0"/>
                        <a:t>Factores psico-sociales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Tabaquismo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Alcoholismo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Malos hábitos alimenticios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Sedentarismo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Obesidad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Hipertensión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Niveles elevados de glucosa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 smtClean="0"/>
                        <a:t>Colesterol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FACTORES DE RIESGO CARDIOVASCULAR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5436096" y="2996952"/>
            <a:ext cx="14401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Flecha abajo"/>
          <p:cNvSpPr/>
          <p:nvPr/>
        </p:nvSpPr>
        <p:spPr>
          <a:xfrm>
            <a:off x="5436096" y="4360281"/>
            <a:ext cx="144016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77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31" y="2276872"/>
            <a:ext cx="7920880" cy="3992509"/>
          </a:xfrm>
          <a:prstGeom prst="rect">
            <a:avLst/>
          </a:prstGeom>
          <a:noFill/>
          <a:ln w="317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FACTORES DE RIESGO CARDIOVASCULAR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200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3" descr="photo_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060575"/>
            <a:ext cx="2206625" cy="207486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88" name="Picture 4" descr="colester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71688"/>
            <a:ext cx="2376488" cy="2078037"/>
          </a:xfrm>
          <a:prstGeom prst="rect">
            <a:avLst/>
          </a:prstGeom>
          <a:noFill/>
          <a:ln w="539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2771775" y="27082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4000" b="1" dirty="0"/>
              <a:t>+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6011863" y="27082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4000" b="1" dirty="0"/>
              <a:t>+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6659563" y="1989138"/>
            <a:ext cx="2160587" cy="2160587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 rot="-2556663">
            <a:off x="6645275" y="2736850"/>
            <a:ext cx="209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400" b="1" dirty="0"/>
              <a:t>DIABETES</a:t>
            </a:r>
          </a:p>
        </p:txBody>
      </p:sp>
      <p:sp>
        <p:nvSpPr>
          <p:cNvPr id="93193" name="Oval 9"/>
          <p:cNvSpPr>
            <a:spLocks noChangeArrowheads="1"/>
          </p:cNvSpPr>
          <p:nvPr/>
        </p:nvSpPr>
        <p:spPr bwMode="auto">
          <a:xfrm>
            <a:off x="684213" y="4868863"/>
            <a:ext cx="7991475" cy="1584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b="1" dirty="0"/>
              <a:t>AUMENTO EXPONENCIAL </a:t>
            </a:r>
          </a:p>
          <a:p>
            <a:pPr algn="ctr"/>
            <a:r>
              <a:rPr lang="es-ES" altLang="es-ES" b="1" dirty="0"/>
              <a:t>DEL</a:t>
            </a:r>
          </a:p>
          <a:p>
            <a:pPr algn="ctr"/>
            <a:r>
              <a:rPr lang="es-ES" altLang="es-ES" b="1" dirty="0"/>
              <a:t>RIESGO DE SUFRIR CARDIOPATÍA ISQUÉMICA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SÍNDROME METABÓLICO</a:t>
            </a: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97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2356109" y="1333129"/>
            <a:ext cx="4464050" cy="12239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DAÑO EN EL ENDOTELIO</a:t>
            </a: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4661159" y="2557091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132146" y="3204791"/>
            <a:ext cx="6840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1132146" y="320479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4661159" y="320479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7972684" y="320479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860934" y="3206379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6316921" y="3206379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268546" y="3782641"/>
            <a:ext cx="1547813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/>
              <a:t>Hiperglucemia</a:t>
            </a:r>
          </a:p>
        </p:txBody>
      </p:sp>
      <p:sp>
        <p:nvSpPr>
          <p:cNvPr id="7182" name="Oval 14"/>
          <p:cNvSpPr>
            <a:spLocks noChangeArrowheads="1"/>
          </p:cNvSpPr>
          <p:nvPr/>
        </p:nvSpPr>
        <p:spPr bwMode="auto">
          <a:xfrm>
            <a:off x="5669221" y="3782641"/>
            <a:ext cx="1476375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/>
              <a:t>Oxidación</a:t>
            </a:r>
          </a:p>
          <a:p>
            <a:pPr algn="ctr"/>
            <a:r>
              <a:rPr lang="es-ES" altLang="es-ES" dirty="0"/>
              <a:t>LDL </a:t>
            </a:r>
          </a:p>
        </p:txBody>
      </p:sp>
      <p:sp>
        <p:nvSpPr>
          <p:cNvPr id="7183" name="Oval 15"/>
          <p:cNvSpPr>
            <a:spLocks noChangeArrowheads="1"/>
          </p:cNvSpPr>
          <p:nvPr/>
        </p:nvSpPr>
        <p:spPr bwMode="auto">
          <a:xfrm>
            <a:off x="2068771" y="3782641"/>
            <a:ext cx="1476375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/>
              <a:t>Estrés</a:t>
            </a:r>
          </a:p>
          <a:p>
            <a:pPr algn="ctr"/>
            <a:r>
              <a:rPr lang="es-ES" altLang="es-ES" dirty="0"/>
              <a:t>sanguíneo </a:t>
            </a:r>
          </a:p>
        </p:txBody>
      </p:sp>
      <p:sp>
        <p:nvSpPr>
          <p:cNvPr id="7184" name="Oval 16"/>
          <p:cNvSpPr>
            <a:spLocks noChangeArrowheads="1"/>
          </p:cNvSpPr>
          <p:nvPr/>
        </p:nvSpPr>
        <p:spPr bwMode="auto">
          <a:xfrm>
            <a:off x="3868996" y="3782641"/>
            <a:ext cx="1620838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/>
              <a:t>Nicotina </a:t>
            </a:r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7324984" y="3782641"/>
            <a:ext cx="1476375" cy="1086519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s-ES" altLang="es-ES" dirty="0"/>
              <a:t>Desordenes </a:t>
            </a:r>
          </a:p>
          <a:p>
            <a:pPr algn="ctr"/>
            <a:r>
              <a:rPr lang="es-ES" altLang="es-ES" dirty="0"/>
              <a:t>reumáticos</a:t>
            </a:r>
          </a:p>
        </p:txBody>
      </p:sp>
      <p:pic>
        <p:nvPicPr>
          <p:cNvPr id="7186" name="Picture 18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55576" y="502132"/>
            <a:ext cx="748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>
                <a:solidFill>
                  <a:srgbClr val="0BD0D9"/>
                </a:solidFill>
                <a:latin typeface="+mj-lt"/>
              </a:rPr>
              <a:t>FORMACIÓN DEL ATEROMA</a:t>
            </a:r>
          </a:p>
        </p:txBody>
      </p:sp>
      <p:pic>
        <p:nvPicPr>
          <p:cNvPr id="20" name="Picture 5" descr="vas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070" y="5013176"/>
            <a:ext cx="4072689" cy="180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40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4434"/>
            <a:ext cx="8569325" cy="280828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93" name="Group 49"/>
          <p:cNvGraphicFramePr>
            <a:graphicFrameLocks noGrp="1"/>
          </p:cNvGraphicFramePr>
          <p:nvPr>
            <p:ph idx="1"/>
          </p:nvPr>
        </p:nvGraphicFramePr>
        <p:xfrm>
          <a:off x="323850" y="4445000"/>
          <a:ext cx="8569325" cy="2420112"/>
        </p:xfrm>
        <a:graphic>
          <a:graphicData uri="http://schemas.openxmlformats.org/drawingml/2006/table">
            <a:tbl>
              <a:tblPr/>
              <a:tblGrid>
                <a:gridCol w="2952750"/>
                <a:gridCol w="2808288"/>
                <a:gridCol w="2808287"/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C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C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1CD"/>
                    </a:solidFill>
                  </a:tcPr>
                </a:tc>
              </a:tr>
              <a:tr h="592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Daño en el endotelio que permite al LDL pasar hacia la túnica íntima.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Atracción mediante agentes químicos de los monocitos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Monocitos llegan, pasan hacia la íntima y engullen a las LDL. Se quedan pegados y se convierten en células espumosas.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Cada vez más células formando una “placa grasa”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 final las células espumosas mueren, liberando el LDL, lo que produce reacción química y las células musculares lisas de la t. media pasan a la íntima.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Las células se dividen, formación matriz proteínas y colágeno, formación “capa fibrosa”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1 Título"/>
          <p:cNvSpPr txBox="1">
            <a:spLocks/>
          </p:cNvSpPr>
          <p:nvPr/>
        </p:nvSpPr>
        <p:spPr>
          <a:xfrm>
            <a:off x="500034" y="357166"/>
            <a:ext cx="7851648" cy="105726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800" dirty="0" smtClean="0">
                <a:solidFill>
                  <a:schemeClr val="accent3"/>
                </a:solidFill>
              </a:rPr>
              <a:t>FORMACIÓN DEL ATEROMA</a:t>
            </a:r>
            <a:endParaRPr lang="es-ES_tradnl" sz="4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4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Desequilibrio Demanda-Suministro O2:</a:t>
            </a:r>
          </a:p>
          <a:p>
            <a:pPr lvl="1"/>
            <a:r>
              <a:rPr lang="es-ES" b="1" dirty="0" smtClean="0"/>
              <a:t>Angina de Pecho Estable:</a:t>
            </a:r>
          </a:p>
          <a:p>
            <a:pPr lvl="2"/>
            <a:r>
              <a:rPr lang="es-ES" dirty="0" smtClean="0"/>
              <a:t>Predecible (comienzo, severidad y modo de alivio)</a:t>
            </a:r>
          </a:p>
          <a:p>
            <a:pPr lvl="1"/>
            <a:r>
              <a:rPr lang="es-ES" b="1" dirty="0" smtClean="0"/>
              <a:t>Angina de Pecho Inestable:</a:t>
            </a:r>
          </a:p>
          <a:p>
            <a:pPr lvl="2"/>
            <a:r>
              <a:rPr lang="es-ES" dirty="0" smtClean="0"/>
              <a:t>NO predecible o Angina en reposo o Nueva Angina en menos de 1 mes.</a:t>
            </a:r>
          </a:p>
          <a:p>
            <a:pPr lvl="1"/>
            <a:r>
              <a:rPr lang="es-ES" b="1" dirty="0" smtClean="0"/>
              <a:t>Infarto de Miocardio:</a:t>
            </a:r>
          </a:p>
          <a:p>
            <a:pPr lvl="2"/>
            <a:r>
              <a:rPr lang="es-ES" dirty="0" smtClean="0"/>
              <a:t>Muerte de tejido miocárdico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67544" y="1052736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 smtClean="0">
                <a:solidFill>
                  <a:srgbClr val="0BD0D9"/>
                </a:solidFill>
                <a:latin typeface="+mj-lt"/>
              </a:rPr>
              <a:t>PROCESO DE LA ENFERMEDAD</a:t>
            </a:r>
            <a:endParaRPr lang="es-ES_tradnl" sz="4800" dirty="0">
              <a:solidFill>
                <a:srgbClr val="0BD0D9"/>
              </a:solidFill>
              <a:latin typeface="+mj-lt"/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653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1583222" y="692149"/>
            <a:ext cx="5688632" cy="936625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400" b="1" dirty="0" smtClean="0">
                <a:latin typeface="+mj-lt"/>
              </a:rPr>
              <a:t>DISFUNCIÓN DEL VENTRÍCULO IZQUIERDO</a:t>
            </a:r>
            <a:endParaRPr lang="es-ES" altLang="es-ES" sz="2400" b="1" dirty="0">
              <a:latin typeface="+mj-lt"/>
            </a:endParaRPr>
          </a:p>
        </p:txBody>
      </p:sp>
      <p:sp>
        <p:nvSpPr>
          <p:cNvPr id="30734" name="Oval 14"/>
          <p:cNvSpPr>
            <a:spLocks noChangeArrowheads="1"/>
          </p:cNvSpPr>
          <p:nvPr/>
        </p:nvSpPr>
        <p:spPr bwMode="auto">
          <a:xfrm>
            <a:off x="3203575" y="1989138"/>
            <a:ext cx="252095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  <a:cs typeface="Arial" charset="0"/>
              </a:rPr>
              <a:t>▼ </a:t>
            </a:r>
            <a:r>
              <a:rPr lang="es-ES" altLang="es-ES" b="1" dirty="0">
                <a:latin typeface="+mj-lt"/>
                <a:cs typeface="Arial" charset="0"/>
              </a:rPr>
              <a:t>Volumen Sistólico</a:t>
            </a: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6588125" y="2060575"/>
            <a:ext cx="2303463" cy="719138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1600" dirty="0">
                <a:latin typeface="+mj-lt"/>
              </a:rPr>
              <a:t>▼ capacidad de vaciado</a:t>
            </a: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6875463" y="3355975"/>
            <a:ext cx="1835150" cy="720725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</a:rPr>
              <a:t>▼ contractilidad</a:t>
            </a:r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4427538" y="38608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3348038" y="3140075"/>
            <a:ext cx="2159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>
                <a:latin typeface="+mj-lt"/>
              </a:rPr>
              <a:t>Mecanismos de compensación</a:t>
            </a:r>
          </a:p>
        </p:txBody>
      </p:sp>
      <p:sp>
        <p:nvSpPr>
          <p:cNvPr id="30741" name="Oval 21"/>
          <p:cNvSpPr>
            <a:spLocks noChangeArrowheads="1"/>
          </p:cNvSpPr>
          <p:nvPr/>
        </p:nvSpPr>
        <p:spPr bwMode="auto">
          <a:xfrm>
            <a:off x="2987675" y="4221163"/>
            <a:ext cx="2952750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  <a:cs typeface="Arial" charset="0"/>
              </a:rPr>
              <a:t>▲ </a:t>
            </a:r>
            <a:r>
              <a:rPr lang="es-ES" altLang="es-ES" b="1" dirty="0">
                <a:latin typeface="+mj-lt"/>
                <a:cs typeface="Arial" charset="0"/>
              </a:rPr>
              <a:t>Actividad simpática</a:t>
            </a:r>
          </a:p>
          <a:p>
            <a:pPr algn="ctr"/>
            <a:r>
              <a:rPr lang="es-ES" altLang="es-ES" dirty="0">
                <a:latin typeface="+mj-lt"/>
              </a:rPr>
              <a:t>▲ FC</a:t>
            </a:r>
          </a:p>
          <a:p>
            <a:pPr algn="ctr"/>
            <a:r>
              <a:rPr lang="es-ES" altLang="es-ES" dirty="0">
                <a:latin typeface="+mj-lt"/>
              </a:rPr>
              <a:t>▲ Fuerza contracción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140200" y="5445125"/>
            <a:ext cx="6477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>
                <a:latin typeface="+mj-lt"/>
              </a:rPr>
              <a:t>fallo</a:t>
            </a:r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>
            <a:off x="4427538" y="16287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49" name="Line 29"/>
          <p:cNvSpPr>
            <a:spLocks noChangeShapeType="1"/>
          </p:cNvSpPr>
          <p:nvPr/>
        </p:nvSpPr>
        <p:spPr bwMode="auto">
          <a:xfrm flipH="1">
            <a:off x="7740650" y="2781300"/>
            <a:ext cx="158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250825" y="2132013"/>
            <a:ext cx="2139950" cy="720725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1600" dirty="0">
                <a:latin typeface="+mj-lt"/>
              </a:rPr>
              <a:t>▼ capacidad de llenado</a:t>
            </a: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468313" y="3429000"/>
            <a:ext cx="1695450" cy="720725"/>
          </a:xfrm>
          <a:prstGeom prst="rect">
            <a:avLst/>
          </a:prstGeom>
          <a:solidFill>
            <a:srgbClr val="C0C0C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dirty="0">
                <a:latin typeface="+mj-lt"/>
                <a:cs typeface="Arial" charset="0"/>
              </a:rPr>
              <a:t>♥ más rígido</a:t>
            </a: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2411413" y="2420938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1" name="Oval 31"/>
          <p:cNvSpPr>
            <a:spLocks noChangeArrowheads="1"/>
          </p:cNvSpPr>
          <p:nvPr/>
        </p:nvSpPr>
        <p:spPr bwMode="auto">
          <a:xfrm>
            <a:off x="1925086" y="6037263"/>
            <a:ext cx="5004903" cy="820737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800" b="1" dirty="0" smtClean="0">
                <a:solidFill>
                  <a:srgbClr val="CC0000"/>
                </a:solidFill>
                <a:latin typeface="+mj-lt"/>
              </a:rPr>
              <a:t>INSUFICIENCIA CARDIACA</a:t>
            </a:r>
            <a:endParaRPr lang="es-ES" altLang="es-ES" sz="2800" b="1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 flipH="1">
            <a:off x="1258888" y="2852738"/>
            <a:ext cx="158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>
            <a:off x="5724525" y="24209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>
            <a:off x="4427538" y="28527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>
            <a:off x="4427538" y="58054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latin typeface="+mj-lt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755576" y="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800" dirty="0" smtClean="0">
                <a:solidFill>
                  <a:srgbClr val="0BD0D9"/>
                </a:solidFill>
                <a:latin typeface="+mj-lt"/>
              </a:rPr>
              <a:t>PROCESO DE LA ENFERMEDAD</a:t>
            </a:r>
            <a:endParaRPr lang="es-ES_tradnl" sz="4800" dirty="0">
              <a:solidFill>
                <a:srgbClr val="0BD0D9"/>
              </a:solidFill>
              <a:latin typeface="+mj-lt"/>
            </a:endParaRPr>
          </a:p>
        </p:txBody>
      </p:sp>
      <p:pic>
        <p:nvPicPr>
          <p:cNvPr id="21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5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2195513" y="1916113"/>
            <a:ext cx="4537075" cy="692150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>
                <a:solidFill>
                  <a:schemeClr val="bg1"/>
                </a:solidFill>
              </a:rPr>
              <a:t>PA = GC X RPT</a:t>
            </a:r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2268538" y="3141663"/>
            <a:ext cx="4321175" cy="41751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Gasto Cardiaco: FC x Volumen Sistólico</a:t>
            </a:r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4284663" y="35734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530" name="Line 26"/>
          <p:cNvSpPr>
            <a:spLocks noChangeShapeType="1"/>
          </p:cNvSpPr>
          <p:nvPr/>
        </p:nvSpPr>
        <p:spPr bwMode="auto">
          <a:xfrm>
            <a:off x="2268538" y="3933825"/>
            <a:ext cx="4319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auto">
          <a:xfrm>
            <a:off x="2268538" y="3933825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532" name="Line 28"/>
          <p:cNvSpPr>
            <a:spLocks noChangeShapeType="1"/>
          </p:cNvSpPr>
          <p:nvPr/>
        </p:nvSpPr>
        <p:spPr bwMode="auto">
          <a:xfrm>
            <a:off x="6588125" y="3933825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pic>
        <p:nvPicPr>
          <p:cNvPr id="21533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81525"/>
            <a:ext cx="3905250" cy="1866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5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581525"/>
            <a:ext cx="4000500" cy="1828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44071" y="692696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CONCEPTOS CLAVE</a:t>
            </a:r>
          </a:p>
        </p:txBody>
      </p:sp>
      <p:pic>
        <p:nvPicPr>
          <p:cNvPr id="11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74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051050" y="1844675"/>
            <a:ext cx="4537075" cy="1790700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>
                <a:solidFill>
                  <a:schemeClr val="bg1"/>
                </a:solidFill>
              </a:rPr>
              <a:t>Resistencia Periférica Total (RPT)</a:t>
            </a:r>
          </a:p>
        </p:txBody>
      </p:sp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05263"/>
            <a:ext cx="5391150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2411413" y="6092825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Reposo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003800" y="6021388"/>
            <a:ext cx="17287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Ejercicio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1331913" y="3933825"/>
            <a:ext cx="5903912" cy="25908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44071" y="692696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CONCEPTOS CLAVE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81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102893" y="2571749"/>
            <a:ext cx="1081088" cy="4048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Músculo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455193" y="4300537"/>
            <a:ext cx="2447925" cy="4048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&gt; Aeróbicamente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023393" y="3363912"/>
            <a:ext cx="30241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200" dirty="0"/>
              <a:t>cubre sus necesidades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399881" y="2643187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200" dirty="0"/>
              <a:t>contiene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6768306" y="2571749"/>
            <a:ext cx="2016125" cy="4048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>
                <a:cs typeface="Arial" charset="0"/>
              </a:rPr>
              <a:t>▲ </a:t>
            </a:r>
            <a:r>
              <a:rPr lang="es-ES" altLang="es-ES" dirty="0"/>
              <a:t>Mitocondrias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1799431" y="5668962"/>
            <a:ext cx="5651500" cy="8175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Elevada utilización de oxígeno en reposo 70-80%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 </a:t>
            </a:r>
            <a:r>
              <a:rPr lang="es-ES" altLang="es-ES" dirty="0">
                <a:cs typeface="Arial" charset="0"/>
              </a:rPr>
              <a:t>▲ Demanda </a:t>
            </a:r>
            <a:r>
              <a:rPr lang="es-ES" altLang="es-ES" dirty="0">
                <a:cs typeface="Arial" charset="0"/>
                <a:sym typeface="Wingdings" pitchFamily="2" charset="2"/>
              </a:rPr>
              <a:t> </a:t>
            </a:r>
            <a:r>
              <a:rPr lang="es-ES" altLang="es-ES" dirty="0"/>
              <a:t>▲ Flujo sanguíneo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2807493" y="2643187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200" dirty="0"/>
              <a:t>irrigado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431006" y="2500312"/>
            <a:ext cx="2052637" cy="679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Circulación coronaria</a:t>
            </a: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>
            <a:off x="2520156" y="278764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>
            <a:off x="3815556" y="2787649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215106" y="4156074"/>
            <a:ext cx="2592387" cy="817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4-5% GC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80% Flujo </a:t>
            </a:r>
            <a:r>
              <a:rPr lang="es-ES" altLang="es-ES" dirty="0">
                <a:sym typeface="Wingdings" pitchFamily="2" charset="2"/>
              </a:rPr>
              <a:t> Diástole</a:t>
            </a:r>
            <a:endParaRPr lang="es-ES" altLang="es-ES" dirty="0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1512093" y="3148012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5255418" y="2787649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6263481" y="2787649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4607718" y="3579812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>
            <a:off x="4607718" y="307657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4607718" y="4803774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444071" y="548680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CONCEPTOS CLAVE</a:t>
            </a: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2195513" y="1599294"/>
            <a:ext cx="4537075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 smtClean="0">
                <a:solidFill>
                  <a:schemeClr val="bg1"/>
                </a:solidFill>
              </a:rPr>
              <a:t>MIOCARDIO</a:t>
            </a:r>
            <a:endParaRPr lang="es-ES" altLang="es-ES" sz="3600" b="1" dirty="0">
              <a:solidFill>
                <a:schemeClr val="bg1"/>
              </a:solidFill>
            </a:endParaRPr>
          </a:p>
        </p:txBody>
      </p:sp>
      <p:pic>
        <p:nvPicPr>
          <p:cNvPr id="2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817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/>
      <p:bldP spid="25610" grpId="0"/>
      <p:bldP spid="25611" grpId="0"/>
      <p:bldP spid="25612" grpId="0" animBg="1"/>
      <p:bldP spid="25613" grpId="0" animBg="1"/>
      <p:bldP spid="25614" grpId="0"/>
      <p:bldP spid="25615" grpId="0" animBg="1"/>
      <p:bldP spid="25616" grpId="0" animBg="1"/>
      <p:bldP spid="25618" grpId="0" animBg="1"/>
      <p:bldP spid="25619" grpId="0" animBg="1"/>
      <p:bldP spid="25620" grpId="0" animBg="1"/>
      <p:bldP spid="25621" grpId="0" animBg="1"/>
      <p:bldP spid="25622" grpId="0" animBg="1"/>
      <p:bldP spid="256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835150" y="1844675"/>
            <a:ext cx="5689600" cy="12382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2400" b="1" dirty="0"/>
              <a:t>Determinantes </a:t>
            </a:r>
          </a:p>
          <a:p>
            <a:pPr algn="ctr"/>
            <a:r>
              <a:rPr lang="es-ES" altLang="es-ES" sz="2400" b="1" dirty="0"/>
              <a:t>en la </a:t>
            </a:r>
          </a:p>
          <a:p>
            <a:pPr algn="ctr"/>
            <a:r>
              <a:rPr lang="es-ES" altLang="es-ES" sz="2400" b="1" dirty="0" smtClean="0"/>
              <a:t>demanda </a:t>
            </a:r>
            <a:r>
              <a:rPr lang="es-ES" altLang="es-ES" sz="2400" b="1" dirty="0"/>
              <a:t>del miocardio</a:t>
            </a:r>
            <a:endParaRPr lang="es-ES" altLang="es-ES" sz="2400" dirty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H="1">
            <a:off x="1763713" y="3068638"/>
            <a:ext cx="28797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4643438" y="3068638"/>
            <a:ext cx="309721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215900" y="4076700"/>
            <a:ext cx="2447925" cy="41751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Fuerza Contracción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659563" y="4076700"/>
            <a:ext cx="2089150" cy="41751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Masa miocárdica</a:t>
            </a: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H="1">
            <a:off x="647700" y="4581525"/>
            <a:ext cx="8636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511300" y="4581525"/>
            <a:ext cx="720725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50825" y="5084763"/>
            <a:ext cx="1081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600" dirty="0"/>
              <a:t>“Preload”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476375" y="5084763"/>
            <a:ext cx="1654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600" dirty="0">
                <a:cs typeface="Arial" charset="0"/>
              </a:rPr>
              <a:t>“Afterload”</a:t>
            </a:r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4643438" y="3068638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924300" y="4076700"/>
            <a:ext cx="1439863" cy="41751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dirty="0"/>
              <a:t>FC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44071" y="692696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CONCEPTOS CLAVE</a:t>
            </a:r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1511301" y="4581524"/>
            <a:ext cx="0" cy="13677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84212" y="5949279"/>
            <a:ext cx="1654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600" dirty="0" smtClean="0">
                <a:cs typeface="Arial" charset="0"/>
              </a:rPr>
              <a:t>Presión Arterial</a:t>
            </a:r>
            <a:endParaRPr lang="es-ES" altLang="es-ES" sz="1600" dirty="0">
              <a:cs typeface="Arial" charset="0"/>
            </a:endParaRPr>
          </a:p>
        </p:txBody>
      </p:sp>
      <p:pic>
        <p:nvPicPr>
          <p:cNvPr id="1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99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858409" y="3674597"/>
            <a:ext cx="5689600" cy="523220"/>
          </a:xfrm>
          <a:prstGeom prst="rect">
            <a:avLst/>
          </a:prstGeom>
          <a:solidFill>
            <a:schemeClr val="tx1"/>
          </a:solidFill>
          <a:ln w="508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2800" b="1" dirty="0">
                <a:solidFill>
                  <a:schemeClr val="bg1"/>
                </a:solidFill>
                <a:latin typeface="+mj-lt"/>
              </a:rPr>
              <a:t>RATE PRESSURE PRODUCT (RPP)</a:t>
            </a:r>
            <a:endParaRPr lang="es-ES" altLang="es-E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2939496" y="5277317"/>
            <a:ext cx="3527425" cy="707886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4000" b="1" dirty="0" smtClean="0">
                <a:latin typeface="+mj-lt"/>
              </a:rPr>
              <a:t>(FC </a:t>
            </a:r>
            <a:r>
              <a:rPr lang="es-ES" altLang="es-ES" sz="4000" b="1" dirty="0">
                <a:latin typeface="+mj-lt"/>
              </a:rPr>
              <a:t>X </a:t>
            </a:r>
            <a:r>
              <a:rPr lang="es-ES" altLang="es-ES" sz="4000" b="1" dirty="0" smtClean="0">
                <a:latin typeface="+mj-lt"/>
              </a:rPr>
              <a:t>PAS)/100 </a:t>
            </a:r>
            <a:endParaRPr lang="es-ES" altLang="es-ES" sz="4000" dirty="0">
              <a:latin typeface="+mj-lt"/>
            </a:endParaRPr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4703209" y="4197817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755576" y="2517306"/>
            <a:ext cx="7992887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3600" b="1" dirty="0" smtClean="0">
                <a:solidFill>
                  <a:schemeClr val="bg1"/>
                </a:solidFill>
                <a:latin typeface="+mj-lt"/>
              </a:rPr>
              <a:t>DEMANDA DEL MIOCARDIO</a:t>
            </a:r>
            <a:endParaRPr lang="es-ES" altLang="es-E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44071" y="836712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CONCEPTOS CLAVE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47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16113"/>
            <a:ext cx="7272338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44071" y="836712"/>
            <a:ext cx="8229600" cy="864096"/>
          </a:xfrm>
          <a:prstGeom prst="rect">
            <a:avLst/>
          </a:prstGeom>
        </p:spPr>
        <p:txBody>
          <a:bodyPr vert="horz" lIns="0" rIns="0" bIns="0" anchor="b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MECANISMO MEJORA CON EJERCICIO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79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7900" y="1628775"/>
            <a:ext cx="4114800" cy="863600"/>
          </a:xfr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s-ES" altLang="es-ES" sz="1600" dirty="0">
                <a:cs typeface="Arial" charset="0"/>
              </a:rPr>
              <a:t>▼ Volumen Sistólico </a:t>
            </a:r>
            <a:r>
              <a:rPr lang="es-ES" altLang="es-ES" sz="1600" dirty="0">
                <a:cs typeface="Arial" charset="0"/>
                <a:sym typeface="Wingdings" pitchFamily="2" charset="2"/>
              </a:rPr>
              <a:t> Compensación FC</a:t>
            </a:r>
          </a:p>
          <a:p>
            <a:pPr>
              <a:buFontTx/>
              <a:buNone/>
            </a:pPr>
            <a:r>
              <a:rPr lang="es-ES" altLang="es-ES" sz="1600" dirty="0">
                <a:cs typeface="Arial" charset="0"/>
                <a:sym typeface="Wingdings" pitchFamily="2" charset="2"/>
              </a:rPr>
              <a:t> ▲ Demanda O2 del miocardio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323850" y="1628775"/>
            <a:ext cx="3816350" cy="863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Insuficiencia Cardiaca </a:t>
            </a:r>
          </a:p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o Disfunción VI</a:t>
            </a:r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4787900" y="2708275"/>
            <a:ext cx="4114800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s-ES" altLang="es-ES" sz="1600" dirty="0">
                <a:cs typeface="Arial" charset="0"/>
              </a:rPr>
              <a:t>Respuesta vasodilatadora menos eficiente</a:t>
            </a:r>
          </a:p>
          <a:p>
            <a:pPr algn="ctr">
              <a:buFontTx/>
              <a:buNone/>
            </a:pPr>
            <a:r>
              <a:rPr lang="es-ES" altLang="es-ES" sz="1600" dirty="0">
                <a:cs typeface="Arial" charset="0"/>
              </a:rPr>
              <a:t>Calentamiento más gradual y extenso</a:t>
            </a:r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323850" y="2708275"/>
            <a:ext cx="3816350" cy="863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Lesiones</a:t>
            </a:r>
          </a:p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Endoteliales</a:t>
            </a:r>
          </a:p>
        </p:txBody>
      </p:sp>
      <p:sp>
        <p:nvSpPr>
          <p:cNvPr id="141319" name="Rectangle 7"/>
          <p:cNvSpPr>
            <a:spLocks noChangeArrowheads="1"/>
          </p:cNvSpPr>
          <p:nvPr/>
        </p:nvSpPr>
        <p:spPr bwMode="auto">
          <a:xfrm>
            <a:off x="4787900" y="3789363"/>
            <a:ext cx="4114800" cy="431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s-ES" altLang="es-ES" sz="1600" dirty="0">
                <a:cs typeface="Arial" charset="0"/>
              </a:rPr>
              <a:t>Tensión &gt; usual </a:t>
            </a:r>
            <a:r>
              <a:rPr lang="es-ES" altLang="es-ES" sz="1600" dirty="0">
                <a:cs typeface="Arial" charset="0"/>
                <a:sym typeface="Wingdings" pitchFamily="2" charset="2"/>
              </a:rPr>
              <a:t>  ▼ FC entrenamiento</a:t>
            </a:r>
            <a:endParaRPr lang="es-ES" altLang="es-ES" sz="1600" dirty="0">
              <a:cs typeface="Arial" charset="0"/>
            </a:endParaRPr>
          </a:p>
        </p:txBody>
      </p: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323850" y="3716338"/>
            <a:ext cx="3816350" cy="504825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Hipertensión</a:t>
            </a:r>
          </a:p>
        </p:txBody>
      </p:sp>
      <p:sp>
        <p:nvSpPr>
          <p:cNvPr id="141321" name="Rectangle 9"/>
          <p:cNvSpPr>
            <a:spLocks noChangeArrowheads="1"/>
          </p:cNvSpPr>
          <p:nvPr/>
        </p:nvSpPr>
        <p:spPr bwMode="auto">
          <a:xfrm>
            <a:off x="4787900" y="4437063"/>
            <a:ext cx="4114800" cy="431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1600" dirty="0">
                <a:cs typeface="Arial" charset="0"/>
              </a:rPr>
              <a:t>Suavizan la RTA de la FC y la PA</a:t>
            </a:r>
          </a:p>
        </p:txBody>
      </p:sp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323850" y="4437063"/>
            <a:ext cx="3816350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Beta-blocantes</a:t>
            </a:r>
          </a:p>
        </p:txBody>
      </p:sp>
      <p:sp>
        <p:nvSpPr>
          <p:cNvPr id="141323" name="Rectangle 11"/>
          <p:cNvSpPr>
            <a:spLocks noChangeArrowheads="1"/>
          </p:cNvSpPr>
          <p:nvPr/>
        </p:nvSpPr>
        <p:spPr bwMode="auto">
          <a:xfrm>
            <a:off x="4787900" y="5013325"/>
            <a:ext cx="4114800" cy="10080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s-ES" altLang="es-ES" sz="1600" dirty="0">
                <a:cs typeface="Arial" charset="0"/>
              </a:rPr>
              <a:t>Evitar cambios bruscos de posición</a:t>
            </a:r>
          </a:p>
          <a:p>
            <a:pPr>
              <a:buFontTx/>
              <a:buNone/>
            </a:pPr>
            <a:r>
              <a:rPr lang="es-ES" altLang="es-ES" sz="1600" dirty="0">
                <a:cs typeface="Arial" charset="0"/>
              </a:rPr>
              <a:t>Mover piernas durante los ejercicios y Evitar apneas</a:t>
            </a:r>
          </a:p>
        </p:txBody>
      </p:sp>
      <p:sp>
        <p:nvSpPr>
          <p:cNvPr id="141324" name="Rectangle 12"/>
          <p:cNvSpPr>
            <a:spLocks noChangeArrowheads="1"/>
          </p:cNvSpPr>
          <p:nvPr/>
        </p:nvSpPr>
        <p:spPr bwMode="auto">
          <a:xfrm>
            <a:off x="323850" y="5013325"/>
            <a:ext cx="3816350" cy="8636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Aumento</a:t>
            </a:r>
          </a:p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Riesgo Hipotensión</a:t>
            </a:r>
          </a:p>
        </p:txBody>
      </p:sp>
      <p:sp>
        <p:nvSpPr>
          <p:cNvPr id="141325" name="Rectangle 13"/>
          <p:cNvSpPr>
            <a:spLocks noChangeArrowheads="1"/>
          </p:cNvSpPr>
          <p:nvPr/>
        </p:nvSpPr>
        <p:spPr bwMode="auto">
          <a:xfrm>
            <a:off x="4787900" y="6165850"/>
            <a:ext cx="4114800" cy="431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1600" dirty="0">
                <a:cs typeface="Arial" charset="0"/>
              </a:rPr>
              <a:t>Hidratación</a:t>
            </a:r>
          </a:p>
        </p:txBody>
      </p:sp>
      <p:sp>
        <p:nvSpPr>
          <p:cNvPr id="141326" name="Rectangle 14"/>
          <p:cNvSpPr>
            <a:spLocks noChangeArrowheads="1"/>
          </p:cNvSpPr>
          <p:nvPr/>
        </p:nvSpPr>
        <p:spPr bwMode="auto">
          <a:xfrm>
            <a:off x="323850" y="6165850"/>
            <a:ext cx="3816350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</a:pPr>
            <a:r>
              <a:rPr lang="es-ES" altLang="es-ES" sz="2000" b="1" dirty="0">
                <a:cs typeface="Arial" charset="0"/>
              </a:rPr>
              <a:t>Diuréticos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444071" y="393135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1.3. REPERCUSIONES EN EL EJERCICIO</a:t>
            </a:r>
          </a:p>
        </p:txBody>
      </p:sp>
      <p:pic>
        <p:nvPicPr>
          <p:cNvPr id="1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775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3" name="Picture 3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5" name="Picture 5" descr="rehabilitacion-cardiaca-una-asignatura-pendiente_detalle_articu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05038"/>
            <a:ext cx="3768725" cy="37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7" name="Picture 7" descr="00007269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4067175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34326" y="836712"/>
            <a:ext cx="8229600" cy="9361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54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LAS SESIONES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123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844824"/>
            <a:ext cx="8218488" cy="3744416"/>
          </a:xfr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s-ES" altLang="es-ES" sz="2500" b="1" dirty="0" smtClean="0"/>
              <a:t>OBJETIVOS:</a:t>
            </a:r>
          </a:p>
          <a:p>
            <a:r>
              <a:rPr lang="es-ES" altLang="es-ES" sz="2500" dirty="0" smtClean="0"/>
              <a:t>Proveer </a:t>
            </a:r>
            <a:r>
              <a:rPr lang="es-ES" altLang="es-ES" sz="2500" dirty="0"/>
              <a:t>de ejercicio Aeróbico seguro y supervisado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r>
              <a:rPr lang="es-ES" altLang="es-ES" sz="2500" dirty="0"/>
              <a:t>Establecer prescripción de ejercicio </a:t>
            </a:r>
            <a:r>
              <a:rPr lang="es-ES" altLang="es-ES" sz="2500" dirty="0" smtClean="0"/>
              <a:t>individualizadas</a:t>
            </a:r>
            <a:endParaRPr lang="es-ES" altLang="es-ES" sz="2500" dirty="0"/>
          </a:p>
          <a:p>
            <a:r>
              <a:rPr lang="es-ES" altLang="es-ES" sz="2500" dirty="0"/>
              <a:t>Ofrecer asesoramiento sobre hábitos </a:t>
            </a:r>
            <a:r>
              <a:rPr lang="es-ES" altLang="es-ES" sz="2500" dirty="0" smtClean="0"/>
              <a:t>saludables</a:t>
            </a:r>
            <a:endParaRPr lang="es-ES" altLang="es-ES" sz="2500" dirty="0"/>
          </a:p>
          <a:p>
            <a:r>
              <a:rPr lang="es-ES" altLang="es-ES" sz="2500" dirty="0"/>
              <a:t>Animar a los participantes a tomar iniciativa propia de hacer ejercicio</a:t>
            </a:r>
            <a:r>
              <a:rPr lang="es-ES" altLang="es-ES" sz="2500" dirty="0" smtClean="0"/>
              <a:t>.</a:t>
            </a:r>
            <a:endParaRPr lang="es-ES" altLang="es-ES" sz="2500" dirty="0"/>
          </a:p>
          <a:p>
            <a:r>
              <a:rPr lang="es-ES" altLang="es-ES" sz="2500" dirty="0"/>
              <a:t>Chequear regularmente el progreso de los participantes</a:t>
            </a:r>
          </a:p>
          <a:p>
            <a:pPr>
              <a:buFontTx/>
              <a:buNone/>
            </a:pPr>
            <a:endParaRPr lang="es-ES" altLang="es-ES" sz="25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4326" y="620688"/>
            <a:ext cx="8229600" cy="9361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LAS SESIONES</a:t>
            </a: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1168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844824"/>
            <a:ext cx="8218488" cy="3744416"/>
          </a:xfrm>
          <a:noFill/>
          <a:ln w="38100">
            <a:noFill/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altLang="es-ES" sz="2500" b="1" dirty="0" smtClean="0"/>
              <a:t>POTENCIALES BENEFICIOS:</a:t>
            </a:r>
          </a:p>
          <a:p>
            <a:r>
              <a:rPr lang="es-ES" altLang="es-ES" sz="2500" dirty="0" smtClean="0"/>
              <a:t>Aumento de la Capacidad Funcional</a:t>
            </a:r>
          </a:p>
          <a:p>
            <a:r>
              <a:rPr lang="es-ES" altLang="es-ES" sz="2500" dirty="0" smtClean="0"/>
              <a:t>Reducción de Factores de Riesgo:</a:t>
            </a:r>
          </a:p>
          <a:p>
            <a:pPr lvl="1"/>
            <a:r>
              <a:rPr lang="es-ES" altLang="es-ES" sz="2300" dirty="0" smtClean="0"/>
              <a:t>Obesidad</a:t>
            </a:r>
          </a:p>
          <a:p>
            <a:pPr lvl="1"/>
            <a:r>
              <a:rPr lang="es-ES" altLang="es-ES" sz="2300" dirty="0" smtClean="0"/>
              <a:t>Colesterol</a:t>
            </a:r>
          </a:p>
          <a:p>
            <a:pPr lvl="1"/>
            <a:r>
              <a:rPr lang="es-ES" altLang="es-ES" sz="2300" dirty="0" smtClean="0"/>
              <a:t>PA</a:t>
            </a:r>
          </a:p>
          <a:p>
            <a:pPr lvl="1"/>
            <a:r>
              <a:rPr lang="es-ES" altLang="es-ES" sz="2300" dirty="0" smtClean="0"/>
              <a:t>Niveles de glucemia</a:t>
            </a:r>
          </a:p>
          <a:p>
            <a:pPr lvl="1"/>
            <a:r>
              <a:rPr lang="es-ES" altLang="es-ES" sz="2300" dirty="0" smtClean="0"/>
              <a:t>Tabaquismo</a:t>
            </a:r>
          </a:p>
          <a:p>
            <a:r>
              <a:rPr lang="es-ES" altLang="es-ES" sz="2500" dirty="0" smtClean="0"/>
              <a:t>Reducción de los niveles de ansiedad y depresión</a:t>
            </a:r>
          </a:p>
          <a:p>
            <a:r>
              <a:rPr lang="es-ES" altLang="es-ES" sz="2500" dirty="0" smtClean="0"/>
              <a:t>Reducción de la mortalidad y morbilidad</a:t>
            </a:r>
            <a:endParaRPr lang="es-ES" altLang="es-ES" sz="2500" dirty="0"/>
          </a:p>
          <a:p>
            <a:pPr>
              <a:buFontTx/>
              <a:buNone/>
            </a:pPr>
            <a:endParaRPr lang="es-ES" altLang="es-ES" sz="25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34326" y="620688"/>
            <a:ext cx="8229600" cy="9361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LAS SESIONES</a:t>
            </a: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0783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323528" y="4005064"/>
            <a:ext cx="6264275" cy="2699920"/>
            <a:chOff x="214282" y="2500306"/>
            <a:chExt cx="6264275" cy="2699920"/>
          </a:xfrm>
        </p:grpSpPr>
        <p:sp>
          <p:nvSpPr>
            <p:cNvPr id="17416" name="Rectangle 8"/>
            <p:cNvSpPr>
              <a:spLocks noChangeArrowheads="1"/>
            </p:cNvSpPr>
            <p:nvPr/>
          </p:nvSpPr>
          <p:spPr bwMode="auto">
            <a:xfrm>
              <a:off x="214282" y="2500306"/>
              <a:ext cx="6264275" cy="576262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 anchorCtr="0"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s-ES" sz="3200" b="1" dirty="0" smtClean="0">
                  <a:solidFill>
                    <a:prstClr val="white"/>
                  </a:solidFill>
                </a:rPr>
                <a:t>CRITERIOS DE EXCLUSIÓN</a:t>
              </a:r>
              <a:endParaRPr lang="es-ES" sz="3200" b="1" dirty="0">
                <a:solidFill>
                  <a:prstClr val="white"/>
                </a:solidFill>
              </a:endParaRPr>
            </a:p>
          </p:txBody>
        </p:sp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214282" y="3076568"/>
              <a:ext cx="6264275" cy="2123658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s-ES" dirty="0">
                  <a:solidFill>
                    <a:prstClr val="white"/>
                  </a:solidFill>
                </a:rPr>
                <a:t> </a:t>
              </a:r>
              <a:r>
                <a:rPr lang="es-MX" sz="1600" b="1" dirty="0">
                  <a:solidFill>
                    <a:prstClr val="white"/>
                  </a:solidFill>
                </a:rPr>
                <a:t>Contraindicaciones Absolutas</a:t>
              </a:r>
              <a:endParaRPr lang="es-ES" sz="1600" b="1" dirty="0">
                <a:solidFill>
                  <a:prstClr val="white"/>
                </a:solidFill>
              </a:endParaRPr>
            </a:p>
            <a:p>
              <a:r>
                <a:rPr lang="es-MX" sz="1600" dirty="0">
                  <a:solidFill>
                    <a:prstClr val="white"/>
                  </a:solidFill>
                </a:rPr>
                <a:t>1. </a:t>
              </a:r>
              <a:r>
                <a:rPr lang="es-MX" sz="1400" dirty="0">
                  <a:solidFill>
                    <a:prstClr val="white"/>
                  </a:solidFill>
                </a:rPr>
                <a:t>Infarto de Miocardio en el último mes.</a:t>
              </a:r>
              <a:endParaRPr lang="es-ES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2. Angina inestable.</a:t>
              </a:r>
            </a:p>
            <a:p>
              <a:r>
                <a:rPr lang="es-MX" sz="1400" dirty="0">
                  <a:solidFill>
                    <a:prstClr val="white"/>
                  </a:solidFill>
                </a:rPr>
                <a:t>3. HTA (PAS &gt;</a:t>
              </a:r>
              <a:r>
                <a:rPr lang="es-MX" sz="1400" dirty="0" smtClean="0">
                  <a:solidFill>
                    <a:prstClr val="white"/>
                  </a:solidFill>
                </a:rPr>
                <a:t>160 </a:t>
              </a:r>
              <a:r>
                <a:rPr lang="es-MX" sz="1400" dirty="0">
                  <a:solidFill>
                    <a:prstClr val="white"/>
                  </a:solidFill>
                </a:rPr>
                <a:t>PAD &gt;100).</a:t>
              </a:r>
              <a:endParaRPr lang="es-ES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4. Frecuencia cardiaca basal &gt; </a:t>
              </a:r>
              <a:r>
                <a:rPr lang="es-MX" sz="1400" dirty="0" smtClean="0">
                  <a:solidFill>
                    <a:prstClr val="white"/>
                  </a:solidFill>
                </a:rPr>
                <a:t>100/min.</a:t>
              </a:r>
            </a:p>
            <a:p>
              <a:r>
                <a:rPr lang="es-MX" sz="1400" dirty="0" smtClean="0">
                  <a:solidFill>
                    <a:prstClr val="white"/>
                  </a:solidFill>
                </a:rPr>
                <a:t>5. Diabetes incontrolada</a:t>
              </a:r>
            </a:p>
            <a:p>
              <a:r>
                <a:rPr lang="es-MX" sz="1400" dirty="0" smtClean="0">
                  <a:solidFill>
                    <a:prstClr val="white"/>
                  </a:solidFill>
                </a:rPr>
                <a:t>6. Arritmias incontroladas</a:t>
              </a:r>
            </a:p>
            <a:p>
              <a:r>
                <a:rPr lang="es-MX" sz="1400" dirty="0">
                  <a:solidFill>
                    <a:prstClr val="white"/>
                  </a:solidFill>
                </a:rPr>
                <a:t>7</a:t>
              </a:r>
              <a:r>
                <a:rPr lang="es-MX" sz="1400" dirty="0" smtClean="0">
                  <a:solidFill>
                    <a:prstClr val="white"/>
                  </a:solidFill>
                </a:rPr>
                <a:t>. Síntomas de palpitaciones y/o mareo</a:t>
              </a:r>
              <a:endParaRPr lang="es-MX" sz="1400" dirty="0">
                <a:solidFill>
                  <a:prstClr val="white"/>
                </a:solidFill>
              </a:endParaRPr>
            </a:p>
            <a:p>
              <a:r>
                <a:rPr lang="es-MX" sz="1400" dirty="0">
                  <a:solidFill>
                    <a:prstClr val="white"/>
                  </a:solidFill>
                </a:rPr>
                <a:t>8</a:t>
              </a:r>
              <a:r>
                <a:rPr lang="es-MX" sz="1400" dirty="0" smtClean="0">
                  <a:solidFill>
                    <a:prstClr val="white"/>
                  </a:solidFill>
                </a:rPr>
                <a:t>. </a:t>
              </a:r>
              <a:r>
                <a:rPr lang="es-MX" sz="1400" dirty="0">
                  <a:solidFill>
                    <a:prstClr val="white"/>
                  </a:solidFill>
                </a:rPr>
                <a:t>Fiebre </a:t>
              </a:r>
            </a:p>
          </p:txBody>
        </p:sp>
      </p:grpSp>
      <p:pic>
        <p:nvPicPr>
          <p:cNvPr id="17419" name="Picture 11" descr="senal-suelo-adhesiva-prohibido-pas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7998" y="4437112"/>
            <a:ext cx="1518848" cy="1512167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548680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LAS SESIONES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323527" y="1331664"/>
            <a:ext cx="6264275" cy="2422922"/>
            <a:chOff x="684213" y="1724025"/>
            <a:chExt cx="6264275" cy="2422922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84213" y="1724025"/>
              <a:ext cx="6264275" cy="576263"/>
            </a:xfrm>
            <a:prstGeom prst="rect">
              <a:avLst/>
            </a:prstGeom>
            <a:solidFill>
              <a:schemeClr val="accent5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s-ES" sz="3200" b="1" dirty="0" smtClean="0">
                  <a:solidFill>
                    <a:prstClr val="white"/>
                  </a:solidFill>
                </a:rPr>
                <a:t>CRITERIOS DE INCLUSIÓN</a:t>
              </a:r>
              <a:endParaRPr lang="es-ES" sz="3200" b="1" dirty="0">
                <a:solidFill>
                  <a:prstClr val="white"/>
                </a:solidFill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84213" y="2300288"/>
              <a:ext cx="6264275" cy="1846659"/>
            </a:xfrm>
            <a:prstGeom prst="rect">
              <a:avLst/>
            </a:prstGeom>
            <a:noFill/>
            <a:ln w="349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s-ES" altLang="es-ES" sz="1400" dirty="0"/>
                <a:t>Mejora en la Capacidad Funcional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" altLang="es-ES" sz="1400" dirty="0"/>
                <a:t>Estado psicológico estable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" altLang="es-ES" sz="1400" dirty="0"/>
                <a:t>Monitorizar su propia FC y manejar la escala de percepción subjetiva del ejercicio – Borg.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" altLang="es-ES" sz="1400" dirty="0"/>
                <a:t>Reconocer signos y síntomas peligrosos y como tomar una acción apropiada (ej. Angina – procedimiento de aplicación del GTN).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" altLang="es-ES" sz="1400" dirty="0"/>
                <a:t>Cambio en los factores de riesgo.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S" altLang="es-ES" sz="1400" dirty="0"/>
                <a:t>Demostrar un cierto conocimiento de su condición cardiaca</a:t>
              </a:r>
              <a:r>
                <a:rPr lang="es-ES" altLang="es-ES" sz="1600" dirty="0" smtClean="0"/>
                <a:t>.</a:t>
              </a:r>
              <a:endParaRPr lang="es-ES" altLang="es-ES" sz="1600" dirty="0"/>
            </a:p>
          </p:txBody>
        </p:sp>
      </p:grpSp>
      <p:pic>
        <p:nvPicPr>
          <p:cNvPr id="12" name="Picture 9" descr="free-entr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288" y="1655945"/>
            <a:ext cx="1386268" cy="1386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34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2736850" cy="18256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1000" dirty="0">
                <a:latin typeface="Tahoma" pitchFamily="34" charset="0"/>
              </a:rPr>
              <a:t>El paciente pasa de la Fase de rehabilitación III (seguimiento hospitalario) a la Fase IV (realización en su comunidad local: instalaciones deportivas).</a:t>
            </a:r>
          </a:p>
          <a:p>
            <a:pPr>
              <a:spcBef>
                <a:spcPct val="50000"/>
              </a:spcBef>
            </a:pPr>
            <a:r>
              <a:rPr lang="es-ES" altLang="es-ES" sz="1000" dirty="0">
                <a:latin typeface="Tahoma" pitchFamily="34" charset="0"/>
              </a:rPr>
              <a:t>El paciente precisa de un “Transfer form” cumplimentado por los responsables de la Fase III donde se certifica que ha cumplido los objetivos para ingresar en la Fase IV.</a:t>
            </a:r>
          </a:p>
          <a:p>
            <a:pPr>
              <a:spcBef>
                <a:spcPct val="50000"/>
              </a:spcBef>
            </a:pPr>
            <a:r>
              <a:rPr lang="es-ES" altLang="es-ES" sz="1000" dirty="0">
                <a:latin typeface="Tahoma" pitchFamily="34" charset="0"/>
              </a:rPr>
              <a:t>NOTA: Este transfer solo es válido durante 6 meses.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3635375" y="404813"/>
            <a:ext cx="5113338" cy="14446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/>
              <a:t>(I) &gt; 6 meses desde que sucedió el evento cardiaco agudo o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/>
              <a:t>(II) &gt; 6 meses desde que término la Fase III de rehabilitación o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/>
              <a:t>(III) Historial de enfermedades coronarios, pero no ha tenido ningún evento agudo recientemente.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/>
              <a:t>NOTA IMPORTANTE:</a:t>
            </a:r>
            <a:r>
              <a:rPr lang="es-ES" altLang="es-ES" sz="1000" dirty="0"/>
              <a:t> SI el paciente hace &lt; 6 meses que ha sufrido un evento agudo sin una evaluación clínica o participación en Fase III, será redireccionado a realizar la Fase III.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0" y="0"/>
            <a:ext cx="305911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400" b="1" dirty="0">
                <a:latin typeface="Tahoma" pitchFamily="34" charset="0"/>
              </a:rPr>
              <a:t>Paso de la Fase III a la IV</a:t>
            </a: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563938" y="0"/>
            <a:ext cx="518477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400" b="1" dirty="0">
                <a:latin typeface="Tahoma" pitchFamily="34" charset="0"/>
              </a:rPr>
              <a:t>Ingreso en Fase IV referido por el médico de cabecera</a:t>
            </a:r>
          </a:p>
        </p:txBody>
      </p:sp>
      <p:sp>
        <p:nvSpPr>
          <p:cNvPr id="121862" name="Text Box 6"/>
          <p:cNvSpPr txBox="1">
            <a:spLocks noChangeArrowheads="1"/>
          </p:cNvSpPr>
          <p:nvPr/>
        </p:nvSpPr>
        <p:spPr bwMode="auto">
          <a:xfrm>
            <a:off x="4284663" y="2349500"/>
            <a:ext cx="3960812" cy="5302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>
                <a:latin typeface="Tahoma" pitchFamily="34" charset="0"/>
              </a:rPr>
              <a:t>Evaluación Clínica</a:t>
            </a:r>
          </a:p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>
                <a:latin typeface="Tahoma" pitchFamily="34" charset="0"/>
              </a:rPr>
              <a:t>(Médico de cabecera u otro profesional certificado)</a:t>
            </a:r>
          </a:p>
        </p:txBody>
      </p:sp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2987675" y="3284538"/>
            <a:ext cx="2016125" cy="4540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>
                <a:latin typeface="Tahoma" pitchFamily="34" charset="0"/>
              </a:rPr>
              <a:t>El paciente cumple con los criterios de ingreso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6372225" y="3284538"/>
            <a:ext cx="2160588" cy="4540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>
                <a:latin typeface="Tahoma" pitchFamily="34" charset="0"/>
              </a:rPr>
              <a:t>EL paciente NO cumple con los criterios de ingreso</a:t>
            </a:r>
          </a:p>
        </p:txBody>
      </p:sp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827088" y="4508500"/>
            <a:ext cx="5040312" cy="6826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>
                <a:latin typeface="Tahoma" pitchFamily="34" charset="0"/>
              </a:rPr>
              <a:t>SESIONES DE FASE IV EN INSTALACIONES DEPORTIVAS</a:t>
            </a:r>
          </a:p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>
                <a:latin typeface="Tahoma" pitchFamily="34" charset="0"/>
              </a:rPr>
              <a:t>Evaluación inicial y sesiones supervisadas por un apropiado y cualificado instructor en Rehabilitación Cardiaca</a:t>
            </a:r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6372225" y="4149725"/>
            <a:ext cx="2160588" cy="3016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>
                <a:latin typeface="Tahoma" pitchFamily="34" charset="0"/>
              </a:rPr>
              <a:t>Evaluación del cardiólogo</a:t>
            </a:r>
          </a:p>
        </p:txBody>
      </p:sp>
      <p:sp>
        <p:nvSpPr>
          <p:cNvPr id="121867" name="Text Box 11"/>
          <p:cNvSpPr txBox="1">
            <a:spLocks noChangeArrowheads="1"/>
          </p:cNvSpPr>
          <p:nvPr/>
        </p:nvSpPr>
        <p:spPr bwMode="auto">
          <a:xfrm>
            <a:off x="1403350" y="5516563"/>
            <a:ext cx="3960813" cy="3016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b="1" dirty="0">
                <a:latin typeface="Tahoma" pitchFamily="34" charset="0"/>
              </a:rPr>
              <a:t>Revisión anual con el médico de cabecera o cardiólogo</a:t>
            </a:r>
            <a:endParaRPr lang="es-ES" altLang="es-ES" sz="1000" dirty="0">
              <a:latin typeface="Tahoma" pitchFamily="34" charset="0"/>
            </a:endParaRPr>
          </a:p>
        </p:txBody>
      </p:sp>
      <p:sp>
        <p:nvSpPr>
          <p:cNvPr id="121868" name="Text Box 12"/>
          <p:cNvSpPr txBox="1">
            <a:spLocks noChangeArrowheads="1"/>
          </p:cNvSpPr>
          <p:nvPr/>
        </p:nvSpPr>
        <p:spPr bwMode="auto">
          <a:xfrm>
            <a:off x="827088" y="6251575"/>
            <a:ext cx="2160587" cy="6064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>
                <a:latin typeface="Tahoma" pitchFamily="34" charset="0"/>
              </a:rPr>
              <a:t>Cumple los requisitos y puede continuar con la práctica de ejercicio.</a:t>
            </a:r>
          </a:p>
        </p:txBody>
      </p:sp>
      <p:sp>
        <p:nvSpPr>
          <p:cNvPr id="121869" name="Text Box 13"/>
          <p:cNvSpPr txBox="1">
            <a:spLocks noChangeArrowheads="1"/>
          </p:cNvSpPr>
          <p:nvPr/>
        </p:nvSpPr>
        <p:spPr bwMode="auto">
          <a:xfrm>
            <a:off x="3779838" y="6403975"/>
            <a:ext cx="2160587" cy="454025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s-ES" altLang="es-ES" sz="1000" dirty="0">
                <a:latin typeface="Tahoma" pitchFamily="34" charset="0"/>
              </a:rPr>
              <a:t>NO cumple los requisitos para continuar en la Fase IV</a:t>
            </a:r>
          </a:p>
        </p:txBody>
      </p:sp>
      <p:sp>
        <p:nvSpPr>
          <p:cNvPr id="121870" name="Line 14"/>
          <p:cNvSpPr>
            <a:spLocks noChangeShapeType="1"/>
          </p:cNvSpPr>
          <p:nvPr/>
        </p:nvSpPr>
        <p:spPr bwMode="auto">
          <a:xfrm flipH="1">
            <a:off x="2124075" y="5876925"/>
            <a:ext cx="12239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1" name="Line 15"/>
          <p:cNvSpPr>
            <a:spLocks noChangeShapeType="1"/>
          </p:cNvSpPr>
          <p:nvPr/>
        </p:nvSpPr>
        <p:spPr bwMode="auto">
          <a:xfrm>
            <a:off x="3348038" y="5876925"/>
            <a:ext cx="10080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2" name="Line 16"/>
          <p:cNvSpPr>
            <a:spLocks noChangeShapeType="1"/>
          </p:cNvSpPr>
          <p:nvPr/>
        </p:nvSpPr>
        <p:spPr bwMode="auto">
          <a:xfrm>
            <a:off x="3348038" y="52292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3" name="Line 17"/>
          <p:cNvSpPr>
            <a:spLocks noChangeShapeType="1"/>
          </p:cNvSpPr>
          <p:nvPr/>
        </p:nvSpPr>
        <p:spPr bwMode="auto">
          <a:xfrm>
            <a:off x="6372225" y="2924175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4" name="Line 18"/>
          <p:cNvSpPr>
            <a:spLocks noChangeShapeType="1"/>
          </p:cNvSpPr>
          <p:nvPr/>
        </p:nvSpPr>
        <p:spPr bwMode="auto">
          <a:xfrm>
            <a:off x="7451725" y="37893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5" name="Line 19"/>
          <p:cNvSpPr>
            <a:spLocks noChangeShapeType="1"/>
          </p:cNvSpPr>
          <p:nvPr/>
        </p:nvSpPr>
        <p:spPr bwMode="auto">
          <a:xfrm flipH="1" flipV="1">
            <a:off x="4211638" y="3789363"/>
            <a:ext cx="2808287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6" name="Line 20"/>
          <p:cNvSpPr>
            <a:spLocks noChangeShapeType="1"/>
          </p:cNvSpPr>
          <p:nvPr/>
        </p:nvSpPr>
        <p:spPr bwMode="auto">
          <a:xfrm flipH="1">
            <a:off x="3419475" y="3716338"/>
            <a:ext cx="43180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7" name="Line 21"/>
          <p:cNvSpPr>
            <a:spLocks noChangeShapeType="1"/>
          </p:cNvSpPr>
          <p:nvPr/>
        </p:nvSpPr>
        <p:spPr bwMode="auto">
          <a:xfrm>
            <a:off x="1547813" y="2276475"/>
            <a:ext cx="1800225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8" name="Line 22"/>
          <p:cNvSpPr>
            <a:spLocks noChangeShapeType="1"/>
          </p:cNvSpPr>
          <p:nvPr/>
        </p:nvSpPr>
        <p:spPr bwMode="auto">
          <a:xfrm>
            <a:off x="6227763" y="18446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79" name="Line 23"/>
          <p:cNvSpPr>
            <a:spLocks noChangeShapeType="1"/>
          </p:cNvSpPr>
          <p:nvPr/>
        </p:nvSpPr>
        <p:spPr bwMode="auto">
          <a:xfrm>
            <a:off x="5940425" y="659765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0" name="Line 24"/>
          <p:cNvSpPr>
            <a:spLocks noChangeShapeType="1"/>
          </p:cNvSpPr>
          <p:nvPr/>
        </p:nvSpPr>
        <p:spPr bwMode="auto">
          <a:xfrm flipV="1">
            <a:off x="7524750" y="4508500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1" name="Line 25"/>
          <p:cNvSpPr>
            <a:spLocks noChangeShapeType="1"/>
          </p:cNvSpPr>
          <p:nvPr/>
        </p:nvSpPr>
        <p:spPr bwMode="auto">
          <a:xfrm flipH="1">
            <a:off x="395288" y="659765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2" name="Line 26"/>
          <p:cNvSpPr>
            <a:spLocks noChangeShapeType="1"/>
          </p:cNvSpPr>
          <p:nvPr/>
        </p:nvSpPr>
        <p:spPr bwMode="auto">
          <a:xfrm flipV="1">
            <a:off x="395288" y="4868863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3" name="Line 27"/>
          <p:cNvSpPr>
            <a:spLocks noChangeShapeType="1"/>
          </p:cNvSpPr>
          <p:nvPr/>
        </p:nvSpPr>
        <p:spPr bwMode="auto">
          <a:xfrm>
            <a:off x="395288" y="48688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121884" name="Line 28"/>
          <p:cNvSpPr>
            <a:spLocks noChangeShapeType="1"/>
          </p:cNvSpPr>
          <p:nvPr/>
        </p:nvSpPr>
        <p:spPr bwMode="auto">
          <a:xfrm flipH="1">
            <a:off x="4211638" y="2924175"/>
            <a:ext cx="15128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/>
          </a:p>
        </p:txBody>
      </p:sp>
      <p:pic>
        <p:nvPicPr>
          <p:cNvPr id="2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31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RECOMENDACIONES METODOLÓGICAS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Utilizar contenidos simples.</a:t>
            </a:r>
          </a:p>
          <a:p>
            <a:r>
              <a:rPr lang="es-ES" dirty="0" smtClean="0"/>
              <a:t>Estructuras adaptables a diferentes niveles de fitness.</a:t>
            </a:r>
          </a:p>
          <a:p>
            <a:r>
              <a:rPr lang="es-ES" dirty="0" smtClean="0"/>
              <a:t>No emplear elementos competitivos.</a:t>
            </a:r>
          </a:p>
          <a:p>
            <a:r>
              <a:rPr lang="es-ES" dirty="0" smtClean="0"/>
              <a:t>No imponer objetivos, sino acordarlos.</a:t>
            </a:r>
          </a:p>
          <a:p>
            <a:r>
              <a:rPr lang="es-ES" dirty="0" smtClean="0"/>
              <a:t>No utilizar música estridente, ni ponerla demasiado alta (facilitar comunicación instructor-usuario)</a:t>
            </a:r>
          </a:p>
          <a:p>
            <a:r>
              <a:rPr lang="es-ES" dirty="0" smtClean="0"/>
              <a:t>Listas de chequeo:</a:t>
            </a:r>
          </a:p>
          <a:p>
            <a:pPr lvl="1"/>
            <a:r>
              <a:rPr lang="es-ES" dirty="0" smtClean="0"/>
              <a:t>Asistencia</a:t>
            </a:r>
          </a:p>
          <a:p>
            <a:pPr lvl="1"/>
            <a:r>
              <a:rPr lang="es-ES" dirty="0" smtClean="0"/>
              <a:t>Presión arterial diaria</a:t>
            </a:r>
          </a:p>
          <a:p>
            <a:pPr lvl="1"/>
            <a:r>
              <a:rPr lang="es-ES" dirty="0" smtClean="0"/>
              <a:t>Satisfacción de los usuarios</a:t>
            </a:r>
          </a:p>
          <a:p>
            <a:pPr lvl="1"/>
            <a:r>
              <a:rPr lang="es-ES" dirty="0" smtClean="0"/>
              <a:t>Test Capacidad Funcional</a:t>
            </a:r>
          </a:p>
          <a:p>
            <a:pPr lvl="1"/>
            <a:r>
              <a:rPr lang="es-ES" dirty="0" smtClean="0"/>
              <a:t>Mediciones antropométricas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94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2195513" y="1700213"/>
            <a:ext cx="4681537" cy="64928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</a:rPr>
              <a:t>PLANIFICACIÓN</a:t>
            </a:r>
          </a:p>
        </p:txBody>
      </p:sp>
      <p:sp>
        <p:nvSpPr>
          <p:cNvPr id="176132" name="Oval 4"/>
          <p:cNvSpPr>
            <a:spLocks noChangeArrowheads="1"/>
          </p:cNvSpPr>
          <p:nvPr/>
        </p:nvSpPr>
        <p:spPr bwMode="auto">
          <a:xfrm>
            <a:off x="395288" y="2681288"/>
            <a:ext cx="2303462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>
                <a:latin typeface="+mj-lt"/>
              </a:rPr>
              <a:t>ESTRATIFICACIÓN</a:t>
            </a:r>
          </a:p>
          <a:p>
            <a:pPr algn="ctr"/>
            <a:r>
              <a:rPr lang="es-ES" altLang="es-ES" b="1" dirty="0">
                <a:latin typeface="+mj-lt"/>
              </a:rPr>
              <a:t>RIESGO</a:t>
            </a:r>
          </a:p>
        </p:txBody>
      </p:sp>
      <p:sp>
        <p:nvSpPr>
          <p:cNvPr id="176133" name="Oval 5"/>
          <p:cNvSpPr>
            <a:spLocks noChangeArrowheads="1"/>
          </p:cNvSpPr>
          <p:nvPr/>
        </p:nvSpPr>
        <p:spPr bwMode="auto">
          <a:xfrm>
            <a:off x="3346450" y="2681288"/>
            <a:ext cx="2303463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 smtClean="0">
                <a:latin typeface="+mj-lt"/>
              </a:rPr>
              <a:t>TEST</a:t>
            </a:r>
          </a:p>
          <a:p>
            <a:pPr algn="ctr"/>
            <a:r>
              <a:rPr lang="es-ES" altLang="es-ES" b="1" dirty="0" smtClean="0">
                <a:latin typeface="+mj-lt"/>
              </a:rPr>
              <a:t>CAPACIDAD </a:t>
            </a:r>
            <a:endParaRPr lang="es-ES" altLang="es-ES" b="1" dirty="0">
              <a:latin typeface="+mj-lt"/>
            </a:endParaRPr>
          </a:p>
          <a:p>
            <a:pPr algn="ctr"/>
            <a:r>
              <a:rPr lang="es-ES" altLang="es-ES" b="1" dirty="0">
                <a:latin typeface="+mj-lt"/>
              </a:rPr>
              <a:t>FUNCIONAL</a:t>
            </a:r>
          </a:p>
        </p:txBody>
      </p:sp>
      <p:sp>
        <p:nvSpPr>
          <p:cNvPr id="176134" name="Oval 6"/>
          <p:cNvSpPr>
            <a:spLocks noChangeArrowheads="1"/>
          </p:cNvSpPr>
          <p:nvPr/>
        </p:nvSpPr>
        <p:spPr bwMode="auto">
          <a:xfrm>
            <a:off x="3348038" y="4868863"/>
            <a:ext cx="2303462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>
                <a:latin typeface="+mj-lt"/>
              </a:rPr>
              <a:t>EDAD</a:t>
            </a:r>
          </a:p>
          <a:p>
            <a:pPr algn="ctr"/>
            <a:r>
              <a:rPr lang="es-ES" altLang="es-ES" b="1" dirty="0">
                <a:latin typeface="+mj-lt"/>
              </a:rPr>
              <a:t>Y</a:t>
            </a:r>
          </a:p>
          <a:p>
            <a:pPr algn="ctr"/>
            <a:r>
              <a:rPr lang="es-ES" altLang="es-ES" b="1" dirty="0">
                <a:latin typeface="+mj-lt"/>
              </a:rPr>
              <a:t>GÉNERO</a:t>
            </a:r>
          </a:p>
        </p:txBody>
      </p:sp>
      <p:sp>
        <p:nvSpPr>
          <p:cNvPr id="176135" name="Oval 7"/>
          <p:cNvSpPr>
            <a:spLocks noChangeArrowheads="1"/>
          </p:cNvSpPr>
          <p:nvPr/>
        </p:nvSpPr>
        <p:spPr bwMode="auto">
          <a:xfrm>
            <a:off x="6299200" y="2681288"/>
            <a:ext cx="2303463" cy="15128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>
                <a:latin typeface="+mj-lt"/>
              </a:rPr>
              <a:t>MEDICACIÓN</a:t>
            </a:r>
          </a:p>
        </p:txBody>
      </p:sp>
      <p:sp>
        <p:nvSpPr>
          <p:cNvPr id="176136" name="Oval 8"/>
          <p:cNvSpPr>
            <a:spLocks noChangeArrowheads="1"/>
          </p:cNvSpPr>
          <p:nvPr/>
        </p:nvSpPr>
        <p:spPr bwMode="auto">
          <a:xfrm>
            <a:off x="322263" y="4797425"/>
            <a:ext cx="2303462" cy="15128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>
                <a:latin typeface="+mj-lt"/>
              </a:rPr>
              <a:t>LIMITACIONES </a:t>
            </a:r>
          </a:p>
          <a:p>
            <a:pPr algn="ctr"/>
            <a:r>
              <a:rPr lang="es-ES" altLang="es-ES" b="1" dirty="0">
                <a:latin typeface="+mj-lt"/>
              </a:rPr>
              <a:t>ORTOPÉDICAS</a:t>
            </a:r>
          </a:p>
        </p:txBody>
      </p:sp>
      <p:sp>
        <p:nvSpPr>
          <p:cNvPr id="176137" name="Oval 9"/>
          <p:cNvSpPr>
            <a:spLocks noChangeArrowheads="1"/>
          </p:cNvSpPr>
          <p:nvPr/>
        </p:nvSpPr>
        <p:spPr bwMode="auto">
          <a:xfrm>
            <a:off x="6443663" y="4797425"/>
            <a:ext cx="2303462" cy="15128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>
                <a:latin typeface="+mj-lt"/>
              </a:rPr>
              <a:t>ESTADO</a:t>
            </a:r>
          </a:p>
          <a:p>
            <a:pPr algn="ctr"/>
            <a:r>
              <a:rPr lang="es-ES" altLang="es-ES" b="1" dirty="0">
                <a:latin typeface="+mj-lt"/>
              </a:rPr>
              <a:t>PSICOLÓGICO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ANTES DE LA SESIÓN</a:t>
            </a: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504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rgbClr val="0BD0D9">
                    <a:tint val="90000"/>
                    <a:satMod val="120000"/>
                  </a:srgb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ESTRATIFICACIÓN DEL RIESGO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430" y="2132856"/>
            <a:ext cx="5024881" cy="401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4" name="Group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067618"/>
              </p:ext>
            </p:extLst>
          </p:nvPr>
        </p:nvGraphicFramePr>
        <p:xfrm>
          <a:off x="468313" y="333375"/>
          <a:ext cx="8229600" cy="62941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RIESGO BAJO</a:t>
                      </a:r>
                      <a:endParaRPr kumimoji="0" lang="es-ES" alt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RIESGO MODERADO</a:t>
                      </a:r>
                      <a:endParaRPr kumimoji="0" lang="es-ES" alt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RIESGO ELEVADO</a:t>
                      </a:r>
                      <a:endParaRPr kumimoji="0" lang="es-ES" alt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Extensión del daño</a:t>
                      </a:r>
                      <a:endParaRPr kumimoji="0" lang="es-ES" altLang="es-E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Evento actual / Eventos previos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 sin complicaciones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 previos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 extenso</a:t>
                      </a:r>
                      <a:endParaRPr kumimoji="0" lang="es-ES" alt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 anterior y FV afectada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Revascularización sin complicaciones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Revascularización previa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Insuficiencia cardiaca previa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Capacidad de bombeo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3302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Función ventricular</a:t>
                      </a:r>
                      <a:endParaRPr kumimoji="0" lang="es-ES" alt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Fracción de eyección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Buena </a:t>
                      </a:r>
                      <a:endParaRPr kumimoji="0" lang="es-ES" alt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&gt; 50%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Moderada</a:t>
                      </a:r>
                      <a:endParaRPr kumimoji="0" lang="es-ES" alt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40-49%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Pobre</a:t>
                      </a:r>
                      <a:endParaRPr kumimoji="0" lang="es-ES" alt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&lt; 39%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a intensidades elevadas ≥ 7 METs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a bajas intensidades &lt; 5 METs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Isquemia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Prueba de esfuerzo (relevante si es post-intervención)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Negativa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Depresión ST 1-2 mm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Depresión ST &gt; 2mm 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9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Caída PA &gt; 15 mm Hg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a altas intensidades &gt; 7 METs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Angina a bajas intensidades &lt; 5 METs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Otras complicaciones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Arritmias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Fibrilación auricular y taquicardia supraventricular controladas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Arritmias ventriculares complejas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Paro cardiaco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Historial de paro cardiaco post-evento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Otras complicaciones cardiacas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Esperando nuevas pruebas</a:t>
                      </a:r>
                      <a:endParaRPr kumimoji="0" lang="es-ES" alt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699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4176712" cy="463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4716463" y="1989138"/>
            <a:ext cx="4105275" cy="2498725"/>
          </a:xfrm>
          <a:prstGeom prst="rect">
            <a:avLst/>
          </a:prstGeom>
          <a:solidFill>
            <a:srgbClr val="FF5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 dirty="0"/>
              <a:t>NO REALIZAR SESIÓN: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dirty="0"/>
              <a:t>PA reposo &gt; </a:t>
            </a:r>
            <a:r>
              <a:rPr lang="es-ES" altLang="es-ES" dirty="0" smtClean="0"/>
              <a:t>160/100</a:t>
            </a:r>
            <a:endParaRPr lang="es-ES" altLang="es-ES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Taquicardia &gt; 100 bpm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Síntomas de bajada de tensión.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Fiebre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Mareos o náuseas </a:t>
            </a:r>
          </a:p>
        </p:txBody>
      </p:sp>
      <p:pic>
        <p:nvPicPr>
          <p:cNvPr id="175109" name="Picture 5" descr="ANd9GcTwR81cFLuD3vLRcR9oHJeOesJ82nM097uIOpnEguPXD_Tfvry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25144"/>
            <a:ext cx="1578793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ANTES DE LA SESIÓN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7581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468313" y="1628800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 smtClean="0"/>
              <a:t>SCREENING</a:t>
            </a:r>
            <a:endParaRPr lang="es-ES" altLang="es-ES" sz="2400" b="1" dirty="0"/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5724525" y="1628800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15 </a:t>
            </a:r>
            <a:r>
              <a:rPr lang="es-ES" altLang="es-ES" sz="2400" b="1" dirty="0" smtClean="0"/>
              <a:t>MIN previos</a:t>
            </a:r>
            <a:endParaRPr lang="es-ES" altLang="es-ES" sz="2400" b="1" dirty="0"/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313932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 smtClean="0"/>
              <a:t>OBJETIVOS:</a:t>
            </a:r>
            <a:endParaRPr lang="es-ES" altLang="es-ES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Evitar que los usuarios lleguen agitados y comiencen directamente la sesión.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Momento clave para observar cualquier signo que nos pueda indicar que el usuario no esta en disposición de hacer la sesión (ej. PA elevada).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Posibilidad de recoger información relevante de los usuarios.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Aclarar dudas de días pasados.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</a:t>
            </a:r>
            <a:r>
              <a:rPr lang="es-ES" altLang="es-ES" dirty="0" smtClean="0"/>
              <a:t>Introducción explicativa sobre contenidos de la sesión </a:t>
            </a:r>
            <a:r>
              <a:rPr lang="es-ES" altLang="es-ES" dirty="0" smtClean="0">
                <a:sym typeface="Wingdings" panose="05000000000000000000" pitchFamily="2" charset="2"/>
              </a:rPr>
              <a:t> Reducción de ansiedad.</a:t>
            </a:r>
            <a:endParaRPr lang="es-ES" altLang="es-ES" dirty="0"/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ANTES DE LA SESIÓN…</a:t>
            </a: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8776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468313" y="1628800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CALENTAMIENTO</a:t>
            </a: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5724525" y="1628800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15 MIN (mínimo) </a:t>
            </a: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43858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/>
              <a:t>ELEVACIÓN DE PULSACIONES: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Incremento del flujo coronario.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Reducción del riesgo de angina y arritmias</a:t>
            </a:r>
            <a:r>
              <a:rPr lang="es-ES" altLang="es-ES" dirty="0" smtClean="0"/>
              <a:t>.</a:t>
            </a:r>
            <a:endParaRPr lang="es-ES" altLang="es-ES" dirty="0"/>
          </a:p>
          <a:p>
            <a:pPr>
              <a:spcBef>
                <a:spcPct val="50000"/>
              </a:spcBef>
            </a:pPr>
            <a:r>
              <a:rPr lang="es-ES" altLang="es-ES" b="1" dirty="0"/>
              <a:t>MOVILIDAD ARTICULAR:</a:t>
            </a:r>
            <a:r>
              <a:rPr lang="es-ES" altLang="es-ES" dirty="0"/>
              <a:t> </a:t>
            </a:r>
            <a:endParaRPr lang="es-ES" altLang="es-ES" dirty="0" smtClean="0"/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dirty="0" smtClean="0"/>
              <a:t>Debido </a:t>
            </a:r>
            <a:r>
              <a:rPr lang="es-ES" altLang="es-ES" dirty="0"/>
              <a:t>a la edad avanzada  de este grupo, una gradual progresión de ejercicios de movilidad y amplitud articular es aconsejable. </a:t>
            </a:r>
            <a:endParaRPr lang="es-ES" altLang="es-ES" dirty="0" smtClean="0"/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altLang="es-ES" dirty="0" smtClean="0"/>
              <a:t>Exploración consciente de las partes del cuerpo y su movilidad.</a:t>
            </a:r>
            <a:endParaRPr lang="es-ES" altLang="es-ES" dirty="0"/>
          </a:p>
          <a:p>
            <a:pPr>
              <a:spcBef>
                <a:spcPct val="50000"/>
              </a:spcBef>
            </a:pPr>
            <a:r>
              <a:rPr lang="es-ES" altLang="es-ES" b="1" dirty="0"/>
              <a:t>ESTIRAMIENTOS (&lt; </a:t>
            </a:r>
            <a:r>
              <a:rPr lang="es-ES" altLang="es-ES" b="1" dirty="0" smtClean="0"/>
              <a:t>5 </a:t>
            </a:r>
            <a:r>
              <a:rPr lang="es-ES" altLang="es-ES" b="1" dirty="0"/>
              <a:t>segundos):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dirty="0"/>
              <a:t>Permitir a los participantes explorar su máximo ROM.</a:t>
            </a:r>
          </a:p>
          <a:p>
            <a:pPr>
              <a:buFontTx/>
              <a:buChar char="•"/>
            </a:pPr>
            <a:r>
              <a:rPr lang="es-ES" altLang="es-ES" dirty="0"/>
              <a:t> Fomentan el equilibrio y alineamiento postural.</a:t>
            </a:r>
          </a:p>
          <a:p>
            <a:pPr>
              <a:buFontTx/>
              <a:buChar char="•"/>
            </a:pPr>
            <a:r>
              <a:rPr lang="es-ES" altLang="es-ES" dirty="0"/>
              <a:t> Ayudan a identificar algún músculo cargado o tensionado antes del ejercicio.</a:t>
            </a:r>
          </a:p>
          <a:p>
            <a:pPr>
              <a:buFontTx/>
              <a:buChar char="•"/>
            </a:pPr>
            <a:r>
              <a:rPr lang="es-ES" altLang="es-ES" dirty="0"/>
              <a:t> Hacen practicar posturas utilizadas en ejercicios para mejorar la flexibilidad.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PARTES DE LA SESIÓN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59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479686" y="1580634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CALENTAMIENTO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5724525" y="1580634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15 MIN  (mínimo)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4119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/>
              <a:t>INTENSIDAD DEL CALENTAMIENTO: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Aprox. </a:t>
            </a:r>
            <a:r>
              <a:rPr lang="es-ES" altLang="es-ES" dirty="0" smtClean="0"/>
              <a:t>10-20 </a:t>
            </a:r>
            <a:r>
              <a:rPr lang="es-ES" altLang="es-ES" dirty="0"/>
              <a:t>pulsaciones por debajo de la intensidad preescrita.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Borg </a:t>
            </a:r>
            <a:r>
              <a:rPr lang="es-ES" altLang="es-ES" dirty="0">
                <a:sym typeface="Wingdings" pitchFamily="2" charset="2"/>
              </a:rPr>
              <a:t> 10-11</a:t>
            </a:r>
          </a:p>
          <a:p>
            <a:pPr>
              <a:spcBef>
                <a:spcPct val="50000"/>
              </a:spcBef>
            </a:pPr>
            <a:endParaRPr lang="es-ES" altLang="es-ES" dirty="0"/>
          </a:p>
          <a:p>
            <a:pPr>
              <a:spcBef>
                <a:spcPct val="50000"/>
              </a:spcBef>
            </a:pPr>
            <a:r>
              <a:rPr lang="es-ES" altLang="es-ES" b="1" dirty="0"/>
              <a:t>USO DE MÚSICA: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dirty="0"/>
              <a:t>Mejor primeros días enseñar el Calentamiento sin música.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Volumen debe permitir la comunicación entre instructor y participantes.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Uso como componente ambiental más que como base para seguir un ritmo.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Músico no excesivamente vigorosa </a:t>
            </a:r>
            <a:r>
              <a:rPr lang="es-ES" altLang="es-ES" dirty="0">
                <a:sym typeface="Wingdings" pitchFamily="2" charset="2"/>
              </a:rPr>
              <a:t> Evitar intensidades demasiado elevadas.</a:t>
            </a:r>
            <a:endParaRPr lang="es-ES" altLang="es-ES" dirty="0"/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PARTES DE LA SESIÓN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42601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468313" y="1628800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PARTE PRINCIPAL</a:t>
            </a:r>
          </a:p>
        </p:txBody>
      </p:sp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395288" y="2276475"/>
            <a:ext cx="8497887" cy="4119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/>
              <a:t>COMPONENTE AERÓBICO: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Aspecto principal de las sesiones.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Método Continuo o Interválico.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Objetivo final </a:t>
            </a:r>
            <a:r>
              <a:rPr lang="es-ES" altLang="es-ES" dirty="0">
                <a:sym typeface="Wingdings" pitchFamily="2" charset="2"/>
              </a:rPr>
              <a:t> + Continuo mejor</a:t>
            </a:r>
            <a:endParaRPr lang="es-ES" altLang="es-ES" dirty="0"/>
          </a:p>
          <a:p>
            <a:pPr>
              <a:spcBef>
                <a:spcPct val="50000"/>
              </a:spcBef>
            </a:pPr>
            <a:r>
              <a:rPr lang="es-ES" altLang="es-ES" b="1" dirty="0"/>
              <a:t>FUERZA Y RESISTENCIA MUSCULAR: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dirty="0"/>
              <a:t>Altas repeticiones y bajas cargas.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No intercalar postas aeróbicas con fuerza en posición tumbada</a:t>
            </a:r>
          </a:p>
          <a:p>
            <a:pPr>
              <a:spcBef>
                <a:spcPct val="50000"/>
              </a:spcBef>
            </a:pPr>
            <a:r>
              <a:rPr lang="es-ES" altLang="es-ES" b="1" dirty="0"/>
              <a:t>FLEXIBILIDAD: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dirty="0"/>
              <a:t>Realizar tras una apropiada vuelta a la calma.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Enfatizar en los músculos que llevan a malas posturas (ej. Pectoral: cifosis)</a:t>
            </a:r>
          </a:p>
        </p:txBody>
      </p:sp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5651500" y="1628800"/>
            <a:ext cx="2700338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>
                <a:cs typeface="Arial" charset="0"/>
              </a:rPr>
              <a:t>≤ </a:t>
            </a:r>
            <a:r>
              <a:rPr lang="es-ES" altLang="es-ES" sz="2400" b="1" dirty="0"/>
              <a:t>13-14 Borg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PARTES DE LA SESIÓN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2242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468313" y="1557338"/>
            <a:ext cx="4681537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VUELTA A LA CALMA</a:t>
            </a: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5724525" y="1557338"/>
            <a:ext cx="3025775" cy="5048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b="1" dirty="0"/>
              <a:t>10 MIN (mínimo)</a:t>
            </a:r>
          </a:p>
        </p:txBody>
      </p:sp>
      <p:sp>
        <p:nvSpPr>
          <p:cNvPr id="180229" name="Text Box 5"/>
          <p:cNvSpPr txBox="1">
            <a:spLocks noChangeArrowheads="1"/>
          </p:cNvSpPr>
          <p:nvPr/>
        </p:nvSpPr>
        <p:spPr bwMode="auto">
          <a:xfrm>
            <a:off x="395288" y="2276475"/>
            <a:ext cx="8497887" cy="4119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/>
              <a:t>CARACTERÍSTICAS: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Más gradual y extenso que en la población general.</a:t>
            </a:r>
          </a:p>
          <a:p>
            <a:pPr>
              <a:spcBef>
                <a:spcPct val="50000"/>
              </a:spcBef>
            </a:pPr>
            <a:endParaRPr lang="es-ES" altLang="es-ES" dirty="0"/>
          </a:p>
          <a:p>
            <a:pPr>
              <a:spcBef>
                <a:spcPct val="50000"/>
              </a:spcBef>
            </a:pPr>
            <a:r>
              <a:rPr lang="es-ES" altLang="es-ES" b="1" dirty="0"/>
              <a:t>¿POR QUÉ?: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/>
              <a:t> </a:t>
            </a:r>
            <a:r>
              <a:rPr lang="es-ES" altLang="es-ES" dirty="0"/>
              <a:t>Mayor riesgo de Hipotensión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" altLang="es-ES" dirty="0">
                <a:sym typeface="Wingdings" pitchFamily="2" charset="2"/>
              </a:rPr>
              <a:t> Medicación y por menor respuesta de los Baroreceptores.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Mayor riesgo de arritmias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" altLang="es-ES" dirty="0"/>
              <a:t> Catecoláminas circulantes.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/>
              <a:t> En personas mayores la FC tarda más en retornar a niveles pre-ejercicio.</a:t>
            </a:r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pic>
        <p:nvPicPr>
          <p:cNvPr id="180231" name="Picture 7" descr="VALVULAS_VENOS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39" y="2276475"/>
            <a:ext cx="1699899" cy="165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PARTES DE LA SESIÓN</a:t>
            </a: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737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395288" y="2276475"/>
            <a:ext cx="8497887" cy="2933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sz="2400" dirty="0"/>
              <a:t> </a:t>
            </a:r>
            <a:r>
              <a:rPr lang="es-ES" altLang="es-ES" sz="2000" dirty="0"/>
              <a:t>Permanecer al menos 15 minutos tras sesión con los participantes.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" altLang="es-ES" sz="2000" dirty="0"/>
              <a:t> Momento clave </a:t>
            </a:r>
            <a:r>
              <a:rPr lang="es-ES" altLang="es-ES" sz="2000" dirty="0">
                <a:sym typeface="Wingdings" pitchFamily="2" charset="2"/>
              </a:rPr>
              <a:t> Riesgo hipotensión o arritmias.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" altLang="es-ES" sz="2000" dirty="0">
                <a:sym typeface="Wingdings" pitchFamily="2" charset="2"/>
              </a:rPr>
              <a:t> Momento para socialización.</a:t>
            </a:r>
          </a:p>
          <a:p>
            <a:pPr lvl="1">
              <a:spcBef>
                <a:spcPct val="50000"/>
              </a:spcBef>
            </a:pPr>
            <a:endParaRPr lang="es-ES" altLang="es-ES" sz="2000" dirty="0">
              <a:sym typeface="Wingdings" pitchFamily="2" charset="2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sz="2000" dirty="0"/>
              <a:t> </a:t>
            </a:r>
            <a:r>
              <a:rPr lang="es-ES" altLang="es-ES" sz="2000" b="1" dirty="0"/>
              <a:t>Si la FC no retorna en 10 minutos a niveles de alrededor de 10bpm de la FC pre-ejercicio </a:t>
            </a:r>
            <a:r>
              <a:rPr lang="es-ES" altLang="es-ES" sz="2000" b="1" dirty="0">
                <a:sym typeface="Wingdings" pitchFamily="2" charset="2"/>
              </a:rPr>
              <a:t> Reducir la Intensidad en las siguientes sesiones.</a:t>
            </a:r>
            <a:endParaRPr lang="es-ES" altLang="es-ES" sz="20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4071" y="764704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DESPUÉS DE LA SESIÓN</a:t>
            </a: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9378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549275"/>
            <a:ext cx="8424862" cy="935509"/>
          </a:xfrm>
        </p:spPr>
        <p:txBody>
          <a:bodyPr>
            <a:normAutofit/>
          </a:bodyPr>
          <a:lstStyle/>
          <a:p>
            <a:pPr algn="ctr"/>
            <a:r>
              <a:rPr lang="es-ES" altLang="es-ES" b="1" dirty="0" smtClean="0">
                <a:solidFill>
                  <a:schemeClr val="tx2">
                    <a:lumMod val="50000"/>
                  </a:schemeClr>
                </a:solidFill>
              </a:rPr>
              <a:t>EJERCICIO </a:t>
            </a:r>
            <a:r>
              <a:rPr lang="es-ES" altLang="es-ES" b="1" dirty="0">
                <a:solidFill>
                  <a:schemeClr val="tx2">
                    <a:lumMod val="50000"/>
                  </a:schemeClr>
                </a:solidFill>
              </a:rPr>
              <a:t>AERÓBICO</a:t>
            </a: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95288" y="5387975"/>
            <a:ext cx="8424862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altLang="es-ES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REHABILITACIÓN CARDIACA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4607719" y="3331338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800" b="1" dirty="0">
                <a:solidFill>
                  <a:prstClr val="white"/>
                </a:solidFill>
                <a:latin typeface="+mj-lt"/>
              </a:rPr>
              <a:t>Y</a:t>
            </a:r>
          </a:p>
        </p:txBody>
      </p:sp>
      <p:pic>
        <p:nvPicPr>
          <p:cNvPr id="129029" name="Picture 5" descr="news7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844824"/>
            <a:ext cx="2536081" cy="380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30" name="Picture 6" descr="HeartCenter_Rehab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45074"/>
            <a:ext cx="3887787" cy="324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584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EJERCICIO AERÓBICO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36073"/>
              </p:ext>
            </p:extLst>
          </p:nvPr>
        </p:nvGraphicFramePr>
        <p:xfrm>
          <a:off x="594482" y="1772816"/>
          <a:ext cx="7920111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630"/>
                <a:gridCol w="3147872"/>
                <a:gridCol w="4086609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CARACTERÍSTICAS DEL EJERCICIO AERÓBICO PARA CARDIÓPATAS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F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Frecuencia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4-7 días/semana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I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Intensidad *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30-70% CF o FCres</a:t>
                      </a:r>
                    </a:p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40-80 FCmáx</a:t>
                      </a:r>
                    </a:p>
                    <a:p>
                      <a:pPr algn="l"/>
                      <a:r>
                        <a:rPr lang="es-ES" dirty="0" smtClean="0">
                          <a:latin typeface="+mj-lt"/>
                        </a:rPr>
                        <a:t>11-15 Escala</a:t>
                      </a:r>
                      <a:r>
                        <a:rPr lang="es-ES" baseline="0" dirty="0" smtClean="0">
                          <a:latin typeface="+mj-lt"/>
                        </a:rPr>
                        <a:t> Borg</a:t>
                      </a:r>
                    </a:p>
                    <a:p>
                      <a:pPr algn="l"/>
                      <a:r>
                        <a:rPr lang="es-ES" baseline="0" dirty="0" smtClean="0">
                          <a:latin typeface="+mj-lt"/>
                        </a:rPr>
                        <a:t>-10 pulsaciones /min Umbral isquémico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T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Tiempo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20-60 minutos/sesión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T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Tipo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+mj-lt"/>
                        </a:rPr>
                        <a:t>Continuo o Intermitente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611560" y="4797152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" dirty="0" smtClean="0"/>
              <a:t>Si se carece de Prueba de Esfuerzo comenzar con +20 pulsaciones/min por encima del límite superior de la FCrep.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/>
              <a:t>En caso de realizar Prueba de Caminata de 6 minutos con pulsometría comenzar a la Intensidad alcanzada durante la prueba si no hubo complicaciones en la misma.</a:t>
            </a:r>
            <a:endParaRPr lang="es-ES" dirty="0"/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63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4800" b="1" dirty="0" smtClean="0">
                <a:solidFill>
                  <a:srgbClr val="04617B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ESTRATIFICACIÓN DEL RIESGO</a:t>
            </a:r>
            <a:endParaRPr lang="es-ES_tradnl" sz="4800" b="1" dirty="0">
              <a:solidFill>
                <a:srgbClr val="04617B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331640" y="21328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Cálculo de FC máx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11317" y="2852936"/>
            <a:ext cx="741682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220 – edad: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Desviación estándar ± </a:t>
            </a:r>
            <a:r>
              <a:rPr lang="es-ES" sz="2000" dirty="0" smtClean="0"/>
              <a:t>12 </a:t>
            </a:r>
            <a:r>
              <a:rPr lang="es-ES" dirty="0" smtClean="0"/>
              <a:t>latidos/min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Sobrestima la FCmáx en personas entre 30-40 años.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Subestima la Fcmáx en personas &gt; 60 años.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Tanaka: 208 – (0,7 * edad)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Desviación </a:t>
            </a:r>
            <a:r>
              <a:rPr lang="es-ES" dirty="0" smtClean="0"/>
              <a:t>estándar </a:t>
            </a:r>
            <a:r>
              <a:rPr lang="es-ES" dirty="0"/>
              <a:t>± 6-15 </a:t>
            </a:r>
            <a:r>
              <a:rPr lang="es-ES" dirty="0" smtClean="0"/>
              <a:t>latidos/min</a:t>
            </a:r>
          </a:p>
          <a:p>
            <a:pPr lvl="1"/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Gellish: 207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(0,7 * edad)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Desviación </a:t>
            </a:r>
            <a:r>
              <a:rPr lang="es-ES" dirty="0" smtClean="0"/>
              <a:t>estándar </a:t>
            </a:r>
            <a:r>
              <a:rPr lang="es-ES" dirty="0"/>
              <a:t>± </a:t>
            </a:r>
            <a:r>
              <a:rPr lang="es-ES" dirty="0" smtClean="0"/>
              <a:t>5-8 </a:t>
            </a:r>
            <a:r>
              <a:rPr lang="es-ES" dirty="0"/>
              <a:t>latidos/min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2962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545" y="2138133"/>
            <a:ext cx="5905500" cy="339248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EJERCICIO AERÓBICO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775624" y="1716777"/>
            <a:ext cx="5641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+mj-lt"/>
              </a:rPr>
              <a:t>Continuo vs Intermitente</a:t>
            </a:r>
            <a:endParaRPr lang="es-ES" sz="2000" b="1" dirty="0">
              <a:latin typeface="+mj-lt"/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356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8451" y="548680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EJERCICIO AERÓBICO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73322"/>
              </p:ext>
            </p:extLst>
          </p:nvPr>
        </p:nvGraphicFramePr>
        <p:xfrm>
          <a:off x="457200" y="1935163"/>
          <a:ext cx="8229600" cy="17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CAPACIDAD FUNCIONAL ≥ 4 MET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SEMANA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TOTAL</a:t>
                      </a:r>
                      <a:r>
                        <a:rPr lang="es-ES" sz="1600" baseline="0" dirty="0" smtClean="0">
                          <a:latin typeface="+mj-lt"/>
                        </a:rPr>
                        <a:t> MINUTOS al 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TANDA</a:t>
                      </a:r>
                      <a:r>
                        <a:rPr lang="es-ES" sz="1600" baseline="0" dirty="0" smtClean="0">
                          <a:latin typeface="+mj-lt"/>
                        </a:rPr>
                        <a:t> DE EJERCICIO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DESCANSO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REPETICIONES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1-2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50-60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60-70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15-20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20-40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3-10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10-20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1,5-5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Opcional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237321"/>
              </p:ext>
            </p:extLst>
          </p:nvPr>
        </p:nvGraphicFramePr>
        <p:xfrm>
          <a:off x="467544" y="3933056"/>
          <a:ext cx="8229600" cy="2016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CAPACIDAD FUNCIONAL &lt; 4 MET</a:t>
                      </a:r>
                      <a:endParaRPr lang="es-ES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SEMANA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TOTAL</a:t>
                      </a:r>
                      <a:r>
                        <a:rPr lang="es-ES" sz="1600" baseline="0" dirty="0" smtClean="0">
                          <a:latin typeface="+mj-lt"/>
                        </a:rPr>
                        <a:t> MINUTOS al % CF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TANDA</a:t>
                      </a:r>
                      <a:r>
                        <a:rPr lang="es-ES" sz="1600" baseline="0" dirty="0" smtClean="0">
                          <a:latin typeface="+mj-lt"/>
                        </a:rPr>
                        <a:t> DE EJERCICIO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DESCANSO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REPETICIONES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1-2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5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40-50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50-60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60-70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5-20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15-30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25-40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1-7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7-15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12-20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1-5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2-5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+mj-lt"/>
                        </a:rPr>
                        <a:t>3-4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2-3</a:t>
                      </a:r>
                    </a:p>
                    <a:p>
                      <a:r>
                        <a:rPr lang="es-ES" sz="1600" dirty="0" smtClean="0">
                          <a:latin typeface="+mj-lt"/>
                        </a:rPr>
                        <a:t>2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467544" y="5964843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latin typeface="+mj-lt"/>
              </a:rPr>
              <a:t>Adaptado de  ejemplo de Progresión de Ejercicio Intermitente para Cardiópatas en ACSM </a:t>
            </a:r>
            <a:r>
              <a:rPr lang="es-ES" sz="1400" dirty="0">
                <a:latin typeface="+mj-lt"/>
              </a:rPr>
              <a:t>(2014). </a:t>
            </a:r>
            <a:r>
              <a:rPr lang="es-ES" sz="1400" i="1" dirty="0">
                <a:latin typeface="+mj-lt"/>
              </a:rPr>
              <a:t>Manual ACSM para la Valoración y Prescripción del Ejercicio</a:t>
            </a:r>
            <a:r>
              <a:rPr lang="es-ES" sz="1400" dirty="0">
                <a:latin typeface="+mj-lt"/>
              </a:rPr>
              <a:t>. 3ª edición. Paidotribo.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043608" y="1556792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+mj-lt"/>
              </a:rPr>
              <a:t>EJEMPLO DE PROGRESIÓN EN ENTRENAMIENTO INTERMITENTE</a:t>
            </a:r>
            <a:endParaRPr lang="es-ES" dirty="0">
              <a:latin typeface="+mj-lt"/>
            </a:endParaRP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03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Picture 3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0"/>
            <a:ext cx="1116012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64" name="Rectangle 4"/>
          <p:cNvSpPr>
            <a:spLocks noRot="1" noChangeArrowheads="1"/>
          </p:cNvSpPr>
          <p:nvPr/>
        </p:nvSpPr>
        <p:spPr bwMode="auto">
          <a:xfrm>
            <a:off x="4716463" y="1340768"/>
            <a:ext cx="4103687" cy="5314906"/>
          </a:xfrm>
          <a:prstGeom prst="rect">
            <a:avLst/>
          </a:prstGeom>
          <a:solidFill>
            <a:schemeClr val="tx1">
              <a:lumMod val="50000"/>
            </a:schemeClr>
          </a:solidFill>
          <a:ln w="349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ES" altLang="es-ES" sz="2000" b="1" dirty="0">
                <a:solidFill>
                  <a:srgbClr val="080808"/>
                </a:solidFill>
              </a:rPr>
              <a:t>Reducir en 10ppm la FC objetivo.</a:t>
            </a:r>
          </a:p>
          <a:p>
            <a:pPr>
              <a:lnSpc>
                <a:spcPct val="90000"/>
              </a:lnSpc>
            </a:pPr>
            <a:r>
              <a:rPr lang="es-ES" altLang="es-ES" sz="2000" b="1" dirty="0">
                <a:solidFill>
                  <a:srgbClr val="080808"/>
                </a:solidFill>
              </a:rPr>
              <a:t>Menor sensación de ejercitación a misma intensidad. </a:t>
            </a:r>
          </a:p>
          <a:p>
            <a:pPr>
              <a:lnSpc>
                <a:spcPct val="90000"/>
              </a:lnSpc>
            </a:pPr>
            <a:r>
              <a:rPr lang="es-ES" altLang="es-ES" sz="2000" b="1" dirty="0">
                <a:solidFill>
                  <a:srgbClr val="080808"/>
                </a:solidFill>
              </a:rPr>
              <a:t>Precaución </a:t>
            </a:r>
            <a:r>
              <a:rPr lang="es-ES" altLang="es-ES" sz="2000" b="1" dirty="0" smtClean="0">
                <a:solidFill>
                  <a:srgbClr val="080808"/>
                </a:solidFill>
              </a:rPr>
              <a:t>temperatura &lt;25ºC</a:t>
            </a: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000" b="1" dirty="0">
                <a:solidFill>
                  <a:srgbClr val="080808"/>
                </a:solidFill>
              </a:rPr>
              <a:t>Aumento del retorno </a:t>
            </a:r>
            <a:r>
              <a:rPr lang="es-ES" altLang="es-ES" sz="2000" b="1" dirty="0" smtClean="0">
                <a:solidFill>
                  <a:srgbClr val="080808"/>
                </a:solidFill>
              </a:rPr>
              <a:t>venoso </a:t>
            </a:r>
            <a:r>
              <a:rPr lang="es-ES" altLang="es-ES" sz="2000" b="1" dirty="0">
                <a:solidFill>
                  <a:srgbClr val="080808"/>
                </a:solidFill>
              </a:rPr>
              <a:t>con presión del agua: Incremento riesgo arritmias en pacientes con significativa Disfunción en el Ventrículo Izquierdo</a:t>
            </a:r>
            <a:r>
              <a:rPr lang="es-ES" altLang="es-ES" sz="2000" b="1" dirty="0" smtClean="0">
                <a:solidFill>
                  <a:srgbClr val="080808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s-ES" altLang="es-ES" sz="2000" b="1" dirty="0" smtClean="0">
                <a:solidFill>
                  <a:srgbClr val="080808"/>
                </a:solidFill>
              </a:rPr>
              <a:t>Control de la técnica para una correcta respiración.</a:t>
            </a: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r>
              <a:rPr lang="es-ES" altLang="es-ES" sz="2000" b="1" dirty="0">
                <a:solidFill>
                  <a:srgbClr val="080808"/>
                </a:solidFill>
              </a:rPr>
              <a:t>Dependiendo estilo nado </a:t>
            </a:r>
            <a:r>
              <a:rPr lang="es-ES" altLang="es-ES" sz="2000" b="1" dirty="0" smtClean="0">
                <a:solidFill>
                  <a:srgbClr val="080808"/>
                </a:solidFill>
              </a:rPr>
              <a:t>o ejercicio la </a:t>
            </a:r>
            <a:r>
              <a:rPr lang="es-ES" altLang="es-ES" sz="2000" b="1" dirty="0">
                <a:solidFill>
                  <a:srgbClr val="080808"/>
                </a:solidFill>
              </a:rPr>
              <a:t>actividad varía de 4-10 </a:t>
            </a:r>
            <a:r>
              <a:rPr lang="es-ES" altLang="es-ES" sz="2000" b="1" dirty="0" smtClean="0">
                <a:solidFill>
                  <a:srgbClr val="080808"/>
                </a:solidFill>
              </a:rPr>
              <a:t>METs</a:t>
            </a: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s-ES" altLang="es-ES" sz="2000" b="1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s-ES" altLang="es-ES" sz="2000" b="1" dirty="0">
                <a:solidFill>
                  <a:srgbClr val="080808"/>
                </a:solidFill>
              </a:rPr>
              <a:t>                      </a:t>
            </a:r>
          </a:p>
        </p:txBody>
      </p:sp>
      <p:pic>
        <p:nvPicPr>
          <p:cNvPr id="194571" name="Picture 11" descr="ANd9GcQWKyl7Pm4G4gUEa6CAbV8gGPJzsu3ZiU8YMVuXkUNtmHkhek4B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495087"/>
            <a:ext cx="1617662" cy="2160587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73" name="AutoShape 13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94575" name="AutoShape 15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94577" name="AutoShape 17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pic>
        <p:nvPicPr>
          <p:cNvPr id="194581" name="Picture 21" descr="ANd9GcTCQQ-m-6DSgxzLNwmBJwqr-xyjfFtKoTIL6A8EdGg62BmKSju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0768"/>
            <a:ext cx="4032250" cy="2663825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3" name="Picture 23" descr="ANd9GcReBeezfmovMU6r-4247YDSJf0QeVtXa8rwSmeUYj7B8fLJJyf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4781550"/>
            <a:ext cx="2232025" cy="1671638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 Título"/>
          <p:cNvSpPr>
            <a:spLocks noGrp="1"/>
          </p:cNvSpPr>
          <p:nvPr>
            <p:ph type="title"/>
          </p:nvPr>
        </p:nvSpPr>
        <p:spPr>
          <a:xfrm>
            <a:off x="457200" y="344271"/>
            <a:ext cx="8229600" cy="85270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EJERCICIO AERÓBICO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573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9425" y="404664"/>
            <a:ext cx="9144000" cy="893663"/>
          </a:xfrm>
        </p:spPr>
        <p:txBody>
          <a:bodyPr>
            <a:normAutofit/>
          </a:bodyPr>
          <a:lstStyle/>
          <a:p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57699" name="Picture 3" descr="cardio-fitness-300x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912768" cy="4214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36358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925118"/>
            <a:ext cx="6286500" cy="3484562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" altLang="es-ES" dirty="0"/>
              <a:t>Capacidad Funcional &gt; 5-6 METS</a:t>
            </a:r>
          </a:p>
          <a:p>
            <a:endParaRPr lang="es-ES" altLang="es-ES" dirty="0"/>
          </a:p>
          <a:p>
            <a:r>
              <a:rPr lang="es-ES" altLang="es-ES" dirty="0"/>
              <a:t>Moderada-Buena Función Ventricular</a:t>
            </a:r>
          </a:p>
          <a:p>
            <a:pPr lvl="1"/>
            <a:r>
              <a:rPr lang="es-ES" altLang="es-ES" dirty="0"/>
              <a:t>Fracción de eyección &gt; 40%</a:t>
            </a:r>
          </a:p>
          <a:p>
            <a:pPr lvl="1"/>
            <a:endParaRPr lang="es-ES" altLang="es-ES" dirty="0"/>
          </a:p>
          <a:p>
            <a:r>
              <a:rPr lang="es-ES" altLang="es-ES" dirty="0"/>
              <a:t>No presencia de Angina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3568" y="2204864"/>
            <a:ext cx="6287145" cy="722344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es-ES" altLang="es-ES" b="1" dirty="0" smtClean="0">
                <a:solidFill>
                  <a:srgbClr val="CC0000"/>
                </a:solidFill>
              </a:rPr>
              <a:t>      </a:t>
            </a:r>
            <a:r>
              <a:rPr lang="es-ES" altLang="es-ES" sz="4000" b="1" dirty="0" smtClean="0">
                <a:solidFill>
                  <a:srgbClr val="CC0000"/>
                </a:solidFill>
              </a:rPr>
              <a:t>CRITERIOS </a:t>
            </a:r>
            <a:r>
              <a:rPr lang="es-ES" altLang="es-ES" sz="4000" b="1" dirty="0">
                <a:solidFill>
                  <a:srgbClr val="CC0000"/>
                </a:solidFill>
              </a:rPr>
              <a:t>DE INCLUSIÓN</a:t>
            </a:r>
          </a:p>
        </p:txBody>
      </p:sp>
      <p:pic>
        <p:nvPicPr>
          <p:cNvPr id="159748" name="Picture 4" descr="free-en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10" y="3933056"/>
            <a:ext cx="2173287" cy="21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97211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6605" y="2565326"/>
            <a:ext cx="7643812" cy="4176042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altLang="es-ES" sz="2800" dirty="0"/>
              <a:t>Respuestas hemodinámicas anormales (FC y/o presión arterial)</a:t>
            </a:r>
          </a:p>
          <a:p>
            <a:pPr>
              <a:lnSpc>
                <a:spcPct val="80000"/>
              </a:lnSpc>
            </a:pPr>
            <a:endParaRPr lang="es-ES" altLang="es-ES" sz="2800" dirty="0"/>
          </a:p>
          <a:p>
            <a:pPr>
              <a:lnSpc>
                <a:spcPct val="80000"/>
              </a:lnSpc>
            </a:pPr>
            <a:r>
              <a:rPr lang="es-ES" altLang="es-ES" sz="2800" dirty="0"/>
              <a:t>Cambios Isquémicos durante ejercicio gradual.</a:t>
            </a:r>
          </a:p>
          <a:p>
            <a:pPr>
              <a:lnSpc>
                <a:spcPct val="80000"/>
              </a:lnSpc>
              <a:buFontTx/>
              <a:buNone/>
            </a:pPr>
            <a:endParaRPr lang="es-ES" altLang="es-ES" sz="2800" dirty="0"/>
          </a:p>
          <a:p>
            <a:pPr>
              <a:lnSpc>
                <a:spcPct val="80000"/>
              </a:lnSpc>
            </a:pPr>
            <a:r>
              <a:rPr lang="es-ES" altLang="es-ES" sz="2800" dirty="0"/>
              <a:t>FV pobre (FE&lt; 40%)</a:t>
            </a:r>
          </a:p>
          <a:p>
            <a:pPr>
              <a:lnSpc>
                <a:spcPct val="80000"/>
              </a:lnSpc>
              <a:buFontTx/>
              <a:buNone/>
            </a:pPr>
            <a:endParaRPr lang="es-ES" altLang="es-ES" sz="2800" dirty="0"/>
          </a:p>
          <a:p>
            <a:pPr>
              <a:lnSpc>
                <a:spcPct val="80000"/>
              </a:lnSpc>
            </a:pPr>
            <a:r>
              <a:rPr lang="es-ES" altLang="es-ES" sz="2800" dirty="0"/>
              <a:t>Arritmias incontroladas</a:t>
            </a:r>
          </a:p>
          <a:p>
            <a:pPr lvl="1">
              <a:lnSpc>
                <a:spcPct val="80000"/>
              </a:lnSpc>
            </a:pPr>
            <a:endParaRPr lang="es-ES" altLang="es-ES" sz="2400" dirty="0"/>
          </a:p>
          <a:p>
            <a:pPr>
              <a:lnSpc>
                <a:spcPct val="80000"/>
              </a:lnSpc>
            </a:pPr>
            <a:r>
              <a:rPr lang="es-ES" altLang="es-ES" sz="2800" dirty="0"/>
              <a:t>Capacidad ejercitación &lt; 6 METs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>
          <a:xfrm>
            <a:off x="475960" y="1844824"/>
            <a:ext cx="7632848" cy="710952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/>
            <a:r>
              <a:rPr lang="es-ES" altLang="es-ES" sz="4400" b="1" dirty="0">
                <a:solidFill>
                  <a:srgbClr val="CC0000"/>
                </a:solidFill>
              </a:rPr>
              <a:t>CRITERIOS DE EXCLUSIÓN</a:t>
            </a:r>
          </a:p>
        </p:txBody>
      </p:sp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085184"/>
            <a:ext cx="1613888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45729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7" name="Picture 3" descr="02a9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684212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2527713" y="3861048"/>
            <a:ext cx="4176713" cy="20313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</a:rPr>
              <a:t> </a:t>
            </a: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48 horas descanso entre sesiones.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Incremento liviano del peso.                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Recorrido articular correcto.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Equilibrio muscular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b="1" dirty="0">
                <a:solidFill>
                  <a:srgbClr val="080808"/>
                </a:solidFill>
                <a:latin typeface="+mj-lt"/>
              </a:rPr>
              <a:t> </a:t>
            </a:r>
            <a:r>
              <a:rPr lang="es-ES" altLang="es-ES" b="1" dirty="0" smtClean="0">
                <a:solidFill>
                  <a:srgbClr val="080808"/>
                </a:solidFill>
                <a:latin typeface="+mj-lt"/>
              </a:rPr>
              <a:t>BORG 11-13</a:t>
            </a:r>
            <a:endParaRPr lang="es-ES" altLang="es-ES" b="1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395027" y="6205954"/>
            <a:ext cx="8568952" cy="2769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1200" b="1" dirty="0">
                <a:latin typeface="+mj-lt"/>
              </a:rPr>
              <a:t>Izquierdo, M. (2012). Salud y Desarrollo de la Fuerza Muscular. ¿Cuánto entrenamiento es suficiente? Universidad de Navarra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39453"/>
              </p:ext>
            </p:extLst>
          </p:nvPr>
        </p:nvGraphicFramePr>
        <p:xfrm>
          <a:off x="251520" y="2026921"/>
          <a:ext cx="864096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  <a:gridCol w="1440160"/>
                <a:gridCol w="1440160"/>
                <a:gridCol w="1440160"/>
                <a:gridCol w="1440160"/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Nº Ejercicios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Rep/serie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Series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Carácter Esfuerzo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Porcentaje orientativo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Frecuencia</a:t>
                      </a:r>
                    </a:p>
                  </a:txBody>
                  <a:tcPr horzOverflow="overflow"/>
                </a:tc>
              </a:tr>
              <a:tr h="7280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8-10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6-15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1-3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(20 o más)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30-60%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1RM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 días/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semana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359023" y="6482953"/>
            <a:ext cx="86409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i="1" dirty="0">
                <a:latin typeface="+mj-lt"/>
              </a:rPr>
              <a:t>Manual ACSM para la Valoración y Prescripción del Ejercicio</a:t>
            </a:r>
            <a:r>
              <a:rPr lang="es-ES" sz="1200" b="1" dirty="0">
                <a:latin typeface="+mj-lt"/>
              </a:rPr>
              <a:t>. 3ª edición. Paidotribo.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510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RECOMENDACIONES METODOLÓGICAS:</a:t>
            </a:r>
          </a:p>
          <a:p>
            <a:r>
              <a:rPr lang="es-ES" dirty="0" smtClean="0">
                <a:latin typeface="+mj-lt"/>
              </a:rPr>
              <a:t>1º Aprender una correcta técnica de los ejercicios sin peso o con cargas muy ligeras ≤2,5 kg.</a:t>
            </a:r>
          </a:p>
          <a:p>
            <a:r>
              <a:rPr lang="es-ES" dirty="0" smtClean="0">
                <a:latin typeface="+mj-lt"/>
              </a:rPr>
              <a:t>Aumentos de la carga en incrementos de máximo el 5% cuando el paciente pueda levantar el peso 12-15 veces cómodamente.</a:t>
            </a:r>
          </a:p>
          <a:p>
            <a:r>
              <a:rPr lang="es-ES" dirty="0" smtClean="0">
                <a:latin typeface="+mj-lt"/>
              </a:rPr>
              <a:t>Después de cada ciclo concéntrico/excéntrico realizar una fase de relajación (Evitar la congestión).</a:t>
            </a:r>
          </a:p>
          <a:p>
            <a:r>
              <a:rPr lang="es-ES" dirty="0" smtClean="0">
                <a:latin typeface="+mj-lt"/>
              </a:rPr>
              <a:t>Ejercitar los grandes grupos musculares antes que los pequeños.</a:t>
            </a:r>
          </a:p>
          <a:p>
            <a:r>
              <a:rPr lang="es-ES" dirty="0" smtClean="0">
                <a:latin typeface="+mj-lt"/>
              </a:rPr>
              <a:t>Ejercicios multiarticulares.</a:t>
            </a:r>
          </a:p>
          <a:p>
            <a:r>
              <a:rPr lang="es-ES" b="1" dirty="0" smtClean="0">
                <a:latin typeface="+mj-lt"/>
              </a:rPr>
              <a:t>Respiración natural, evitar apneas.</a:t>
            </a:r>
          </a:p>
          <a:p>
            <a:r>
              <a:rPr lang="es-ES" dirty="0" smtClean="0">
                <a:latin typeface="+mj-lt"/>
              </a:rPr>
              <a:t>Balance muscular.</a:t>
            </a:r>
          </a:p>
          <a:p>
            <a:endParaRPr lang="es-ES" dirty="0" smtClean="0">
              <a:latin typeface="+mj-lt"/>
            </a:endParaRPr>
          </a:p>
          <a:p>
            <a:endParaRPr lang="es-ES" dirty="0">
              <a:latin typeface="+mj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504" y="620688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06451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51641" y="1412776"/>
            <a:ext cx="5072517" cy="536249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s-ES" altLang="es-ES" sz="3200" b="1" dirty="0">
                <a:solidFill>
                  <a:srgbClr val="CC0000"/>
                </a:solidFill>
              </a:rPr>
              <a:t>CONTRAINDICACIONES</a:t>
            </a:r>
          </a:p>
        </p:txBody>
      </p:sp>
      <p:grpSp>
        <p:nvGrpSpPr>
          <p:cNvPr id="163843" name="Group 3"/>
          <p:cNvGrpSpPr>
            <a:grpSpLocks/>
          </p:cNvGrpSpPr>
          <p:nvPr/>
        </p:nvGrpSpPr>
        <p:grpSpPr bwMode="auto">
          <a:xfrm>
            <a:off x="0" y="5089524"/>
            <a:ext cx="4787900" cy="720725"/>
            <a:chOff x="1111" y="3475"/>
            <a:chExt cx="3765" cy="454"/>
          </a:xfrm>
        </p:grpSpPr>
        <p:sp>
          <p:nvSpPr>
            <p:cNvPr id="163844" name="Text Box 4"/>
            <p:cNvSpPr txBox="1">
              <a:spLocks noChangeArrowheads="1"/>
            </p:cNvSpPr>
            <p:nvPr/>
          </p:nvSpPr>
          <p:spPr bwMode="auto">
            <a:xfrm>
              <a:off x="1474" y="3521"/>
              <a:ext cx="3175" cy="320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altLang="es-ES" sz="2400" b="1" dirty="0">
                  <a:solidFill>
                    <a:prstClr val="white"/>
                  </a:solidFill>
                </a:rPr>
                <a:t>ISOMETRICOS MÁXIMOS</a:t>
              </a:r>
            </a:p>
          </p:txBody>
        </p:sp>
        <p:sp>
          <p:nvSpPr>
            <p:cNvPr id="163845" name="Line 5"/>
            <p:cNvSpPr>
              <a:spLocks noChangeShapeType="1"/>
            </p:cNvSpPr>
            <p:nvPr/>
          </p:nvSpPr>
          <p:spPr bwMode="auto">
            <a:xfrm>
              <a:off x="1202" y="3475"/>
              <a:ext cx="3674" cy="45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>
                <a:solidFill>
                  <a:prstClr val="white"/>
                </a:solidFill>
              </a:endParaRPr>
            </a:p>
          </p:txBody>
        </p:sp>
        <p:sp>
          <p:nvSpPr>
            <p:cNvPr id="163846" name="Line 6"/>
            <p:cNvSpPr>
              <a:spLocks noChangeShapeType="1"/>
            </p:cNvSpPr>
            <p:nvPr/>
          </p:nvSpPr>
          <p:spPr bwMode="auto">
            <a:xfrm flipV="1">
              <a:off x="1111" y="3521"/>
              <a:ext cx="3765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>
                <a:solidFill>
                  <a:prstClr val="white"/>
                </a:solidFill>
              </a:endParaRPr>
            </a:p>
          </p:txBody>
        </p:sp>
      </p:grpSp>
      <p:pic>
        <p:nvPicPr>
          <p:cNvPr id="163847" name="Picture 7" descr="abdominales_isometr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97" y="2060848"/>
            <a:ext cx="4169773" cy="28575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48" name="Picture 8" descr="heavy_weight_lifting_image_title_ovyw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87" y="2060847"/>
            <a:ext cx="3810000" cy="281768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49" name="Text Box 9"/>
          <p:cNvSpPr txBox="1">
            <a:spLocks noChangeArrowheads="1"/>
          </p:cNvSpPr>
          <p:nvPr/>
        </p:nvSpPr>
        <p:spPr bwMode="auto">
          <a:xfrm>
            <a:off x="4992687" y="4997450"/>
            <a:ext cx="3821113" cy="904875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000" b="1" dirty="0">
                <a:solidFill>
                  <a:prstClr val="white"/>
                </a:solidFill>
              </a:rPr>
              <a:t>Cargas 70-95% hasta el fallo</a:t>
            </a:r>
          </a:p>
          <a:p>
            <a:pPr algn="ctr">
              <a:spcBef>
                <a:spcPct val="50000"/>
              </a:spcBef>
            </a:pPr>
            <a:r>
              <a:rPr lang="es-ES" altLang="es-ES" sz="2000" b="1" dirty="0">
                <a:solidFill>
                  <a:prstClr val="white"/>
                </a:solidFill>
              </a:rPr>
              <a:t>Maniobra de Valsalva</a:t>
            </a:r>
          </a:p>
        </p:txBody>
      </p:sp>
      <p:sp>
        <p:nvSpPr>
          <p:cNvPr id="163850" name="Line 10"/>
          <p:cNvSpPr>
            <a:spLocks noChangeShapeType="1"/>
          </p:cNvSpPr>
          <p:nvPr/>
        </p:nvSpPr>
        <p:spPr bwMode="auto">
          <a:xfrm>
            <a:off x="6013450" y="4716847"/>
            <a:ext cx="1655763" cy="10810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63851" name="Line 11"/>
          <p:cNvSpPr>
            <a:spLocks noChangeShapeType="1"/>
          </p:cNvSpPr>
          <p:nvPr/>
        </p:nvSpPr>
        <p:spPr bwMode="auto">
          <a:xfrm flipV="1">
            <a:off x="5726113" y="4789871"/>
            <a:ext cx="2087562" cy="10080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63852" name="Text Box 12"/>
          <p:cNvSpPr txBox="1">
            <a:spLocks noChangeArrowheads="1"/>
          </p:cNvSpPr>
          <p:nvPr/>
        </p:nvSpPr>
        <p:spPr bwMode="auto">
          <a:xfrm>
            <a:off x="611560" y="6021388"/>
            <a:ext cx="7920880" cy="77946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>
                <a:solidFill>
                  <a:prstClr val="black"/>
                </a:solidFill>
              </a:rPr>
              <a:t>DESCENSO DEL FLUJO CORONARIO,</a:t>
            </a:r>
          </a:p>
          <a:p>
            <a:pPr algn="ctr">
              <a:spcBef>
                <a:spcPct val="50000"/>
              </a:spcBef>
            </a:pPr>
            <a:r>
              <a:rPr lang="es-ES" altLang="es-ES" b="1" dirty="0">
                <a:solidFill>
                  <a:prstClr val="black"/>
                </a:solidFill>
              </a:rPr>
              <a:t>ARRITMIAS SEVERAS, PICOS DE TENSIÓN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85654" y="332656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773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328013" y="1709936"/>
            <a:ext cx="4825944" cy="566936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/>
            <a:r>
              <a:rPr lang="es-ES" altLang="es-ES" sz="4000" b="1" dirty="0">
                <a:solidFill>
                  <a:srgbClr val="CC0000"/>
                </a:solidFill>
              </a:rPr>
              <a:t>CONTRAINDICACIONES</a:t>
            </a: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251520" y="6021388"/>
            <a:ext cx="8351837" cy="77946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>
                <a:solidFill>
                  <a:prstClr val="black"/>
                </a:solidFill>
              </a:rPr>
              <a:t>VUELTA A LA CALMA 10 MINUTOS</a:t>
            </a:r>
          </a:p>
          <a:p>
            <a:pPr algn="ctr">
              <a:spcBef>
                <a:spcPct val="50000"/>
              </a:spcBef>
            </a:pPr>
            <a:r>
              <a:rPr lang="es-ES" altLang="es-ES" b="1" dirty="0">
                <a:solidFill>
                  <a:prstClr val="black"/>
                </a:solidFill>
              </a:rPr>
              <a:t>ANTES DE REALIZAR EJERCICIOS EN </a:t>
            </a:r>
            <a:r>
              <a:rPr lang="es-ES" altLang="es-ES" b="1" dirty="0" smtClean="0">
                <a:solidFill>
                  <a:prstClr val="black"/>
                </a:solidFill>
              </a:rPr>
              <a:t>SUELO TRAS CONTENIDO AERÓBICO</a:t>
            </a:r>
            <a:endParaRPr lang="es-ES" altLang="es-ES" b="1" dirty="0">
              <a:solidFill>
                <a:prstClr val="black"/>
              </a:solidFill>
            </a:endParaRPr>
          </a:p>
        </p:txBody>
      </p:sp>
      <p:pic>
        <p:nvPicPr>
          <p:cNvPr id="164868" name="Picture 4" descr="Tabla-de-ejercicios-de-suelo-para-fortalecimiento-general-Nivel-b%C3%A1s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4802467" cy="354784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5654" y="548680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87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484784"/>
            <a:ext cx="6707088" cy="580926"/>
          </a:xfr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es-ES" altLang="es-ES" sz="3200" b="1" dirty="0" smtClean="0">
                <a:solidFill>
                  <a:srgbClr val="CC0000"/>
                </a:solidFill>
              </a:rPr>
              <a:t>CONSIDERACIONES METODOLÓGICAS</a:t>
            </a:r>
            <a:endParaRPr lang="es-ES" altLang="es-ES" sz="3200" b="1" dirty="0">
              <a:solidFill>
                <a:srgbClr val="CC0000"/>
              </a:solidFill>
            </a:endParaRPr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683568" y="2276872"/>
            <a:ext cx="4968875" cy="1243013"/>
          </a:xfrm>
          <a:prstGeom prst="rect">
            <a:avLst/>
          </a:prstGeom>
          <a:solidFill>
            <a:schemeClr val="tx2">
              <a:lumMod val="50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solidFill>
                  <a:prstClr val="white"/>
                </a:solidFill>
                <a:latin typeface="+mj-lt"/>
              </a:rPr>
              <a:t>PERSONAS MAYORES (&gt;70 años)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Actividades básicas del día a día.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Principio de prudencia (suave suave)</a:t>
            </a:r>
          </a:p>
        </p:txBody>
      </p:sp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658127" y="3705884"/>
            <a:ext cx="4968875" cy="31393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solidFill>
                  <a:prstClr val="white"/>
                </a:solidFill>
                <a:latin typeface="+mj-lt"/>
              </a:rPr>
              <a:t>OPERACIONES A CORAZÓN ABIERTO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5-8 semanas post-operación ejercicios con menso de 1,5kg, y limitando el ROM a cualquier sensación de inestabilidad esternal, dolor o chasquido.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Comenzar más con piernas y poco a poco tren superior.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Ejercicios respiratorios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altLang="es-ES" dirty="0">
                <a:solidFill>
                  <a:prstClr val="white"/>
                </a:solidFill>
                <a:latin typeface="+mj-lt"/>
              </a:rPr>
              <a:t> Ejercicios para contrarrestar cifosis </a:t>
            </a:r>
            <a:r>
              <a:rPr lang="es-ES" altLang="es-ES" dirty="0" smtClean="0">
                <a:solidFill>
                  <a:prstClr val="white"/>
                </a:solidFill>
                <a:latin typeface="+mj-lt"/>
              </a:rPr>
              <a:t>(aperturas, remo…)</a:t>
            </a:r>
            <a:endParaRPr lang="es-ES" altLang="es-ES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66917" name="Picture 5" descr="ejercicio-ancianos-M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944" y="2215304"/>
            <a:ext cx="2305050" cy="15843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918" name="Picture 6" descr="operacion-dejo-Sergio-Sanchez-gran-cicatri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293096"/>
            <a:ext cx="1903413" cy="235297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5654" y="404664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FUERZA-TONIFICACIÓN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88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2062" y="476672"/>
            <a:ext cx="9144000" cy="89366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4400" dirty="0" smtClean="0">
                <a:solidFill>
                  <a:schemeClr val="tx2">
                    <a:lumMod val="50000"/>
                  </a:schemeClr>
                </a:solidFill>
              </a:rPr>
              <a:t>EJERCICIOS DE FLEXIBILIDAD</a:t>
            </a:r>
            <a:endParaRPr lang="es-ES" altLang="es-ES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s-ES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RECOMENDACIONES METODOLÓGICAS:</a:t>
            </a:r>
          </a:p>
          <a:p>
            <a:r>
              <a:rPr lang="es-ES" dirty="0" smtClean="0">
                <a:latin typeface="+mj-lt"/>
              </a:rPr>
              <a:t>Evitar posturas en las que la cabeza se encuentre por debajo del corazón </a:t>
            </a:r>
            <a:r>
              <a:rPr lang="es-ES" dirty="0" smtClean="0">
                <a:latin typeface="+mj-lt"/>
                <a:sym typeface="Wingdings" panose="05000000000000000000" pitchFamily="2" charset="2"/>
              </a:rPr>
              <a:t> Aumento Presión Arterial.</a:t>
            </a:r>
            <a:endParaRPr lang="es-ES" dirty="0" smtClean="0">
              <a:latin typeface="+mj-lt"/>
            </a:endParaRPr>
          </a:p>
          <a:p>
            <a:r>
              <a:rPr lang="es-ES" dirty="0" smtClean="0">
                <a:latin typeface="+mj-lt"/>
              </a:rPr>
              <a:t>Evitar posturas que cierren la caja torácica y dificulten una correcta respiración.</a:t>
            </a:r>
          </a:p>
          <a:p>
            <a:r>
              <a:rPr lang="es-ES" dirty="0" smtClean="0">
                <a:latin typeface="+mj-lt"/>
              </a:rPr>
              <a:t>Vuelta a la Calma antes de realizar la rutina.</a:t>
            </a:r>
          </a:p>
          <a:p>
            <a:r>
              <a:rPr lang="es-ES" dirty="0" smtClean="0">
                <a:latin typeface="+mj-lt"/>
              </a:rPr>
              <a:t>Buscar la relajación y no la tensión.</a:t>
            </a:r>
          </a:p>
          <a:p>
            <a:pPr marL="0" indent="0">
              <a:buNone/>
            </a:pPr>
            <a:endParaRPr lang="es-ES" dirty="0" smtClean="0">
              <a:latin typeface="+mj-lt"/>
            </a:endParaRPr>
          </a:p>
          <a:p>
            <a:endParaRPr lang="es-ES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856449"/>
            <a:ext cx="2462613" cy="18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54490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848666" y="1935163"/>
          <a:ext cx="7446667" cy="43894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17031"/>
                <a:gridCol w="5929636"/>
              </a:tblGrid>
              <a:tr h="573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Arial"/>
                          <a:ea typeface="Times New Roman"/>
                        </a:rPr>
                        <a:t>TIPO DE MEDICAMENTO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CONSIDERACIONES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PARA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EL EJERCICIO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INHIBIDORES ACE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Posible incremento en la capacidad de ejercicio en individuos con insuficiencia cardiaca.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Incrementa el riesgo de hipotensión en cambios rápidos de postura o para repentina de la actividad.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6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ahoma"/>
                          <a:ea typeface="Times New Roman"/>
                        </a:rPr>
                        <a:t>BLOQUEADORES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ahoma"/>
                          <a:ea typeface="Times New Roman"/>
                        </a:rPr>
                        <a:t>ALPHA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- Fatiga.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2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ahoma"/>
                          <a:ea typeface="Times New Roman"/>
                        </a:rPr>
                        <a:t>BLOQUEADORES DEL RECEPTOR ANGIOTENSINA II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- Incrementa el riesgo de hipotensión en cambios rápidos de postura o para repentina de la actividad.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0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b="1">
                          <a:effectLst/>
                          <a:latin typeface="Tahoma"/>
                          <a:ea typeface="Times New Roman"/>
                        </a:rPr>
                        <a:t>ANTI-COAGULANTES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- Cuidado con el equipamiento para evitar accidentes.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Evitar deporte de contacto o deportes con alta probabilidad de lesióm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Tahoma"/>
                          <a:ea typeface="Times New Roman"/>
                        </a:rPr>
                        <a:t>ANTI- ARRITMICOS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Amiodarone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Digoxin</a:t>
                      </a:r>
                      <a:endParaRPr lang="es-E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Posible respuesta más lenta de la FC al ejercicio.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Reducida capacidad de ejercicio debido al efecto depresor en el miocardio.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869" marR="56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14848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793553"/>
              </p:ext>
            </p:extLst>
          </p:nvPr>
        </p:nvGraphicFramePr>
        <p:xfrm>
          <a:off x="1187624" y="1412776"/>
          <a:ext cx="6912768" cy="525270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08264"/>
                <a:gridCol w="5504504"/>
              </a:tblGrid>
              <a:tr h="13648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BETA-BLOCANTES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Incrementa el riesgo de hipotensión en cambios rápidos de postura o para repentina de la actividad.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Aunque la FC haya sido establecida mediante ECG ETT “con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medicción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”, es mejor determinar la intensidad apropiada del ejercicio combinando Escala de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Borg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 y FC.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- La FC </a:t>
                      </a:r>
                      <a:r>
                        <a:rPr lang="es-ES" sz="900" b="1" dirty="0" err="1">
                          <a:effectLst/>
                          <a:latin typeface="Tahoma"/>
                          <a:ea typeface="Times New Roman"/>
                        </a:rPr>
                        <a:t>máx</a:t>
                      </a: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 estimada será de 20-30 </a:t>
                      </a:r>
                      <a:r>
                        <a:rPr lang="es-ES" sz="900" b="1" dirty="0" err="1">
                          <a:effectLst/>
                          <a:latin typeface="Tahoma"/>
                          <a:ea typeface="Times New Roman"/>
                        </a:rPr>
                        <a:t>bpm</a:t>
                      </a:r>
                      <a:r>
                        <a:rPr lang="es-ES" sz="900" b="1" dirty="0">
                          <a:effectLst/>
                          <a:latin typeface="Tahoma"/>
                          <a:ea typeface="Times New Roman"/>
                        </a:rPr>
                        <a:t> menos que en pacientes que no tomen beta-</a:t>
                      </a:r>
                      <a:r>
                        <a:rPr lang="es-ES" sz="900" b="1" dirty="0" err="1">
                          <a:effectLst/>
                          <a:latin typeface="Tahoma"/>
                          <a:ea typeface="Times New Roman"/>
                        </a:rPr>
                        <a:t>blocantes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87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BLOQUEADORES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DE LOS CANALES DE CALCIO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Tipo I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Verapamil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Tipo II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Amlodipina, Felodipina, Nicardipina, Nifedipina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Tipo III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Diltiazem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Posible reducción en la respuesta de la FC al ejercicio con los tipos I y II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Incrementa el riesgo de hipotensión en cambios rápidos de postura o para repentina de la actividad.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</a:rPr>
                        <a:t>Nifedipina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 puede crear un reflejo incrementando la FC debido a la </a:t>
                      </a:r>
                      <a:r>
                        <a:rPr lang="es-ES" sz="900" dirty="0" smtClean="0">
                          <a:effectLst/>
                          <a:latin typeface="Tahoma"/>
                          <a:ea typeface="Times New Roman"/>
                        </a:rPr>
                        <a:t>reducida 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PA.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84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DIURÉTICOS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Efectos de deshidratación: fomentar la toma de líquidos constante durante el ejercicio en este tipo de pacientes, especialmente ante temperaturas elevadas.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La deshidratación conlleva aumento en el riesgo de hipotensión.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El dolor en las piernas y/o el cansancio pueden afectar la capacidad de ejercitación.</a:t>
                      </a:r>
                      <a:endParaRPr lang="es-E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1503" marR="315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79865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ANEXOS</a:t>
            </a:r>
            <a:endParaRPr lang="es-ES" b="1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57200" y="2139592"/>
          <a:ext cx="8229600" cy="39805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76529"/>
                <a:gridCol w="6553071"/>
              </a:tblGrid>
              <a:tr h="14664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Tahoma"/>
                          <a:ea typeface="Times New Roman"/>
                        </a:rPr>
                        <a:t>NITRATOS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ahoma"/>
                          <a:ea typeface="Times New Roman"/>
                        </a:rPr>
                        <a:t>De larga actuación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ahoma"/>
                          <a:ea typeface="Times New Roman"/>
                        </a:rPr>
                        <a:t>Uso inmediato: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Tahoma"/>
                          <a:ea typeface="Times New Roman"/>
                        </a:rPr>
                        <a:t>Trinitrato de Gliceril (GTN)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Incrementa el riesgo de hipotensión en cambios rápidos de postura o para repentina de la actividad.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- Mejora la tolerancia al ejercicio, ya que mejora el umbral isquémico.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  <a:cs typeface="Tahoma"/>
                        </a:rPr>
                        <a:t>Los participantes en las sesiones nunca deberán de ejercitarse en presencia de </a:t>
                      </a:r>
                      <a:r>
                        <a:rPr lang="es-ES" sz="900" dirty="0" err="1">
                          <a:effectLst/>
                          <a:latin typeface="Tahoma"/>
                          <a:ea typeface="Times New Roman"/>
                          <a:cs typeface="Tahoma"/>
                        </a:rPr>
                        <a:t>ángina</a:t>
                      </a:r>
                      <a:r>
                        <a:rPr lang="es-ES" sz="900" dirty="0">
                          <a:effectLst/>
                          <a:latin typeface="Tahoma"/>
                          <a:ea typeface="Times New Roman"/>
                          <a:cs typeface="Tahoma"/>
                        </a:rPr>
                        <a:t>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  <a:latin typeface="Tahoma"/>
                          <a:ea typeface="Times New Roman"/>
                        </a:rPr>
                        <a:t>REDUCTORES DE LOS NIVELES DE COLESTEROL Y TRIGLICÉRIDOS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  <a:latin typeface="Tahoma"/>
                          <a:ea typeface="Times New Roman"/>
                        </a:rPr>
                        <a:t>Estatinas 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  <a:latin typeface="Tahoma"/>
                          <a:ea typeface="Times New Roman"/>
                        </a:rPr>
                        <a:t>Ezetimibe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  <a:latin typeface="Tahoma"/>
                          <a:ea typeface="Times New Roman"/>
                        </a:rPr>
                        <a:t>Ácido nicotínico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  <a:latin typeface="Tahoma"/>
                          <a:ea typeface="Times New Roman"/>
                        </a:rPr>
                        <a:t>Fibratos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- </a:t>
                      </a:r>
                      <a:r>
                        <a:rPr lang="es-ES" sz="900">
                          <a:effectLst/>
                          <a:latin typeface="Tahoma"/>
                          <a:ea typeface="Times New Roman"/>
                        </a:rPr>
                        <a:t>Posibilidad de piernas doloridas.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  <a:latin typeface="Tahoma"/>
                          <a:ea typeface="Times New Roman"/>
                        </a:rPr>
                        <a:t>- Posbilidad de piernas doloridas.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1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Tahoma"/>
                          <a:ea typeface="Times New Roman"/>
                        </a:rPr>
                        <a:t>ACTIVADORES CANALES POTASIO</a:t>
                      </a:r>
                      <a:endParaRPr lang="es-E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/>
                          <a:ea typeface="Times New Roman"/>
                        </a:rPr>
                        <a:t>- Incrementa el riesgo de hipotensión en cambios rápidos de postura o para repentina de la actividad.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  <a:latin typeface="Tahoma"/>
                          <a:ea typeface="Times New Roman"/>
                        </a:rPr>
                        <a:t>- Posibles taquicardias.</a:t>
                      </a:r>
                      <a:endParaRPr lang="es-E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2848" marR="628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50631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BIBLIOGRAFÍA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400" dirty="0"/>
              <a:t>ACSM (2014). </a:t>
            </a:r>
            <a:r>
              <a:rPr lang="es-ES" sz="1400" i="1" dirty="0"/>
              <a:t>Manual ACSM para la Valoración y Prescripción del Ejercicio</a:t>
            </a:r>
            <a:r>
              <a:rPr lang="es-ES" sz="1400" dirty="0"/>
              <a:t>. 3ª edición. Paidotribo</a:t>
            </a:r>
            <a:r>
              <a:rPr lang="es-ES" sz="1400" dirty="0" smtClean="0"/>
              <a:t>.</a:t>
            </a:r>
          </a:p>
          <a:p>
            <a:pPr marL="0" indent="0">
              <a:buNone/>
            </a:pPr>
            <a:endParaRPr lang="es-ES" sz="1400" dirty="0"/>
          </a:p>
          <a:p>
            <a:r>
              <a:rPr lang="en-US" sz="1400" dirty="0"/>
              <a:t>BACPR Exercise for Cardiac Rehabilitation Student Workbook (2012). United </a:t>
            </a:r>
            <a:r>
              <a:rPr lang="en-US" sz="1400" dirty="0" smtClean="0"/>
              <a:t>Kingdom.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sz="1400" dirty="0" smtClean="0"/>
              <a:t>Brinks, M.S. </a:t>
            </a:r>
            <a:r>
              <a:rPr lang="en-US" sz="1400" b="1" dirty="0" smtClean="0"/>
              <a:t>(2009). </a:t>
            </a:r>
            <a:r>
              <a:rPr lang="en-US" sz="1400" dirty="0" smtClean="0"/>
              <a:t>Water </a:t>
            </a:r>
            <a:r>
              <a:rPr lang="en-US" sz="1400" dirty="0"/>
              <a:t>Exercise in Patients With and Without Cardiovascular Disease: Benefits, Rationale, Safety, and Prescriptive </a:t>
            </a:r>
            <a:r>
              <a:rPr lang="en-US" sz="1400" dirty="0" smtClean="0"/>
              <a:t>Guidelines. </a:t>
            </a:r>
            <a:r>
              <a:rPr lang="en-US" sz="1400" i="1" dirty="0" smtClean="0"/>
              <a:t>American Journal of Lifestyle Medicine</a:t>
            </a:r>
            <a:r>
              <a:rPr lang="en-US" sz="1400" dirty="0" smtClean="0"/>
              <a:t>. 4, (3), 290-299</a:t>
            </a:r>
          </a:p>
          <a:p>
            <a:endParaRPr lang="en-US" sz="1400" dirty="0"/>
          </a:p>
          <a:p>
            <a:r>
              <a:rPr lang="en-US" sz="1400" dirty="0"/>
              <a:t>Chiacchio, M. (2008). Fórmulas de estimación de la frecuencia cardiaca máxima. Disponible en: </a:t>
            </a:r>
            <a:r>
              <a:rPr lang="en-US" sz="1400" dirty="0">
                <a:hlinkClick r:id="rId2"/>
              </a:rPr>
              <a:t>http://www.medicodeldeporte.es</a:t>
            </a: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r>
              <a:rPr lang="es-ES" altLang="es-ES" sz="1400" dirty="0"/>
              <a:t>Izquierdo, M. (2012). Salud y Desarrollo de la Fuerza Muscular. ¿Cuánto entrenamiento es suficiente? Universidad de Navarra</a:t>
            </a:r>
          </a:p>
          <a:p>
            <a:endParaRPr lang="en-US" sz="1400" dirty="0" smtClean="0"/>
          </a:p>
          <a:p>
            <a:endParaRPr lang="en-US" sz="1400" dirty="0"/>
          </a:p>
          <a:p>
            <a:pPr marL="0" indent="0">
              <a:buNone/>
            </a:pPr>
            <a:endParaRPr lang="es-ES" sz="1400" dirty="0"/>
          </a:p>
          <a:p>
            <a:endParaRPr lang="es-ES" sz="14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352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2207</TotalTime>
  <Words>2834</Words>
  <Application>Microsoft Office PowerPoint</Application>
  <PresentationFormat>Presentación en pantalla (4:3)</PresentationFormat>
  <Paragraphs>697</Paragraphs>
  <Slides>56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57" baseType="lpstr">
      <vt:lpstr>Flujo</vt:lpstr>
      <vt:lpstr>EJERCICIO FÍSICO PARA LA SALUD</vt:lpstr>
      <vt:lpstr>INDICE</vt:lpstr>
      <vt:lpstr>LAS CARDIOPATÍAS</vt:lpstr>
      <vt:lpstr>¿QUÉ SON?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EJERCICIO AERÓBICO</vt:lpstr>
      <vt:lpstr>EJERCICIO AERÓBICO</vt:lpstr>
      <vt:lpstr>ESTRATIFICACIÓN DEL RIESGO</vt:lpstr>
      <vt:lpstr>EJERCICIO AERÓBICO</vt:lpstr>
      <vt:lpstr>EJERCICIO AERÓBICO</vt:lpstr>
      <vt:lpstr>EJERCICIO AERÓBICO</vt:lpstr>
      <vt:lpstr>EJERCICIOS DE FUERZA-TONIFICACIÓN</vt:lpstr>
      <vt:lpstr>      CRITERIOS DE INCLUSIÓN</vt:lpstr>
      <vt:lpstr>CRITERIOS DE EXCLUSIÓN</vt:lpstr>
      <vt:lpstr>Presentación de PowerPoint</vt:lpstr>
      <vt:lpstr>Presentación de PowerPoint</vt:lpstr>
      <vt:lpstr>CONTRAINDICACIONES</vt:lpstr>
      <vt:lpstr>CONTRAINDICACIONES</vt:lpstr>
      <vt:lpstr>CONSIDERACIONES METODOLÓGICAS</vt:lpstr>
      <vt:lpstr>Presentación de PowerPoint</vt:lpstr>
      <vt:lpstr>ANEXOS</vt:lpstr>
      <vt:lpstr>ANEXOS</vt:lpstr>
      <vt:lpstr>ANEXOS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LETRA 48</dc:title>
  <dc:creator>Ramon</dc:creator>
  <cp:lastModifiedBy>Paula</cp:lastModifiedBy>
  <cp:revision>149</cp:revision>
  <dcterms:modified xsi:type="dcterms:W3CDTF">2015-10-18T11:14:37Z</dcterms:modified>
</cp:coreProperties>
</file>