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8"/>
  </p:notesMasterIdLst>
  <p:sldIdLst>
    <p:sldId id="257" r:id="rId2"/>
    <p:sldId id="504" r:id="rId3"/>
    <p:sldId id="399" r:id="rId4"/>
    <p:sldId id="400" r:id="rId5"/>
    <p:sldId id="402" r:id="rId6"/>
    <p:sldId id="526" r:id="rId7"/>
    <p:sldId id="420" r:id="rId8"/>
    <p:sldId id="422" r:id="rId9"/>
    <p:sldId id="503" r:id="rId10"/>
    <p:sldId id="424" r:id="rId11"/>
    <p:sldId id="404" r:id="rId12"/>
    <p:sldId id="403" r:id="rId13"/>
    <p:sldId id="528" r:id="rId14"/>
    <p:sldId id="524" r:id="rId15"/>
    <p:sldId id="518" r:id="rId16"/>
    <p:sldId id="519" r:id="rId17"/>
    <p:sldId id="523" r:id="rId18"/>
    <p:sldId id="521" r:id="rId19"/>
    <p:sldId id="522" r:id="rId20"/>
    <p:sldId id="529" r:id="rId21"/>
    <p:sldId id="530" r:id="rId22"/>
    <p:sldId id="513" r:id="rId23"/>
    <p:sldId id="514" r:id="rId24"/>
    <p:sldId id="515" r:id="rId25"/>
    <p:sldId id="349" r:id="rId26"/>
    <p:sldId id="433" r:id="rId27"/>
    <p:sldId id="431" r:id="rId28"/>
    <p:sldId id="505" r:id="rId29"/>
    <p:sldId id="516" r:id="rId30"/>
    <p:sldId id="429" r:id="rId31"/>
    <p:sldId id="506" r:id="rId32"/>
    <p:sldId id="512" r:id="rId33"/>
    <p:sldId id="507" r:id="rId34"/>
    <p:sldId id="508" r:id="rId35"/>
    <p:sldId id="509" r:id="rId36"/>
    <p:sldId id="510" r:id="rId37"/>
    <p:sldId id="511" r:id="rId38"/>
    <p:sldId id="531" r:id="rId39"/>
    <p:sldId id="532" r:id="rId40"/>
    <p:sldId id="545" r:id="rId41"/>
    <p:sldId id="533" r:id="rId42"/>
    <p:sldId id="534" r:id="rId43"/>
    <p:sldId id="535" r:id="rId44"/>
    <p:sldId id="536" r:id="rId45"/>
    <p:sldId id="537" r:id="rId46"/>
    <p:sldId id="538" r:id="rId47"/>
    <p:sldId id="539" r:id="rId48"/>
    <p:sldId id="540" r:id="rId49"/>
    <p:sldId id="541" r:id="rId50"/>
    <p:sldId id="542" r:id="rId51"/>
    <p:sldId id="543" r:id="rId52"/>
    <p:sldId id="544" r:id="rId53"/>
    <p:sldId id="546" r:id="rId54"/>
    <p:sldId id="547" r:id="rId55"/>
    <p:sldId id="548" r:id="rId56"/>
    <p:sldId id="379" r:id="rId5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91" autoAdjust="0"/>
    <p:restoredTop sz="83541" autoAdjust="0"/>
  </p:normalViewPr>
  <p:slideViewPr>
    <p:cSldViewPr>
      <p:cViewPr>
        <p:scale>
          <a:sx n="100" d="100"/>
          <a:sy n="100" d="100"/>
        </p:scale>
        <p:origin x="-2292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6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3A580-5C84-4742-96CD-095B60B1BD7A}" type="datetimeFigureOut">
              <a:rPr lang="es-ES" smtClean="0"/>
              <a:t>21/10/2015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E9650-9B48-460B-B142-B527524072F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579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AAB97-496B-455A-94A3-ACDA5429BCAD}" type="slidenum">
              <a:rPr lang="es-ES" altLang="es-ES"/>
              <a:pPr/>
              <a:t>10</a:t>
            </a:fld>
            <a:endParaRPr lang="es-ES" altLang="es-ES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Fibrinógeno mas elevado fumadores, en mujeres que </a:t>
            </a:r>
            <a:r>
              <a:rPr lang="es-ES" altLang="es-ES" dirty="0" smtClean="0"/>
              <a:t>hombres, </a:t>
            </a:r>
            <a:r>
              <a:rPr lang="es-ES" altLang="es-ES" dirty="0"/>
              <a:t>aumenta con edad, relación positiva entre obesidad y fibrinógenos.</a:t>
            </a:r>
          </a:p>
          <a:p>
            <a:r>
              <a:rPr lang="es-ES" altLang="es-ES" dirty="0"/>
              <a:t>Estrés: mas catecolaminas, aumento FC y PA. Daños en las arterias coronarias.</a:t>
            </a:r>
          </a:p>
          <a:p>
            <a:r>
              <a:rPr lang="es-ES" altLang="es-ES" dirty="0"/>
              <a:t>Alcohol: Hipertensión y mayor probabilidad de cardiopatía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Cuadro</a:t>
            </a:r>
            <a:r>
              <a:rPr lang="es-ES_tradnl" baseline="0" dirty="0" smtClean="0"/>
              <a:t> izquierdo:</a:t>
            </a:r>
          </a:p>
          <a:p>
            <a:r>
              <a:rPr lang="es-ES_tradnl" baseline="0" dirty="0" smtClean="0"/>
              <a:t>BIHOTZ MAIZTASUNA</a:t>
            </a:r>
          </a:p>
          <a:p>
            <a:r>
              <a:rPr lang="es-ES_tradnl" baseline="0" dirty="0" err="1" smtClean="0"/>
              <a:t>Bihotzaren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nerbio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sinpatikoen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jarduera</a:t>
            </a:r>
            <a:endParaRPr lang="es-ES_tradnl" baseline="0" dirty="0" smtClean="0"/>
          </a:p>
          <a:p>
            <a:r>
              <a:rPr lang="es-ES_tradnl" baseline="0" dirty="0" err="1" smtClean="0"/>
              <a:t>Neurotransmisore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katekolaminak</a:t>
            </a:r>
            <a:endParaRPr lang="es-ES_tradnl" baseline="0" dirty="0" smtClean="0"/>
          </a:p>
          <a:p>
            <a:endParaRPr lang="es-ES_tradnl" baseline="0" dirty="0" smtClean="0"/>
          </a:p>
          <a:p>
            <a:r>
              <a:rPr lang="es-ES_tradnl" baseline="0" dirty="0" err="1" smtClean="0"/>
              <a:t>Bihotzaren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nerbio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parasinpatikoen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jarduera</a:t>
            </a:r>
            <a:endParaRPr lang="es-ES_tradnl" baseline="0" dirty="0" smtClean="0"/>
          </a:p>
          <a:p>
            <a:r>
              <a:rPr lang="es-ES_tradnl" baseline="0" dirty="0" err="1" smtClean="0"/>
              <a:t>Neurotransmisore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azetilkolina</a:t>
            </a:r>
            <a:endParaRPr lang="es-ES_tradnl" baseline="0" dirty="0" smtClean="0"/>
          </a:p>
          <a:p>
            <a:endParaRPr lang="es-ES_tradnl" baseline="0" dirty="0" smtClean="0"/>
          </a:p>
          <a:p>
            <a:r>
              <a:rPr lang="es-ES_tradnl" baseline="0" dirty="0" smtClean="0"/>
              <a:t>Cuadro derecho:</a:t>
            </a:r>
          </a:p>
          <a:p>
            <a:r>
              <a:rPr lang="es-ES_tradnl" baseline="0" dirty="0" smtClean="0"/>
              <a:t>BOLUMEN SISTOLIKOA</a:t>
            </a:r>
          </a:p>
          <a:p>
            <a:r>
              <a:rPr lang="es-ES_tradnl" baseline="0" dirty="0" err="1" smtClean="0"/>
              <a:t>Bihotzaren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nerbio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sinpatikoen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jarduera</a:t>
            </a:r>
            <a:endParaRPr lang="es-ES_tradnl" baseline="0" dirty="0" smtClean="0"/>
          </a:p>
          <a:p>
            <a:r>
              <a:rPr lang="es-ES_tradnl" baseline="0" dirty="0" err="1" smtClean="0"/>
              <a:t>Neurotransmisore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katekolaminak</a:t>
            </a:r>
            <a:endParaRPr lang="es-ES_tradnl" baseline="0" dirty="0" smtClean="0"/>
          </a:p>
          <a:p>
            <a:endParaRPr lang="es-ES_tradnl" baseline="0" dirty="0" smtClean="0"/>
          </a:p>
          <a:p>
            <a:r>
              <a:rPr lang="es-ES_tradnl" baseline="0" dirty="0" err="1" smtClean="0"/>
              <a:t>Azken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bolumen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diastolikoa</a:t>
            </a:r>
            <a:endParaRPr lang="es-ES_tradnl" baseline="0" dirty="0" smtClean="0"/>
          </a:p>
          <a:p>
            <a:endParaRPr lang="es-ES_tradnl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E9650-9B48-460B-B142-B527524072F4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2389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466FCA-DA02-4479-868B-86402585ECE0}" type="slidenum">
              <a:rPr lang="es-ES" altLang="es-ES"/>
              <a:pPr/>
              <a:t>17</a:t>
            </a:fld>
            <a:endParaRPr lang="es-ES" altLang="es-ES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ERROR APUNTES VENTRICULO IZQUIERDO</a:t>
            </a:r>
          </a:p>
          <a:p>
            <a:r>
              <a:rPr lang="es-ES" altLang="es-ES" dirty="0"/>
              <a:t>al 75% de la masa total del corazón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EB808C-ED24-4CEC-9EC3-D5703D4F4AA3}" type="slidenum">
              <a:rPr lang="es-ES" altLang="es-ES"/>
              <a:pPr/>
              <a:t>18</a:t>
            </a:fld>
            <a:endParaRPr lang="es-ES" altLang="es-ES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ERROR APUNTES VENTRICULO IZQUIERDO</a:t>
            </a:r>
          </a:p>
          <a:p>
            <a:r>
              <a:rPr lang="es-ES" altLang="es-ES" dirty="0"/>
              <a:t>al 75% de la masa total del corazón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826893-A51F-49FC-9F2C-97A0EE217827}" type="slidenum">
              <a:rPr lang="es-ES" altLang="es-ES"/>
              <a:pPr/>
              <a:t>19</a:t>
            </a:fld>
            <a:endParaRPr lang="es-ES" altLang="es-ES" dirty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ERROR APUNTES VENTRICULO IZQUIERDO</a:t>
            </a:r>
          </a:p>
          <a:p>
            <a:r>
              <a:rPr lang="es-ES" altLang="es-ES" dirty="0"/>
              <a:t>al 75% de la masa total del corazón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FC</a:t>
            </a:r>
            <a:r>
              <a:rPr lang="es-ES_tradnl" baseline="0" dirty="0" smtClean="0"/>
              <a:t> xx </a:t>
            </a:r>
            <a:r>
              <a:rPr lang="es-ES_tradnl" baseline="0" dirty="0" err="1" smtClean="0"/>
              <a:t>bada</a:t>
            </a:r>
            <a:r>
              <a:rPr lang="es-ES_tradnl" baseline="0" dirty="0" smtClean="0"/>
              <a:t> eta PA xx </a:t>
            </a:r>
            <a:r>
              <a:rPr lang="es-ES_tradnl" baseline="0" dirty="0" err="1" smtClean="0"/>
              <a:t>bada</a:t>
            </a:r>
            <a:r>
              <a:rPr lang="es-ES_tradnl" baseline="0" dirty="0" smtClean="0"/>
              <a:t>, </a:t>
            </a:r>
            <a:r>
              <a:rPr lang="es-ES_tradnl" baseline="0" dirty="0" err="1" smtClean="0"/>
              <a:t>orduan</a:t>
            </a:r>
            <a:r>
              <a:rPr lang="es-ES_tradnl" baseline="0" dirty="0" smtClean="0"/>
              <a:t> RPP xx</a:t>
            </a:r>
          </a:p>
          <a:p>
            <a:endParaRPr lang="es-ES_tradnl" baseline="0" dirty="0" smtClean="0"/>
          </a:p>
          <a:p>
            <a:r>
              <a:rPr lang="es-ES_tradnl" baseline="0" dirty="0" smtClean="0"/>
              <a:t>O2 </a:t>
            </a:r>
            <a:r>
              <a:rPr lang="es-ES_tradnl" baseline="0" dirty="0" err="1" smtClean="0"/>
              <a:t>eskaria</a:t>
            </a:r>
            <a:r>
              <a:rPr lang="es-ES_tradnl" baseline="0" dirty="0" smtClean="0"/>
              <a:t> xx</a:t>
            </a:r>
          </a:p>
          <a:p>
            <a:r>
              <a:rPr lang="es-ES_tradnl" baseline="0" dirty="0" smtClean="0"/>
              <a:t>eta</a:t>
            </a:r>
          </a:p>
          <a:p>
            <a:r>
              <a:rPr lang="es-ES_tradnl" baseline="0" dirty="0" err="1" smtClean="0"/>
              <a:t>Atalase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iskemikoa</a:t>
            </a:r>
            <a:r>
              <a:rPr lang="es-ES_tradnl" baseline="0" dirty="0" smtClean="0"/>
              <a:t> xx</a:t>
            </a:r>
          </a:p>
          <a:p>
            <a:endParaRPr lang="es-ES_tradnl" baseline="0" dirty="0" smtClean="0"/>
          </a:p>
          <a:p>
            <a:r>
              <a:rPr lang="es-ES_tradnl" baseline="0" dirty="0" err="1" smtClean="0"/>
              <a:t>Gainera</a:t>
            </a:r>
            <a:endParaRPr lang="es-ES_tradnl" baseline="0" dirty="0" smtClean="0"/>
          </a:p>
          <a:p>
            <a:endParaRPr lang="es-ES_tradnl" baseline="0" dirty="0" smtClean="0"/>
          </a:p>
          <a:p>
            <a:r>
              <a:rPr lang="es-ES_tradnl" baseline="0" dirty="0" err="1" smtClean="0"/>
              <a:t>Diastolearen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iraupena</a:t>
            </a:r>
            <a:r>
              <a:rPr lang="es-ES_tradnl" baseline="0" dirty="0" smtClean="0"/>
              <a:t> xx</a:t>
            </a:r>
          </a:p>
          <a:p>
            <a:endParaRPr lang="es-ES_tradnl" baseline="0" dirty="0" smtClean="0"/>
          </a:p>
          <a:p>
            <a:r>
              <a:rPr lang="es-ES_tradnl" baseline="0" dirty="0" err="1" smtClean="0"/>
              <a:t>Xx</a:t>
            </a:r>
            <a:r>
              <a:rPr lang="es-ES_tradnl" baseline="0" dirty="0" smtClean="0"/>
              <a:t> da </a:t>
            </a:r>
            <a:r>
              <a:rPr lang="es-ES_tradnl" baseline="0" dirty="0" err="1" smtClean="0"/>
              <a:t>odola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zirkulazio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koronarioaren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barruan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ibiltzeko</a:t>
            </a:r>
            <a:r>
              <a:rPr lang="es-ES_tradnl" baseline="0" dirty="0" smtClean="0"/>
              <a:t> </a:t>
            </a:r>
            <a:r>
              <a:rPr lang="es-ES_tradnl" baseline="0" dirty="0" err="1" smtClean="0"/>
              <a:t>denbora</a:t>
            </a:r>
            <a:endParaRPr lang="es-ES_tradnl" baseline="0" dirty="0" smtClean="0"/>
          </a:p>
          <a:p>
            <a:endParaRPr lang="es-ES_tradnl" baseline="0" dirty="0" smtClean="0"/>
          </a:p>
          <a:p>
            <a:endParaRPr lang="eu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E9650-9B48-460B-B142-B527524072F4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821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Tender</a:t>
            </a:r>
            <a:r>
              <a:rPr lang="es-ES" baseline="0" dirty="0" smtClean="0"/>
              <a:t> a trabajar continuo. Si los pacientes no pueden mantener continuo trabajar intermitente e ir sumando minutos en la intensidad de ejercicio. Los descansos siempre serán activos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63EB-1CDF-4B64-8B0C-4BB4DB148F74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477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_tradnl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DE6223-F4C3-4ED4-AE25-E52963C140E0}" type="slidenum">
              <a:rPr lang="es-ES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9CF6D10-D182-4302-A814-E23B65D9DDEC}" type="slidenum">
              <a:rPr lang="es-ES" altLang="es-ES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56283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21/10/2015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3" r:id="rId12"/>
    <p:sldLayoutId id="2147483794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.gif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youtube.com/watch?v=RVKGpgVQceQ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medicodeldeporte.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92867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s-ES_tradnl" dirty="0" smtClean="0"/>
              <a:t>OSASUN ONA IZATEKO ARIKETA FISIKOA</a:t>
            </a:r>
            <a:endParaRPr lang="es-ES_tradn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3143248"/>
            <a:ext cx="8286808" cy="1752600"/>
          </a:xfrm>
        </p:spPr>
        <p:txBody>
          <a:bodyPr>
            <a:normAutofit/>
          </a:bodyPr>
          <a:lstStyle/>
          <a:p>
            <a:pPr lvl="0" algn="ctr"/>
            <a:r>
              <a:rPr lang="es-ES" sz="3600" b="1" dirty="0" smtClean="0"/>
              <a:t>BIHOTZ ERREHABILITAZIOA </a:t>
            </a:r>
          </a:p>
        </p:txBody>
      </p:sp>
      <p:pic>
        <p:nvPicPr>
          <p:cNvPr id="2050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2643206" cy="1557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851648" cy="1057268"/>
          </a:xfrm>
        </p:spPr>
        <p:txBody>
          <a:bodyPr>
            <a:normAutofit/>
          </a:bodyPr>
          <a:lstStyle/>
          <a:p>
            <a:pPr algn="ctr"/>
            <a:r>
              <a:rPr lang="es-ES_tradnl" sz="4800" dirty="0" smtClean="0"/>
              <a:t>AURKIBIDEA</a:t>
            </a:r>
            <a:endParaRPr lang="es-ES_tradnl" sz="4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472" y="2143116"/>
            <a:ext cx="750099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u-ES" sz="2000" dirty="0"/>
              <a:t>Gaixotasun </a:t>
            </a:r>
            <a:r>
              <a:rPr lang="eu-ES" sz="2000" dirty="0" err="1"/>
              <a:t>kardiobaskularrak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u-ES" sz="2000" dirty="0"/>
              <a:t>Definizioa eta gaixotasunaren prozesua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err="1" smtClean="0"/>
              <a:t>Kontzeptu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nagusiak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err="1" smtClean="0"/>
              <a:t>Ondorio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fisiologikoak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ariketa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egiten</a:t>
            </a:r>
            <a:r>
              <a:rPr lang="es-ES_tradnl" sz="2000" dirty="0" smtClean="0"/>
              <a:t> den </a:t>
            </a:r>
            <a:r>
              <a:rPr lang="es-ES_tradnl" sz="2000" dirty="0" err="1" smtClean="0"/>
              <a:t>bitartean</a:t>
            </a:r>
            <a:r>
              <a:rPr lang="es-ES_tradnl" sz="20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u-ES" sz="2000" dirty="0"/>
              <a:t>Pazienteak arrisku-taldeetan antolatzea</a:t>
            </a:r>
            <a:endParaRPr lang="es-ES_tradnl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u-ES" sz="2000" dirty="0"/>
              <a:t>Bihotz-errehabilitazioko saioak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u-ES" sz="2000" dirty="0"/>
              <a:t>Izan daitezkeen onurak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u-ES" sz="2000" dirty="0"/>
              <a:t>Barneratzeko eta kanporatzeko </a:t>
            </a:r>
            <a:r>
              <a:rPr lang="eu-ES" sz="2000" dirty="0" smtClean="0"/>
              <a:t>irizpideak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err="1" smtClean="0"/>
              <a:t>Gomendio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metodologikoak</a:t>
            </a:r>
            <a:endParaRPr lang="es-ES_tradnl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s-ES_tradnl" sz="2000" dirty="0" err="1" smtClean="0"/>
              <a:t>Fitness</a:t>
            </a:r>
            <a:r>
              <a:rPr lang="es-ES_tradnl" sz="2000" dirty="0" smtClean="0"/>
              <a:t>-aren </a:t>
            </a:r>
            <a:r>
              <a:rPr lang="es-ES_tradnl" sz="2000" dirty="0" err="1" smtClean="0"/>
              <a:t>osagaiak</a:t>
            </a:r>
            <a:r>
              <a:rPr lang="es-ES_tradnl" sz="2000" dirty="0" smtClean="0"/>
              <a:t> eta </a:t>
            </a:r>
            <a:r>
              <a:rPr lang="es-ES_tradnl" sz="2000" dirty="0" err="1" smtClean="0"/>
              <a:t>bihotz-errehabilitazioa</a:t>
            </a:r>
            <a:r>
              <a:rPr lang="es-ES_tradnl" sz="2000" dirty="0" smtClean="0"/>
              <a:t> 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u-ES" sz="2000" dirty="0"/>
              <a:t>Ariketa </a:t>
            </a:r>
            <a:r>
              <a:rPr lang="eu-ES" sz="2000" dirty="0" smtClean="0"/>
              <a:t>aerobikoak </a:t>
            </a:r>
            <a:r>
              <a:rPr lang="eu-ES" sz="2000" dirty="0"/>
              <a:t>eta BE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u-ES" sz="2000" dirty="0"/>
              <a:t>Indar-ariketak eta BE</a:t>
            </a:r>
            <a:endParaRPr lang="es-ES_tradnl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u-ES" sz="2000" dirty="0"/>
              <a:t>Zalutasun-ariketak eta BE</a:t>
            </a:r>
            <a:endParaRPr lang="es-ES_tradnl" sz="2000" dirty="0"/>
          </a:p>
        </p:txBody>
      </p:sp>
      <p:pic>
        <p:nvPicPr>
          <p:cNvPr id="102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55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  <a:noFill/>
          <a:ln w="508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altLang="es-ES" sz="5400" b="1" dirty="0" smtClean="0">
                <a:solidFill>
                  <a:schemeClr val="tx2">
                    <a:lumMod val="50000"/>
                  </a:schemeClr>
                </a:solidFill>
              </a:rPr>
              <a:t>KARDIOPATIA</a:t>
            </a:r>
            <a:endParaRPr lang="es-ES" altLang="es-ES" sz="5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4213" y="5084763"/>
            <a:ext cx="7915275" cy="14700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  <a:ex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altLang="es-ES" sz="5400" b="1" dirty="0" smtClean="0">
                <a:solidFill>
                  <a:schemeClr val="tx2">
                    <a:lumMod val="50000"/>
                  </a:schemeClr>
                </a:solidFill>
              </a:rPr>
              <a:t>ISKEMIKOAK</a:t>
            </a:r>
            <a:endParaRPr lang="es-ES" altLang="es-ES" sz="5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6" name="Picture 8" descr="cache_24113816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1989138"/>
            <a:ext cx="2541587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70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 dirty="0" smtClean="0"/>
              <a:t>ZER DIRA?</a:t>
            </a:r>
            <a:endParaRPr lang="es-ES" altLang="es-ES" b="1" dirty="0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u-ES" altLang="es-ES" dirty="0" smtClean="0"/>
              <a:t>“</a:t>
            </a:r>
            <a:r>
              <a:rPr lang="eu-ES" altLang="es-ES" dirty="0" smtClean="0"/>
              <a:t>Elkarrekin lotuta dauden nahasmenduen multzoari esaten zaio generikoki</a:t>
            </a:r>
            <a:r>
              <a:rPr lang="eu-ES" altLang="es-ES" dirty="0" smtClean="0"/>
              <a:t>. Nahasmendu horietan, </a:t>
            </a:r>
            <a:r>
              <a:rPr lang="eu-ES" altLang="es-E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desoreka</a:t>
            </a:r>
            <a:r>
              <a:rPr lang="eu-ES" altLang="es-ES" dirty="0" smtClean="0"/>
              <a:t> gertatzen da oxigeno eta substratuen </a:t>
            </a:r>
            <a:r>
              <a:rPr lang="eu-ES" altLang="es-E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horniduraren </a:t>
            </a:r>
            <a:r>
              <a:rPr lang="eu-ES" altLang="es-ES" dirty="0" smtClean="0"/>
              <a:t> eta bihotz-</a:t>
            </a:r>
            <a:r>
              <a:rPr lang="eu-ES" altLang="es-E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eskariaren</a:t>
            </a:r>
            <a:r>
              <a:rPr lang="eu-ES" altLang="es-ES" dirty="0" smtClean="0"/>
              <a:t> artean”.</a:t>
            </a:r>
            <a:endParaRPr lang="eu-ES" altLang="es-ES" dirty="0"/>
          </a:p>
        </p:txBody>
      </p:sp>
      <p:pic>
        <p:nvPicPr>
          <p:cNvPr id="4" name="Picture 11" descr="42-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29000"/>
            <a:ext cx="2574109" cy="332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463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/>
      <p:bldP spid="22016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4716463" y="1736725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1331912" y="2060575"/>
            <a:ext cx="65681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1331912" y="20605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4716463" y="20605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7900090" y="20605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198437" y="2565400"/>
            <a:ext cx="2266950" cy="17287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 smtClean="0"/>
              <a:t>ARTERIA</a:t>
            </a:r>
            <a:endParaRPr lang="es-ES" altLang="es-ES" b="1" dirty="0"/>
          </a:p>
          <a:p>
            <a:pPr algn="ctr"/>
            <a:r>
              <a:rPr lang="es-ES" altLang="es-ES" b="1" dirty="0" smtClean="0"/>
              <a:t>KORONARIOAK</a:t>
            </a:r>
            <a:endParaRPr lang="es-ES" altLang="es-ES" b="1" dirty="0"/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3419475" y="2636838"/>
            <a:ext cx="2590800" cy="17287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 smtClean="0"/>
              <a:t>GARUNEKO </a:t>
            </a:r>
          </a:p>
          <a:p>
            <a:pPr algn="ctr"/>
            <a:r>
              <a:rPr lang="es-ES" altLang="es-ES" b="1" dirty="0" smtClean="0"/>
              <a:t>ARTERIAK</a:t>
            </a:r>
            <a:endParaRPr lang="es-ES" altLang="es-ES" b="1" dirty="0"/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6765926" y="2636838"/>
            <a:ext cx="2266950" cy="17287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 smtClean="0"/>
              <a:t>ARTERIA</a:t>
            </a:r>
            <a:endParaRPr lang="es-ES" altLang="es-ES" b="1" dirty="0"/>
          </a:p>
          <a:p>
            <a:pPr algn="ctr"/>
            <a:r>
              <a:rPr lang="es-ES" altLang="es-ES" b="1" dirty="0" smtClean="0"/>
              <a:t>PERIFERIKOAK</a:t>
            </a:r>
            <a:endParaRPr lang="es-ES" altLang="es-ES" b="1" dirty="0"/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1116012" y="443706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4572000" y="443706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7676749" y="443706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203692" y="5284859"/>
            <a:ext cx="2270125" cy="936625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400" dirty="0" err="1" smtClean="0"/>
              <a:t>Gaixotasun</a:t>
            </a:r>
            <a:r>
              <a:rPr lang="es-ES" altLang="es-ES" sz="2400" dirty="0" smtClean="0"/>
              <a:t> </a:t>
            </a:r>
            <a:endParaRPr lang="es-ES" altLang="es-ES" sz="2400" dirty="0"/>
          </a:p>
          <a:p>
            <a:pPr algn="ctr">
              <a:buFontTx/>
              <a:buNone/>
            </a:pPr>
            <a:r>
              <a:rPr lang="es-ES" altLang="es-ES" sz="2400" dirty="0" err="1" smtClean="0"/>
              <a:t>koronarioa</a:t>
            </a:r>
            <a:endParaRPr lang="es-ES" altLang="es-ES" sz="2400" dirty="0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3635375" y="5300663"/>
            <a:ext cx="2270125" cy="936625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400" dirty="0" err="1" smtClean="0"/>
              <a:t>Buruko</a:t>
            </a:r>
            <a:endParaRPr lang="es-ES" altLang="es-ES" sz="2400" dirty="0" smtClean="0"/>
          </a:p>
          <a:p>
            <a:pPr algn="ctr">
              <a:buFontTx/>
              <a:buNone/>
            </a:pPr>
            <a:r>
              <a:rPr lang="es-ES" altLang="es-ES" sz="2400" dirty="0" err="1" smtClean="0"/>
              <a:t>isuria</a:t>
            </a:r>
            <a:endParaRPr lang="es-ES" altLang="es-ES" sz="2400" dirty="0"/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6751638" y="5120481"/>
            <a:ext cx="2266950" cy="1296987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400" dirty="0" err="1" smtClean="0"/>
              <a:t>Gaixotasun</a:t>
            </a:r>
            <a:endParaRPr lang="es-ES" altLang="es-ES" sz="2400" dirty="0" smtClean="0"/>
          </a:p>
          <a:p>
            <a:pPr algn="ctr">
              <a:buFontTx/>
              <a:buNone/>
            </a:pPr>
            <a:r>
              <a:rPr lang="es-ES" altLang="es-ES" sz="2400" dirty="0" smtClean="0"/>
              <a:t>arterial</a:t>
            </a:r>
          </a:p>
          <a:p>
            <a:pPr algn="ctr">
              <a:buFontTx/>
              <a:buNone/>
            </a:pPr>
            <a:r>
              <a:rPr lang="es-ES" altLang="es-ES" sz="2400" dirty="0" err="1" smtClean="0"/>
              <a:t>periferikoa</a:t>
            </a:r>
            <a:endParaRPr lang="es-ES" altLang="es-ES" sz="2400" dirty="0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ISKEMIA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100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 animBg="1"/>
      <p:bldP spid="5137" grpId="0" animBg="1"/>
      <p:bldP spid="51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755576" y="4805535"/>
            <a:ext cx="2160240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Bularreko</a:t>
            </a:r>
            <a:r>
              <a:rPr lang="es-ES" altLang="es-ES" dirty="0" smtClean="0"/>
              <a:t> angina</a:t>
            </a:r>
            <a:endParaRPr lang="es-ES" altLang="es-ES" dirty="0" smtClean="0"/>
          </a:p>
          <a:p>
            <a:pPr algn="ctr"/>
            <a:r>
              <a:rPr lang="es-ES" altLang="es-ES" dirty="0" err="1" smtClean="0"/>
              <a:t>egonkorra</a:t>
            </a:r>
            <a:endParaRPr lang="es-ES" altLang="es-ES" dirty="0"/>
          </a:p>
        </p:txBody>
      </p:sp>
      <p:sp>
        <p:nvSpPr>
          <p:cNvPr id="4" name="3 Rectángulo"/>
          <p:cNvSpPr/>
          <p:nvPr/>
        </p:nvSpPr>
        <p:spPr>
          <a:xfrm>
            <a:off x="755576" y="109794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 smtClean="0">
                <a:solidFill>
                  <a:srgbClr val="0BD0D9"/>
                </a:solidFill>
                <a:latin typeface="+mj-lt"/>
              </a:rPr>
              <a:t>GAIXOTASUNAREN PROZESUA</a:t>
            </a:r>
            <a:endParaRPr lang="es-ES_tradnl" sz="4800" dirty="0">
              <a:solidFill>
                <a:srgbClr val="0BD0D9"/>
              </a:solidFill>
              <a:latin typeface="+mj-lt"/>
            </a:endParaRPr>
          </a:p>
        </p:txBody>
      </p:sp>
      <p:sp>
        <p:nvSpPr>
          <p:cNvPr id="2" name="1 Rectángulo redondeado"/>
          <p:cNvSpPr/>
          <p:nvPr/>
        </p:nvSpPr>
        <p:spPr>
          <a:xfrm>
            <a:off x="2169953" y="969425"/>
            <a:ext cx="4481176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ARRISKU-FAKTOREEN ERAGINPEAN JARTZEA</a:t>
            </a:r>
            <a:endParaRPr lang="es-ES" sz="1400" dirty="0"/>
          </a:p>
        </p:txBody>
      </p:sp>
      <p:sp>
        <p:nvSpPr>
          <p:cNvPr id="19" name="18 Rectángulo redondeado"/>
          <p:cNvSpPr/>
          <p:nvPr/>
        </p:nvSpPr>
        <p:spPr>
          <a:xfrm>
            <a:off x="2169953" y="1772816"/>
            <a:ext cx="4481176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KALTEA ENDOTELIOAN</a:t>
            </a:r>
            <a:endParaRPr lang="es-ES" dirty="0"/>
          </a:p>
        </p:txBody>
      </p:sp>
      <p:sp>
        <p:nvSpPr>
          <p:cNvPr id="21" name="20 Rectángulo redondeado"/>
          <p:cNvSpPr/>
          <p:nvPr/>
        </p:nvSpPr>
        <p:spPr>
          <a:xfrm>
            <a:off x="2169953" y="2632438"/>
            <a:ext cx="4481176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ATEROSKLEROSI PROZESUA</a:t>
            </a:r>
            <a:endParaRPr lang="es-ES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1854257" y="3537012"/>
            <a:ext cx="5112568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DESOREKA O2</a:t>
            </a:r>
            <a:r>
              <a:rPr lang="es-ES" dirty="0" smtClean="0"/>
              <a:t> ESKARI-HORNIDURAN </a:t>
            </a:r>
            <a:endParaRPr lang="es-ES" dirty="0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4410542" y="4805536"/>
            <a:ext cx="2015770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Bularreko</a:t>
            </a:r>
            <a:r>
              <a:rPr lang="es-ES" altLang="es-ES" dirty="0" smtClean="0"/>
              <a:t> angina</a:t>
            </a:r>
            <a:endParaRPr lang="es-ES" altLang="es-ES" dirty="0" smtClean="0"/>
          </a:p>
          <a:p>
            <a:pPr algn="ctr"/>
            <a:r>
              <a:rPr lang="es-ES" altLang="es-ES" dirty="0" err="1" smtClean="0"/>
              <a:t>ezegonkorra</a:t>
            </a:r>
            <a:endParaRPr lang="es-ES" altLang="es-ES" dirty="0"/>
          </a:p>
        </p:txBody>
      </p:sp>
      <p:sp>
        <p:nvSpPr>
          <p:cNvPr id="24" name="Oval 17"/>
          <p:cNvSpPr>
            <a:spLocks noChangeArrowheads="1"/>
          </p:cNvSpPr>
          <p:nvPr/>
        </p:nvSpPr>
        <p:spPr bwMode="auto">
          <a:xfrm>
            <a:off x="7020272" y="4805649"/>
            <a:ext cx="1746299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Miokardio</a:t>
            </a:r>
            <a:r>
              <a:rPr lang="es-ES" altLang="es-ES" dirty="0" smtClean="0"/>
              <a:t>-</a:t>
            </a:r>
          </a:p>
          <a:p>
            <a:pPr algn="ctr"/>
            <a:r>
              <a:rPr lang="es-ES" altLang="es-ES" dirty="0" err="1" smtClean="0"/>
              <a:t>infartua</a:t>
            </a:r>
            <a:endParaRPr lang="es-ES" altLang="es-ES" dirty="0"/>
          </a:p>
        </p:txBody>
      </p:sp>
      <p:cxnSp>
        <p:nvCxnSpPr>
          <p:cNvPr id="5" name="4 Conector recto"/>
          <p:cNvCxnSpPr>
            <a:stCxn id="22" idx="2"/>
          </p:cNvCxnSpPr>
          <p:nvPr/>
        </p:nvCxnSpPr>
        <p:spPr>
          <a:xfrm>
            <a:off x="4410541" y="4011207"/>
            <a:ext cx="0" cy="42590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>
            <a:endCxn id="7185" idx="0"/>
          </p:cNvCxnSpPr>
          <p:nvPr/>
        </p:nvCxnSpPr>
        <p:spPr>
          <a:xfrm>
            <a:off x="1772741" y="4437112"/>
            <a:ext cx="62955" cy="36842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1772742" y="4437112"/>
            <a:ext cx="612067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endCxn id="24" idx="0"/>
          </p:cNvCxnSpPr>
          <p:nvPr/>
        </p:nvCxnSpPr>
        <p:spPr>
          <a:xfrm>
            <a:off x="7893421" y="4437112"/>
            <a:ext cx="1" cy="3685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endCxn id="23" idx="0"/>
          </p:cNvCxnSpPr>
          <p:nvPr/>
        </p:nvCxnSpPr>
        <p:spPr>
          <a:xfrm flipH="1">
            <a:off x="5418427" y="4437112"/>
            <a:ext cx="134736" cy="36842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2" idx="2"/>
          </p:cNvCxnSpPr>
          <p:nvPr/>
        </p:nvCxnSpPr>
        <p:spPr>
          <a:xfrm>
            <a:off x="4410541" y="1443620"/>
            <a:ext cx="0" cy="3291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19" idx="2"/>
          </p:cNvCxnSpPr>
          <p:nvPr/>
        </p:nvCxnSpPr>
        <p:spPr>
          <a:xfrm>
            <a:off x="4410541" y="2247011"/>
            <a:ext cx="0" cy="38542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stCxn id="21" idx="2"/>
            <a:endCxn id="22" idx="0"/>
          </p:cNvCxnSpPr>
          <p:nvPr/>
        </p:nvCxnSpPr>
        <p:spPr>
          <a:xfrm>
            <a:off x="4410541" y="3106633"/>
            <a:ext cx="0" cy="43037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6651129" y="5977871"/>
            <a:ext cx="2385367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Bihotz-gutxiegitasuna</a:t>
            </a:r>
            <a:endParaRPr lang="es-ES" altLang="es-ES" dirty="0"/>
          </a:p>
        </p:txBody>
      </p:sp>
      <p:cxnSp>
        <p:nvCxnSpPr>
          <p:cNvPr id="50" name="49 Conector recto de flecha"/>
          <p:cNvCxnSpPr>
            <a:stCxn id="24" idx="4"/>
            <a:endCxn id="49" idx="0"/>
          </p:cNvCxnSpPr>
          <p:nvPr/>
        </p:nvCxnSpPr>
        <p:spPr>
          <a:xfrm flipH="1">
            <a:off x="7843813" y="5600656"/>
            <a:ext cx="49609" cy="37721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401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images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44072"/>
            <a:ext cx="1986581" cy="1640889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3" name="Picture 5" descr="colesterolma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70" y="4653136"/>
            <a:ext cx="1525597" cy="1682476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4" name="Picture 6" descr="177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76" y="1944072"/>
            <a:ext cx="1584176" cy="1640889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hipertension-arter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173" y="4867648"/>
            <a:ext cx="1979782" cy="1253451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02a9e9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ARRISKU FAKTORE KARDIOBASKULARRAK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22" descr="comilon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70" y="1944072"/>
            <a:ext cx="1386675" cy="1640889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estr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957" y="1944072"/>
            <a:ext cx="1592483" cy="1700952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4" name="Picture 2" descr="http://www.medicinapreventiva.com.ve/imagenes/ejercicio/trotadora_humorT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72159"/>
            <a:ext cx="1980082" cy="1872470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20050729114018_nene_alcohol_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957" y="4748499"/>
            <a:ext cx="1985483" cy="1491747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557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Marcador de contenido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169561055"/>
              </p:ext>
            </p:extLst>
          </p:nvPr>
        </p:nvGraphicFramePr>
        <p:xfrm>
          <a:off x="464344" y="2060848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/>
                        <a:t>ALDAGAITZAK eta</a:t>
                      </a:r>
                      <a:r>
                        <a:rPr lang="es-ES" sz="1700" baseline="0" dirty="0" smtClean="0"/>
                        <a:t> MENDEKOAK</a:t>
                      </a:r>
                      <a:endParaRPr lang="es-E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/>
                        <a:t>ALDAGARRIAK eta</a:t>
                      </a:r>
                      <a:r>
                        <a:rPr lang="es-ES" sz="1700" baseline="0" dirty="0" smtClean="0"/>
                        <a:t> </a:t>
                      </a:r>
                      <a:r>
                        <a:rPr lang="es-ES" sz="1700" dirty="0" smtClean="0"/>
                        <a:t>INDEPENDENTEAK</a:t>
                      </a:r>
                      <a:endParaRPr lang="es-E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Adina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Sexua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Familia-historia</a:t>
                      </a:r>
                      <a:endParaRPr lang="es-ES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err="1" smtClean="0"/>
                        <a:t>Jatorri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etnikoa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 err="1" smtClean="0"/>
                        <a:t>Faktore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psikosozialak</a:t>
                      </a:r>
                      <a:endParaRPr lang="es-E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Tabakismoa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Alkoholismoa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Jateko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aztura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txarrak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Sedentarismoa</a:t>
                      </a:r>
                      <a:endParaRPr lang="es-ES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Obesitatea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Hipertentsioa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Glukosa-maila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handia</a:t>
                      </a: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err="1" smtClean="0"/>
                        <a:t>Kolesterola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ARRISKU FAKTORE KARDIOBASKULARRAK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5436096" y="2996952"/>
            <a:ext cx="14401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Flecha abajo"/>
          <p:cNvSpPr/>
          <p:nvPr/>
        </p:nvSpPr>
        <p:spPr>
          <a:xfrm>
            <a:off x="5436096" y="4360281"/>
            <a:ext cx="14401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77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31" y="2276872"/>
            <a:ext cx="7920880" cy="3992509"/>
          </a:xfrm>
          <a:prstGeom prst="rect">
            <a:avLst/>
          </a:prstGeom>
          <a:noFill/>
          <a:ln w="317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ARRISKU FAKTORE KARDIOBASKULARRAK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200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3" descr="photo_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060575"/>
            <a:ext cx="2206625" cy="207486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88" name="Picture 4" descr="colester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71688"/>
            <a:ext cx="2376488" cy="2078037"/>
          </a:xfrm>
          <a:prstGeom prst="rect">
            <a:avLst/>
          </a:prstGeom>
          <a:noFill/>
          <a:ln w="539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2771775" y="27082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4000" b="1" dirty="0"/>
              <a:t>+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6011863" y="27082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4000" b="1" dirty="0"/>
              <a:t>+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6659563" y="1989138"/>
            <a:ext cx="2160587" cy="2160587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 rot="-2556663">
            <a:off x="6645275" y="2736850"/>
            <a:ext cx="209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400" b="1" dirty="0" smtClean="0"/>
              <a:t>DIABETES</a:t>
            </a:r>
            <a:endParaRPr lang="es-ES" altLang="es-ES" sz="2400" b="1" dirty="0"/>
          </a:p>
        </p:txBody>
      </p:sp>
      <p:sp>
        <p:nvSpPr>
          <p:cNvPr id="93193" name="Oval 9"/>
          <p:cNvSpPr>
            <a:spLocks noChangeArrowheads="1"/>
          </p:cNvSpPr>
          <p:nvPr/>
        </p:nvSpPr>
        <p:spPr bwMode="auto">
          <a:xfrm>
            <a:off x="684213" y="4868863"/>
            <a:ext cx="7991475" cy="1584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 smtClean="0"/>
              <a:t>KARDIOPATIA ISKEMIKOA IZATEKO </a:t>
            </a:r>
            <a:endParaRPr lang="es-ES" altLang="es-ES" b="1" dirty="0"/>
          </a:p>
          <a:p>
            <a:pPr algn="ctr"/>
            <a:r>
              <a:rPr lang="es-ES" altLang="es-ES" b="1" dirty="0" smtClean="0"/>
              <a:t>ARRISKUA ESPONENTZIALKI HANDITZEN DA</a:t>
            </a:r>
            <a:endParaRPr lang="es-ES" altLang="es-ES" b="1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SINDROME METABOLIKOA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97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2356109" y="1333129"/>
            <a:ext cx="4464050" cy="12239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KALTEA ENDOTELIOAN</a:t>
            </a:r>
            <a:endParaRPr lang="es-ES" altLang="es-ES" sz="2400" b="1" dirty="0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4661159" y="2557091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132146" y="3204791"/>
            <a:ext cx="6840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1132146" y="320479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4661159" y="320479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7972684" y="320479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860934" y="3206379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6316921" y="3206379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268546" y="3782641"/>
            <a:ext cx="1547813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Hipergluzemia</a:t>
            </a:r>
            <a:endParaRPr lang="es-ES" altLang="es-ES" dirty="0"/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5669221" y="3782641"/>
            <a:ext cx="1476375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es-ES" altLang="es-ES" dirty="0" smtClean="0"/>
          </a:p>
          <a:p>
            <a:pPr algn="ctr"/>
            <a:r>
              <a:rPr lang="es-ES" altLang="es-ES" dirty="0" err="1" smtClean="0"/>
              <a:t>LDLren</a:t>
            </a:r>
            <a:r>
              <a:rPr lang="es-ES" altLang="es-ES" dirty="0" smtClean="0"/>
              <a:t> </a:t>
            </a:r>
          </a:p>
          <a:p>
            <a:pPr algn="ctr"/>
            <a:r>
              <a:rPr lang="es-ES" altLang="es-ES" dirty="0" err="1" smtClean="0"/>
              <a:t>oxidazioa</a:t>
            </a:r>
            <a:r>
              <a:rPr lang="es-ES" altLang="es-ES" dirty="0" smtClean="0"/>
              <a:t> </a:t>
            </a:r>
          </a:p>
          <a:p>
            <a:pPr algn="ctr"/>
            <a:endParaRPr lang="es-ES" altLang="es-ES" dirty="0"/>
          </a:p>
        </p:txBody>
      </p:sp>
      <p:sp>
        <p:nvSpPr>
          <p:cNvPr id="7183" name="Oval 15"/>
          <p:cNvSpPr>
            <a:spLocks noChangeArrowheads="1"/>
          </p:cNvSpPr>
          <p:nvPr/>
        </p:nvSpPr>
        <p:spPr bwMode="auto">
          <a:xfrm>
            <a:off x="2068771" y="3782641"/>
            <a:ext cx="1476375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Odol</a:t>
            </a:r>
            <a:r>
              <a:rPr lang="es-ES" altLang="es-ES" dirty="0" smtClean="0"/>
              <a:t>-estresa </a:t>
            </a:r>
            <a:endParaRPr lang="es-ES" altLang="es-ES" dirty="0"/>
          </a:p>
        </p:txBody>
      </p:sp>
      <p:sp>
        <p:nvSpPr>
          <p:cNvPr id="7184" name="Oval 16"/>
          <p:cNvSpPr>
            <a:spLocks noChangeArrowheads="1"/>
          </p:cNvSpPr>
          <p:nvPr/>
        </p:nvSpPr>
        <p:spPr bwMode="auto">
          <a:xfrm>
            <a:off x="3868996" y="3782641"/>
            <a:ext cx="1620838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Nikotina</a:t>
            </a:r>
            <a:r>
              <a:rPr lang="es-ES" altLang="es-ES" dirty="0" smtClean="0"/>
              <a:t> </a:t>
            </a:r>
            <a:endParaRPr lang="es-ES" altLang="es-ES" dirty="0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7324984" y="3782641"/>
            <a:ext cx="1476375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err="1" smtClean="0"/>
              <a:t>Ondoez</a:t>
            </a:r>
            <a:endParaRPr lang="es-ES" altLang="es-ES" dirty="0"/>
          </a:p>
          <a:p>
            <a:pPr algn="ctr"/>
            <a:r>
              <a:rPr lang="es-ES" altLang="es-ES" dirty="0" err="1" smtClean="0"/>
              <a:t>erreumatikoak</a:t>
            </a:r>
            <a:endParaRPr lang="es-ES" altLang="es-ES" dirty="0"/>
          </a:p>
        </p:txBody>
      </p:sp>
      <p:pic>
        <p:nvPicPr>
          <p:cNvPr id="7186" name="Picture 18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55576" y="502132"/>
            <a:ext cx="748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400" dirty="0" smtClean="0">
                <a:solidFill>
                  <a:srgbClr val="0BD0D9"/>
                </a:solidFill>
                <a:latin typeface="+mj-lt"/>
              </a:rPr>
              <a:t>ATEROMA NOLA SORTZEN DEN</a:t>
            </a:r>
            <a:endParaRPr lang="es-ES_tradnl" sz="4400" dirty="0">
              <a:solidFill>
                <a:srgbClr val="0BD0D9"/>
              </a:solidFill>
              <a:latin typeface="+mj-lt"/>
            </a:endParaRPr>
          </a:p>
        </p:txBody>
      </p:sp>
      <p:pic>
        <p:nvPicPr>
          <p:cNvPr id="20" name="Picture 5" descr="vas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070" y="5013176"/>
            <a:ext cx="4072689" cy="180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40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4434"/>
            <a:ext cx="8569325" cy="280828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93" name="Group 4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565612"/>
              </p:ext>
            </p:extLst>
          </p:nvPr>
        </p:nvGraphicFramePr>
        <p:xfrm>
          <a:off x="323850" y="4445000"/>
          <a:ext cx="8569325" cy="2633472"/>
        </p:xfrm>
        <a:graphic>
          <a:graphicData uri="http://schemas.openxmlformats.org/drawingml/2006/table">
            <a:tbl>
              <a:tblPr/>
              <a:tblGrid>
                <a:gridCol w="2952750"/>
                <a:gridCol w="2808288"/>
                <a:gridCol w="2808287"/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C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C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CD"/>
                    </a:solidFill>
                  </a:tcPr>
                </a:tc>
              </a:tr>
              <a:tr h="592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Kaltea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gertatzen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endotelioan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eta horren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ondorioz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LDL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barneko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tunikara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sartzen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da.</a:t>
                      </a:r>
                      <a:endParaRPr kumimoji="0" lang="es-ES" alt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Erakarpena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gertatzen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monozitoen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eragile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kimikoen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bidez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s-ES" alt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Monozitoak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heltzen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barneko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tunikan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sartu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eta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LDLak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irensten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dituzte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Itsatsita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geratzen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eta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zelula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apardun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bihurtzen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diras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Gero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eta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zelula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gehiago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daude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“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gantz-plaka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bat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sortzen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s-ES" alt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Azkenean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zelula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apardunak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hiltzen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LDL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askatuz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Horrek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erreakzio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kimikoa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eragiten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du eta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tunika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ertaineko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muskulu-zelulak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barneko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tunikara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igarotzen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s-ES" alt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Zelulak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zatitzen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proteinez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eta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kolagenoz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osatutako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matrize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bat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sortzen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da, eta 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azkenik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“</a:t>
                      </a:r>
                      <a:r>
                        <a:rPr kumimoji="0" lang="es-ES" altLang="es-E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zuntz-geruza</a:t>
                      </a: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”.</a:t>
                      </a:r>
                      <a:endParaRPr kumimoji="0" lang="es-ES" alt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1 Título"/>
          <p:cNvSpPr txBox="1">
            <a:spLocks/>
          </p:cNvSpPr>
          <p:nvPr/>
        </p:nvSpPr>
        <p:spPr>
          <a:xfrm>
            <a:off x="500034" y="357166"/>
            <a:ext cx="7851648" cy="105726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800" dirty="0" smtClean="0">
                <a:solidFill>
                  <a:schemeClr val="accent3"/>
                </a:solidFill>
              </a:rPr>
              <a:t>ATEROMA NOLA SORTZEN DEN</a:t>
            </a:r>
            <a:endParaRPr lang="es-ES_tradnl" sz="4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4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 smtClean="0"/>
              <a:t>Desoreka</a:t>
            </a:r>
            <a:r>
              <a:rPr lang="es-ES" b="1" dirty="0" smtClean="0"/>
              <a:t> O2 </a:t>
            </a:r>
            <a:r>
              <a:rPr lang="es-ES" b="1" dirty="0" err="1" smtClean="0"/>
              <a:t>eskari-horniduran</a:t>
            </a:r>
            <a:r>
              <a:rPr lang="es-ES" b="1" dirty="0" smtClean="0"/>
              <a:t>:</a:t>
            </a:r>
            <a:endParaRPr lang="es-ES" b="1" dirty="0" smtClean="0"/>
          </a:p>
          <a:p>
            <a:pPr lvl="1"/>
            <a:r>
              <a:rPr lang="es-ES" b="1" dirty="0" err="1" smtClean="0"/>
              <a:t>Bularreko</a:t>
            </a:r>
            <a:r>
              <a:rPr lang="es-ES" b="1" dirty="0" smtClean="0"/>
              <a:t> angina </a:t>
            </a:r>
            <a:r>
              <a:rPr lang="es-ES" b="1" dirty="0" err="1" smtClean="0"/>
              <a:t>egonkorra</a:t>
            </a:r>
            <a:r>
              <a:rPr lang="es-ES" b="1" dirty="0" smtClean="0"/>
              <a:t>:</a:t>
            </a:r>
            <a:endParaRPr lang="es-ES" b="1" dirty="0" smtClean="0"/>
          </a:p>
          <a:p>
            <a:pPr lvl="2"/>
            <a:r>
              <a:rPr lang="es-ES" dirty="0" err="1" smtClean="0"/>
              <a:t>Aurresangarria</a:t>
            </a:r>
            <a:r>
              <a:rPr lang="es-ES" dirty="0" smtClean="0"/>
              <a:t> (</a:t>
            </a:r>
            <a:r>
              <a:rPr lang="es-ES" dirty="0" err="1" smtClean="0"/>
              <a:t>hasiera</a:t>
            </a:r>
            <a:r>
              <a:rPr lang="es-ES" dirty="0" smtClean="0"/>
              <a:t>, </a:t>
            </a:r>
            <a:r>
              <a:rPr lang="es-ES" dirty="0" err="1" smtClean="0"/>
              <a:t>larritasuna</a:t>
            </a:r>
            <a:r>
              <a:rPr lang="es-ES" dirty="0" smtClean="0"/>
              <a:t> eta </a:t>
            </a:r>
            <a:r>
              <a:rPr lang="es-ES" dirty="0" err="1" smtClean="0"/>
              <a:t>arintzeko</a:t>
            </a:r>
            <a:r>
              <a:rPr lang="es-ES" dirty="0" smtClean="0"/>
              <a:t> </a:t>
            </a:r>
            <a:r>
              <a:rPr lang="es-ES" dirty="0" err="1" smtClean="0"/>
              <a:t>modua</a:t>
            </a:r>
            <a:r>
              <a:rPr lang="es-ES" dirty="0" smtClean="0"/>
              <a:t>)</a:t>
            </a:r>
            <a:endParaRPr lang="es-ES" dirty="0" smtClean="0"/>
          </a:p>
          <a:p>
            <a:pPr lvl="1"/>
            <a:r>
              <a:rPr lang="es-ES" b="1" dirty="0" err="1" smtClean="0"/>
              <a:t>Bularreko</a:t>
            </a:r>
            <a:r>
              <a:rPr lang="es-ES" b="1" dirty="0" smtClean="0"/>
              <a:t> angina </a:t>
            </a:r>
            <a:r>
              <a:rPr lang="es-ES" b="1" dirty="0" err="1" smtClean="0"/>
              <a:t>ezegonkorra</a:t>
            </a:r>
            <a:r>
              <a:rPr lang="es-ES" b="1" dirty="0" smtClean="0"/>
              <a:t>:</a:t>
            </a:r>
            <a:endParaRPr lang="es-ES" b="1" dirty="0" smtClean="0"/>
          </a:p>
          <a:p>
            <a:pPr lvl="2"/>
            <a:r>
              <a:rPr lang="es-ES" dirty="0" smtClean="0"/>
              <a:t>EZ </a:t>
            </a:r>
            <a:r>
              <a:rPr lang="es-ES" dirty="0" err="1" smtClean="0"/>
              <a:t>aurresangarria</a:t>
            </a:r>
            <a:r>
              <a:rPr lang="es-ES" dirty="0" smtClean="0"/>
              <a:t> </a:t>
            </a:r>
            <a:r>
              <a:rPr lang="es-ES" dirty="0" err="1" smtClean="0"/>
              <a:t>edo</a:t>
            </a:r>
            <a:r>
              <a:rPr lang="es-ES" dirty="0" smtClean="0"/>
              <a:t> </a:t>
            </a:r>
            <a:r>
              <a:rPr lang="es-ES" dirty="0" err="1" smtClean="0"/>
              <a:t>atsedeneko</a:t>
            </a:r>
            <a:r>
              <a:rPr lang="es-ES" dirty="0" smtClean="0"/>
              <a:t> angina </a:t>
            </a:r>
            <a:r>
              <a:rPr lang="es-ES" dirty="0" err="1" smtClean="0"/>
              <a:t>edo</a:t>
            </a:r>
            <a:r>
              <a:rPr lang="es-ES" dirty="0" smtClean="0"/>
              <a:t> </a:t>
            </a:r>
            <a:r>
              <a:rPr lang="es-ES" dirty="0" err="1" smtClean="0"/>
              <a:t>beste</a:t>
            </a:r>
            <a:r>
              <a:rPr lang="es-ES" dirty="0" smtClean="0"/>
              <a:t> angina </a:t>
            </a:r>
            <a:r>
              <a:rPr lang="es-ES" dirty="0" err="1" smtClean="0"/>
              <a:t>bat</a:t>
            </a:r>
            <a:r>
              <a:rPr lang="es-ES" dirty="0" smtClean="0"/>
              <a:t> 1 </a:t>
            </a:r>
            <a:r>
              <a:rPr lang="es-ES" dirty="0" err="1" smtClean="0"/>
              <a:t>hilabete</a:t>
            </a:r>
            <a:r>
              <a:rPr lang="es-ES" dirty="0" smtClean="0"/>
              <a:t> </a:t>
            </a:r>
            <a:r>
              <a:rPr lang="es-ES" dirty="0" err="1" smtClean="0"/>
              <a:t>baino</a:t>
            </a:r>
            <a:r>
              <a:rPr lang="es-ES" dirty="0" smtClean="0"/>
              <a:t> </a:t>
            </a:r>
            <a:r>
              <a:rPr lang="es-ES" dirty="0" err="1" smtClean="0"/>
              <a:t>gutxiagoan</a:t>
            </a:r>
            <a:r>
              <a:rPr lang="es-ES" dirty="0" smtClean="0"/>
              <a:t>.</a:t>
            </a:r>
            <a:endParaRPr lang="es-ES" dirty="0" smtClean="0"/>
          </a:p>
          <a:p>
            <a:pPr lvl="1"/>
            <a:r>
              <a:rPr lang="es-ES" b="1" dirty="0" err="1" smtClean="0"/>
              <a:t>Miokardio-infartua</a:t>
            </a:r>
            <a:r>
              <a:rPr lang="es-ES" b="1" dirty="0" smtClean="0"/>
              <a:t>:</a:t>
            </a:r>
            <a:endParaRPr lang="es-ES" b="1" dirty="0" smtClean="0"/>
          </a:p>
          <a:p>
            <a:pPr lvl="2"/>
            <a:r>
              <a:rPr lang="es-ES" dirty="0" err="1" smtClean="0"/>
              <a:t>Miokardio-ehuna</a:t>
            </a:r>
            <a:r>
              <a:rPr lang="es-ES" dirty="0" smtClean="0"/>
              <a:t> </a:t>
            </a:r>
            <a:r>
              <a:rPr lang="es-ES" dirty="0" err="1" smtClean="0"/>
              <a:t>hiltzen</a:t>
            </a:r>
            <a:r>
              <a:rPr lang="es-ES" dirty="0" smtClean="0"/>
              <a:t> da.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67544" y="1052736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 smtClean="0">
                <a:solidFill>
                  <a:srgbClr val="0BD0D9"/>
                </a:solidFill>
                <a:latin typeface="+mj-lt"/>
              </a:rPr>
              <a:t>GAIXOTASUNAREN PROZESUA</a:t>
            </a:r>
            <a:endParaRPr lang="es-ES_tradnl" sz="4800" dirty="0">
              <a:solidFill>
                <a:srgbClr val="0BD0D9"/>
              </a:solidFill>
              <a:latin typeface="+mj-lt"/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653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1583222" y="692149"/>
            <a:ext cx="5688632" cy="936625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400" b="1" dirty="0" smtClean="0">
                <a:latin typeface="+mj-lt"/>
              </a:rPr>
              <a:t>EZKERREKO BENTRIKULUAREN DISFUNTZIOA </a:t>
            </a:r>
            <a:endParaRPr lang="es-ES" altLang="es-ES" sz="2400" b="1" dirty="0">
              <a:latin typeface="+mj-lt"/>
            </a:endParaRPr>
          </a:p>
        </p:txBody>
      </p:sp>
      <p:sp>
        <p:nvSpPr>
          <p:cNvPr id="30734" name="Oval 14"/>
          <p:cNvSpPr>
            <a:spLocks noChangeArrowheads="1"/>
          </p:cNvSpPr>
          <p:nvPr/>
        </p:nvSpPr>
        <p:spPr bwMode="auto">
          <a:xfrm>
            <a:off x="3203575" y="1989138"/>
            <a:ext cx="252095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  <a:cs typeface="Arial" charset="0"/>
              </a:rPr>
              <a:t>▼ </a:t>
            </a:r>
            <a:r>
              <a:rPr lang="es-ES" altLang="es-ES" b="1" dirty="0" err="1" smtClean="0">
                <a:latin typeface="+mj-lt"/>
                <a:cs typeface="Arial" charset="0"/>
              </a:rPr>
              <a:t>Bolumen</a:t>
            </a:r>
            <a:r>
              <a:rPr lang="es-ES" altLang="es-ES" b="1" dirty="0" smtClean="0">
                <a:latin typeface="+mj-lt"/>
                <a:cs typeface="Arial" charset="0"/>
              </a:rPr>
              <a:t> </a:t>
            </a:r>
            <a:r>
              <a:rPr lang="es-ES" altLang="es-ES" b="1" dirty="0" err="1" smtClean="0">
                <a:latin typeface="+mj-lt"/>
                <a:cs typeface="Arial" charset="0"/>
              </a:rPr>
              <a:t>sistolikoa</a:t>
            </a:r>
            <a:endParaRPr lang="es-ES" altLang="es-ES" b="1" dirty="0">
              <a:latin typeface="+mj-lt"/>
              <a:cs typeface="Arial" charset="0"/>
            </a:endParaRP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6588125" y="2060575"/>
            <a:ext cx="2303463" cy="719138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1600" dirty="0">
                <a:latin typeface="+mj-lt"/>
              </a:rPr>
              <a:t>▼ </a:t>
            </a:r>
            <a:r>
              <a:rPr lang="es-ES" altLang="es-ES" sz="1600" dirty="0" err="1" smtClean="0">
                <a:latin typeface="+mj-lt"/>
              </a:rPr>
              <a:t>husteko</a:t>
            </a:r>
            <a:r>
              <a:rPr lang="es-ES" altLang="es-ES" sz="1600" dirty="0" smtClean="0">
                <a:latin typeface="+mj-lt"/>
              </a:rPr>
              <a:t> </a:t>
            </a:r>
            <a:r>
              <a:rPr lang="es-ES" altLang="es-ES" sz="1600" dirty="0" err="1" smtClean="0">
                <a:latin typeface="+mj-lt"/>
              </a:rPr>
              <a:t>gaitasuna</a:t>
            </a:r>
            <a:endParaRPr lang="es-ES" altLang="es-ES" sz="1600" dirty="0">
              <a:latin typeface="+mj-lt"/>
            </a:endParaRP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6875463" y="3355975"/>
            <a:ext cx="1835150" cy="720725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</a:rPr>
              <a:t>▼ </a:t>
            </a:r>
            <a:r>
              <a:rPr lang="es-ES" altLang="es-ES" dirty="0" err="1" smtClean="0">
                <a:latin typeface="+mj-lt"/>
              </a:rPr>
              <a:t>uzkurkortasuna</a:t>
            </a:r>
            <a:endParaRPr lang="es-ES" altLang="es-ES" dirty="0">
              <a:latin typeface="+mj-lt"/>
            </a:endParaRPr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4427538" y="38608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3348038" y="3140075"/>
            <a:ext cx="21590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>
                <a:latin typeface="+mj-lt"/>
              </a:rPr>
              <a:t>Konpentsazioko</a:t>
            </a:r>
            <a:r>
              <a:rPr lang="es-ES" altLang="es-ES" dirty="0" smtClean="0">
                <a:latin typeface="+mj-lt"/>
              </a:rPr>
              <a:t> </a:t>
            </a:r>
            <a:r>
              <a:rPr lang="es-ES" altLang="es-ES" dirty="0" err="1" smtClean="0">
                <a:latin typeface="+mj-lt"/>
              </a:rPr>
              <a:t>mekanismoak</a:t>
            </a:r>
            <a:endParaRPr lang="es-ES" altLang="es-ES" dirty="0">
              <a:latin typeface="+mj-lt"/>
            </a:endParaRPr>
          </a:p>
        </p:txBody>
      </p:sp>
      <p:sp>
        <p:nvSpPr>
          <p:cNvPr id="30741" name="Oval 21"/>
          <p:cNvSpPr>
            <a:spLocks noChangeArrowheads="1"/>
          </p:cNvSpPr>
          <p:nvPr/>
        </p:nvSpPr>
        <p:spPr bwMode="auto">
          <a:xfrm>
            <a:off x="2987675" y="4221163"/>
            <a:ext cx="2952750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  <a:cs typeface="Arial" charset="0"/>
              </a:rPr>
              <a:t>▲ </a:t>
            </a:r>
            <a:r>
              <a:rPr lang="es-ES" altLang="es-ES" b="1" dirty="0" err="1" smtClean="0">
                <a:latin typeface="+mj-lt"/>
                <a:cs typeface="Arial" charset="0"/>
              </a:rPr>
              <a:t>Jarduera</a:t>
            </a:r>
            <a:r>
              <a:rPr lang="es-ES" altLang="es-ES" b="1" dirty="0" smtClean="0">
                <a:latin typeface="+mj-lt"/>
                <a:cs typeface="Arial" charset="0"/>
              </a:rPr>
              <a:t> </a:t>
            </a:r>
            <a:r>
              <a:rPr lang="es-ES" altLang="es-ES" b="1" dirty="0" err="1" smtClean="0">
                <a:latin typeface="+mj-lt"/>
                <a:cs typeface="Arial" charset="0"/>
              </a:rPr>
              <a:t>sinpatikoa</a:t>
            </a:r>
            <a:endParaRPr lang="es-ES" altLang="es-ES" b="1" dirty="0">
              <a:latin typeface="+mj-lt"/>
              <a:cs typeface="Arial" charset="0"/>
            </a:endParaRPr>
          </a:p>
          <a:p>
            <a:pPr algn="ctr"/>
            <a:r>
              <a:rPr lang="es-ES" altLang="es-ES" dirty="0">
                <a:latin typeface="+mj-lt"/>
              </a:rPr>
              <a:t>▲ FC</a:t>
            </a:r>
          </a:p>
          <a:p>
            <a:pPr algn="ctr"/>
            <a:r>
              <a:rPr lang="es-ES" altLang="es-ES" dirty="0">
                <a:latin typeface="+mj-lt"/>
              </a:rPr>
              <a:t>▲ </a:t>
            </a:r>
            <a:r>
              <a:rPr lang="es-ES" altLang="es-ES" dirty="0" err="1" smtClean="0">
                <a:latin typeface="+mj-lt"/>
              </a:rPr>
              <a:t>Uzkurtzeko</a:t>
            </a:r>
            <a:r>
              <a:rPr lang="es-ES" altLang="es-ES" dirty="0" smtClean="0">
                <a:latin typeface="+mj-lt"/>
              </a:rPr>
              <a:t> </a:t>
            </a:r>
            <a:r>
              <a:rPr lang="es-ES" altLang="es-ES" dirty="0" err="1" smtClean="0">
                <a:latin typeface="+mj-lt"/>
              </a:rPr>
              <a:t>indarra</a:t>
            </a:r>
            <a:endParaRPr lang="es-ES" altLang="es-ES" dirty="0">
              <a:latin typeface="+mj-lt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3851920" y="5445125"/>
            <a:ext cx="144016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err="1" smtClean="0">
                <a:latin typeface="+mj-lt"/>
              </a:rPr>
              <a:t>hutsegitea</a:t>
            </a:r>
            <a:endParaRPr lang="es-ES" altLang="es-ES" dirty="0">
              <a:latin typeface="+mj-lt"/>
            </a:endParaRPr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>
            <a:off x="4427538" y="16287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49" name="Line 29"/>
          <p:cNvSpPr>
            <a:spLocks noChangeShapeType="1"/>
          </p:cNvSpPr>
          <p:nvPr/>
        </p:nvSpPr>
        <p:spPr bwMode="auto">
          <a:xfrm flipH="1">
            <a:off x="7740650" y="2781300"/>
            <a:ext cx="158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250825" y="2132013"/>
            <a:ext cx="2139950" cy="720725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1600" dirty="0">
                <a:latin typeface="+mj-lt"/>
              </a:rPr>
              <a:t>▼ </a:t>
            </a:r>
            <a:r>
              <a:rPr lang="es-ES" altLang="es-ES" sz="1600" dirty="0" err="1" smtClean="0">
                <a:latin typeface="+mj-lt"/>
              </a:rPr>
              <a:t>betetzek</a:t>
            </a:r>
            <a:r>
              <a:rPr lang="es-ES" altLang="es-ES" sz="1600" dirty="0" err="1" smtClean="0">
                <a:latin typeface="+mj-lt"/>
              </a:rPr>
              <a:t>o</a:t>
            </a:r>
            <a:r>
              <a:rPr lang="es-ES" altLang="es-ES" sz="1600" dirty="0" smtClean="0">
                <a:latin typeface="+mj-lt"/>
              </a:rPr>
              <a:t> </a:t>
            </a:r>
            <a:r>
              <a:rPr lang="es-ES" altLang="es-ES" sz="1600" dirty="0" err="1" smtClean="0">
                <a:latin typeface="+mj-lt"/>
              </a:rPr>
              <a:t>gaitasuna</a:t>
            </a:r>
            <a:endParaRPr lang="es-ES" altLang="es-ES" sz="1600" dirty="0">
              <a:latin typeface="+mj-lt"/>
            </a:endParaRP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468313" y="3429000"/>
            <a:ext cx="1695450" cy="720725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  <a:cs typeface="Arial" charset="0"/>
              </a:rPr>
              <a:t>♥ </a:t>
            </a:r>
            <a:r>
              <a:rPr lang="es-ES" altLang="es-ES" dirty="0" err="1" smtClean="0">
                <a:latin typeface="+mj-lt"/>
                <a:cs typeface="Arial" charset="0"/>
              </a:rPr>
              <a:t>zurrunagoa</a:t>
            </a:r>
            <a:endParaRPr lang="es-ES" altLang="es-ES" dirty="0">
              <a:latin typeface="+mj-lt"/>
              <a:cs typeface="Arial" charset="0"/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2411413" y="2420938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1" name="Oval 31"/>
          <p:cNvSpPr>
            <a:spLocks noChangeArrowheads="1"/>
          </p:cNvSpPr>
          <p:nvPr/>
        </p:nvSpPr>
        <p:spPr bwMode="auto">
          <a:xfrm>
            <a:off x="1925086" y="6037263"/>
            <a:ext cx="5004903" cy="820737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800" b="1" dirty="0" smtClean="0">
                <a:solidFill>
                  <a:srgbClr val="CC0000"/>
                </a:solidFill>
                <a:latin typeface="+mj-lt"/>
              </a:rPr>
              <a:t>BIHOTZEKO GUTXIEGITASUNA</a:t>
            </a:r>
            <a:endParaRPr lang="es-ES" altLang="es-ES" sz="2800" b="1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 flipH="1">
            <a:off x="1258888" y="2852738"/>
            <a:ext cx="158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>
            <a:off x="5724525" y="24209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>
            <a:off x="4427538" y="28527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>
            <a:off x="4427538" y="58054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755576" y="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 smtClean="0">
                <a:solidFill>
                  <a:srgbClr val="0BD0D9"/>
                </a:solidFill>
                <a:latin typeface="+mj-lt"/>
              </a:rPr>
              <a:t>GAIXOTASUNAREN PROZESUA</a:t>
            </a:r>
            <a:endParaRPr lang="es-ES_tradnl" sz="4800" dirty="0">
              <a:solidFill>
                <a:srgbClr val="0BD0D9"/>
              </a:solidFill>
              <a:latin typeface="+mj-lt"/>
            </a:endParaRPr>
          </a:p>
        </p:txBody>
      </p:sp>
      <p:pic>
        <p:nvPicPr>
          <p:cNvPr id="21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5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2195513" y="1916113"/>
            <a:ext cx="4537075" cy="692150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>
                <a:solidFill>
                  <a:schemeClr val="bg1"/>
                </a:solidFill>
              </a:rPr>
              <a:t>PA = GC X RPT</a:t>
            </a:r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2268538" y="3141663"/>
            <a:ext cx="4321175" cy="36933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err="1" smtClean="0"/>
              <a:t>Gastu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kardiakoa</a:t>
            </a:r>
            <a:r>
              <a:rPr lang="es-ES" altLang="es-ES" dirty="0" smtClean="0"/>
              <a:t>: </a:t>
            </a:r>
            <a:r>
              <a:rPr lang="es-ES" altLang="es-ES" dirty="0"/>
              <a:t>FC x </a:t>
            </a:r>
            <a:r>
              <a:rPr lang="es-ES" altLang="es-ES" dirty="0" err="1" smtClean="0"/>
              <a:t>Bolumen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sistolikoa</a:t>
            </a:r>
            <a:endParaRPr lang="es-ES" altLang="es-ES" dirty="0"/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4284663" y="35734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530" name="Line 26"/>
          <p:cNvSpPr>
            <a:spLocks noChangeShapeType="1"/>
          </p:cNvSpPr>
          <p:nvPr/>
        </p:nvSpPr>
        <p:spPr bwMode="auto">
          <a:xfrm>
            <a:off x="2268538" y="3933825"/>
            <a:ext cx="4319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auto">
          <a:xfrm>
            <a:off x="2268538" y="3933825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532" name="Line 28"/>
          <p:cNvSpPr>
            <a:spLocks noChangeShapeType="1"/>
          </p:cNvSpPr>
          <p:nvPr/>
        </p:nvSpPr>
        <p:spPr bwMode="auto">
          <a:xfrm>
            <a:off x="6588125" y="3933825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pic>
        <p:nvPicPr>
          <p:cNvPr id="21533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81525"/>
            <a:ext cx="3905250" cy="1866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5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581525"/>
            <a:ext cx="4000500" cy="1828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44071" y="692696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KONTZEPTU NAGUSIAK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74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051050" y="1844675"/>
            <a:ext cx="4537075" cy="1754326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 err="1" smtClean="0">
                <a:solidFill>
                  <a:schemeClr val="bg1"/>
                </a:solidFill>
              </a:rPr>
              <a:t>Erresistentzia</a:t>
            </a:r>
            <a:r>
              <a:rPr lang="es-ES" altLang="es-ES" sz="3600" b="1" dirty="0" smtClean="0">
                <a:solidFill>
                  <a:schemeClr val="bg1"/>
                </a:solidFill>
              </a:rPr>
              <a:t> </a:t>
            </a:r>
            <a:r>
              <a:rPr lang="es-ES" altLang="es-ES" sz="3600" b="1" dirty="0" err="1" smtClean="0">
                <a:solidFill>
                  <a:schemeClr val="bg1"/>
                </a:solidFill>
              </a:rPr>
              <a:t>periferiko</a:t>
            </a:r>
            <a:r>
              <a:rPr lang="es-ES" altLang="es-ES" sz="3600" b="1" dirty="0" smtClean="0">
                <a:solidFill>
                  <a:schemeClr val="bg1"/>
                </a:solidFill>
              </a:rPr>
              <a:t> </a:t>
            </a:r>
            <a:r>
              <a:rPr lang="es-ES" altLang="es-ES" sz="3600" b="1" dirty="0" err="1" smtClean="0">
                <a:solidFill>
                  <a:schemeClr val="bg1"/>
                </a:solidFill>
              </a:rPr>
              <a:t>osoa</a:t>
            </a:r>
            <a:r>
              <a:rPr lang="es-ES" altLang="es-ES" sz="3600" b="1" dirty="0" smtClean="0">
                <a:solidFill>
                  <a:schemeClr val="bg1"/>
                </a:solidFill>
              </a:rPr>
              <a:t> </a:t>
            </a:r>
            <a:r>
              <a:rPr lang="es-ES" altLang="es-ES" sz="3600" b="1" dirty="0">
                <a:solidFill>
                  <a:schemeClr val="bg1"/>
                </a:solidFill>
              </a:rPr>
              <a:t>(RPT)</a:t>
            </a:r>
          </a:p>
        </p:txBody>
      </p:sp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05263"/>
            <a:ext cx="5391150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2411413" y="6092825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/>
              <a:t>Atsedenekoa</a:t>
            </a:r>
            <a:endParaRPr lang="es-ES" altLang="es-ES" dirty="0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003800" y="6021388"/>
            <a:ext cx="17287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/>
              <a:t>Ariketa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egiten</a:t>
            </a:r>
            <a:endParaRPr lang="es-ES" altLang="es-ES" dirty="0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1331913" y="3933825"/>
            <a:ext cx="5903912" cy="25908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44071" y="692696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KONTZEPTU NAGUSIAK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81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102892" y="2571749"/>
            <a:ext cx="1296989" cy="36933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/>
              <a:t>Muskulua</a:t>
            </a:r>
            <a:endParaRPr lang="es-ES" altLang="es-ES" dirty="0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455193" y="4300537"/>
            <a:ext cx="2447925" cy="36933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&gt; </a:t>
            </a:r>
            <a:r>
              <a:rPr lang="es-ES" altLang="es-ES" dirty="0" err="1" smtClean="0"/>
              <a:t>Aerobikoki</a:t>
            </a:r>
            <a:r>
              <a:rPr lang="es-ES" altLang="es-ES" dirty="0" smtClean="0"/>
              <a:t> </a:t>
            </a:r>
            <a:endParaRPr lang="es-ES" altLang="es-ES" dirty="0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023393" y="3363912"/>
            <a:ext cx="30241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200" dirty="0" err="1" smtClean="0"/>
              <a:t>Bere</a:t>
            </a:r>
            <a:r>
              <a:rPr lang="es-ES" altLang="es-ES" sz="1200" dirty="0" smtClean="0"/>
              <a:t> </a:t>
            </a:r>
            <a:r>
              <a:rPr lang="es-ES" altLang="es-ES" sz="1200" dirty="0" err="1" smtClean="0"/>
              <a:t>beharrak</a:t>
            </a:r>
            <a:r>
              <a:rPr lang="es-ES" altLang="es-ES" sz="1200" dirty="0" smtClean="0"/>
              <a:t> </a:t>
            </a:r>
            <a:r>
              <a:rPr lang="es-ES" altLang="es-ES" sz="1200" dirty="0" err="1" smtClean="0"/>
              <a:t>asetzen</a:t>
            </a:r>
            <a:r>
              <a:rPr lang="es-ES" altLang="es-ES" sz="1200" dirty="0" smtClean="0"/>
              <a:t> </a:t>
            </a:r>
            <a:r>
              <a:rPr lang="es-ES" altLang="es-ES" sz="1200" dirty="0" err="1" smtClean="0"/>
              <a:t>ditu</a:t>
            </a:r>
            <a:endParaRPr lang="es-ES" altLang="es-ES" sz="1200" dirty="0"/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399881" y="2643187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200" dirty="0" err="1" smtClean="0"/>
              <a:t>edukia</a:t>
            </a:r>
            <a:endParaRPr lang="es-ES" altLang="es-ES" sz="1200" dirty="0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6768306" y="2571749"/>
            <a:ext cx="2016125" cy="36933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>
                <a:cs typeface="Arial" charset="0"/>
              </a:rPr>
              <a:t>▲ </a:t>
            </a:r>
            <a:r>
              <a:rPr lang="es-ES" altLang="es-ES" dirty="0" err="1" smtClean="0"/>
              <a:t>Mitokondriak</a:t>
            </a:r>
            <a:endParaRPr lang="es-ES" altLang="es-ES" dirty="0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1799431" y="5668962"/>
            <a:ext cx="5651500" cy="106182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Oxigeno </a:t>
            </a:r>
            <a:r>
              <a:rPr lang="es-ES" altLang="es-ES" dirty="0" err="1" smtClean="0"/>
              <a:t>kantitate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handia</a:t>
            </a:r>
            <a:r>
              <a:rPr lang="es-ES" altLang="es-ES" dirty="0" err="1" smtClean="0"/>
              <a:t>ren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erabilera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atsedenean</a:t>
            </a:r>
            <a:r>
              <a:rPr lang="es-ES" altLang="es-ES" dirty="0" smtClean="0"/>
              <a:t> % 70-80</a:t>
            </a:r>
            <a:endParaRPr lang="es-ES" altLang="es-ES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 </a:t>
            </a:r>
            <a:r>
              <a:rPr lang="es-ES" altLang="es-ES" dirty="0">
                <a:cs typeface="Arial" charset="0"/>
              </a:rPr>
              <a:t>▲ </a:t>
            </a:r>
            <a:r>
              <a:rPr lang="es-ES" altLang="es-ES" dirty="0" err="1" smtClean="0">
                <a:cs typeface="Arial" charset="0"/>
              </a:rPr>
              <a:t>Eskaria</a:t>
            </a:r>
            <a:r>
              <a:rPr lang="es-ES" altLang="es-ES" dirty="0" smtClean="0">
                <a:cs typeface="Arial" charset="0"/>
              </a:rPr>
              <a:t> </a:t>
            </a:r>
            <a:r>
              <a:rPr lang="es-ES" altLang="es-ES" dirty="0">
                <a:cs typeface="Arial" charset="0"/>
                <a:sym typeface="Wingdings" pitchFamily="2" charset="2"/>
              </a:rPr>
              <a:t> </a:t>
            </a:r>
            <a:r>
              <a:rPr lang="es-ES" altLang="es-ES" dirty="0"/>
              <a:t>▲ </a:t>
            </a:r>
            <a:r>
              <a:rPr lang="es-ES" altLang="es-ES" dirty="0" err="1" smtClean="0"/>
              <a:t>Odol-fluxua</a:t>
            </a:r>
            <a:endParaRPr lang="es-ES" altLang="es-ES" dirty="0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2807493" y="2643187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200" dirty="0" err="1" smtClean="0"/>
              <a:t>irrigatzea</a:t>
            </a:r>
            <a:endParaRPr lang="es-ES" altLang="es-ES" sz="1200" dirty="0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431006" y="2500312"/>
            <a:ext cx="2052637" cy="6463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/>
              <a:t>Zirkulazio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koronarioa</a:t>
            </a:r>
            <a:endParaRPr lang="es-ES" altLang="es-ES" dirty="0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>
            <a:off x="2520156" y="278764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>
            <a:off x="3815556" y="2787649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215106" y="4156074"/>
            <a:ext cx="2808287" cy="78483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% 4-5 </a:t>
            </a:r>
            <a:r>
              <a:rPr lang="es-ES" altLang="es-ES" dirty="0"/>
              <a:t>GC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% 80 </a:t>
            </a:r>
            <a:r>
              <a:rPr lang="es-ES" altLang="es-ES" dirty="0" err="1" smtClean="0"/>
              <a:t>fluxua</a:t>
            </a:r>
            <a:r>
              <a:rPr lang="es-ES" altLang="es-ES" dirty="0" smtClean="0"/>
              <a:t> </a:t>
            </a:r>
            <a:r>
              <a:rPr lang="es-ES" altLang="es-ES" dirty="0">
                <a:sym typeface="Wingdings" pitchFamily="2" charset="2"/>
              </a:rPr>
              <a:t> </a:t>
            </a:r>
            <a:r>
              <a:rPr lang="es-ES" altLang="es-ES" dirty="0" err="1" smtClean="0">
                <a:sym typeface="Wingdings" pitchFamily="2" charset="2"/>
              </a:rPr>
              <a:t>Diastolea</a:t>
            </a:r>
            <a:endParaRPr lang="es-ES" altLang="es-ES" dirty="0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1512093" y="3148012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5255418" y="2787649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6263481" y="278764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607718" y="3579812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>
            <a:off x="4607718" y="307657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4607718" y="4803774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444071" y="548680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KONTZEPTU NAGUSIAK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2195513" y="1599294"/>
            <a:ext cx="4537075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 smtClean="0">
                <a:solidFill>
                  <a:schemeClr val="bg1"/>
                </a:solidFill>
              </a:rPr>
              <a:t>MIOKARDIOA</a:t>
            </a:r>
            <a:endParaRPr lang="es-ES" altLang="es-ES" sz="3600" b="1" dirty="0">
              <a:solidFill>
                <a:schemeClr val="bg1"/>
              </a:solidFill>
            </a:endParaRPr>
          </a:p>
        </p:txBody>
      </p:sp>
      <p:pic>
        <p:nvPicPr>
          <p:cNvPr id="2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817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/>
      <p:bldP spid="25610" grpId="0"/>
      <p:bldP spid="25611" grpId="0"/>
      <p:bldP spid="25612" grpId="0" animBg="1"/>
      <p:bldP spid="25613" grpId="0" animBg="1"/>
      <p:bldP spid="25614" grpId="0"/>
      <p:bldP spid="25615" grpId="0" animBg="1"/>
      <p:bldP spid="25616" grpId="0" animBg="1"/>
      <p:bldP spid="25618" grpId="0" animBg="1"/>
      <p:bldP spid="25619" grpId="0" animBg="1"/>
      <p:bldP spid="25620" grpId="0" animBg="1"/>
      <p:bldP spid="25621" grpId="0" animBg="1"/>
      <p:bldP spid="25622" grpId="0" animBg="1"/>
      <p:bldP spid="256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835150" y="1844675"/>
            <a:ext cx="5689600" cy="830997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2400" b="1" dirty="0" err="1" smtClean="0"/>
              <a:t>Erabakigarriak</a:t>
            </a:r>
            <a:r>
              <a:rPr lang="es-ES" altLang="es-ES" sz="2400" b="1" dirty="0" smtClean="0"/>
              <a:t> </a:t>
            </a:r>
            <a:r>
              <a:rPr lang="es-ES" altLang="es-ES" sz="2400" b="1" dirty="0" err="1" smtClean="0"/>
              <a:t>miokardioaren</a:t>
            </a:r>
            <a:r>
              <a:rPr lang="es-ES" altLang="es-ES" sz="2400" b="1" dirty="0" smtClean="0"/>
              <a:t> </a:t>
            </a:r>
            <a:r>
              <a:rPr lang="es-ES" altLang="es-ES" sz="2400" b="1" dirty="0" err="1" smtClean="0"/>
              <a:t>eskarian</a:t>
            </a:r>
            <a:endParaRPr lang="es-ES" altLang="es-ES" sz="2400" dirty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H="1">
            <a:off x="1763713" y="3068638"/>
            <a:ext cx="28797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4643438" y="3068638"/>
            <a:ext cx="309721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215900" y="4076700"/>
            <a:ext cx="2447925" cy="36933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/>
              <a:t>Uzkurtzeko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indarra</a:t>
            </a:r>
            <a:endParaRPr lang="es-ES" altLang="es-ES" dirty="0"/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372200" y="4076700"/>
            <a:ext cx="2376513" cy="36933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 err="1" smtClean="0"/>
              <a:t>Miokardioaren</a:t>
            </a:r>
            <a:r>
              <a:rPr lang="es-ES" altLang="es-ES" dirty="0" smtClean="0"/>
              <a:t> masa</a:t>
            </a:r>
            <a:endParaRPr lang="es-ES" altLang="es-ES" dirty="0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H="1">
            <a:off x="647700" y="4581525"/>
            <a:ext cx="8636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511300" y="4581525"/>
            <a:ext cx="720725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50825" y="5084763"/>
            <a:ext cx="1081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600" dirty="0"/>
              <a:t>“Preload”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476375" y="5084763"/>
            <a:ext cx="1654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600" dirty="0">
                <a:cs typeface="Arial" charset="0"/>
              </a:rPr>
              <a:t>“Afterload”</a:t>
            </a:r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4643438" y="3068638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924300" y="4076700"/>
            <a:ext cx="1439863" cy="41751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FC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44071" y="692696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KONTZEPTU NAGUSIAK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511301" y="4581524"/>
            <a:ext cx="0" cy="13677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84212" y="5949279"/>
            <a:ext cx="1654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600" dirty="0" smtClean="0">
                <a:cs typeface="Arial" charset="0"/>
              </a:rPr>
              <a:t>Arteria-</a:t>
            </a:r>
            <a:r>
              <a:rPr lang="es-ES" altLang="es-ES" sz="1600" dirty="0" err="1" smtClean="0">
                <a:cs typeface="Arial" charset="0"/>
              </a:rPr>
              <a:t>presioa</a:t>
            </a:r>
            <a:endParaRPr lang="es-ES" altLang="es-ES" sz="1600" dirty="0">
              <a:cs typeface="Arial" charset="0"/>
            </a:endParaRPr>
          </a:p>
        </p:txBody>
      </p:sp>
      <p:pic>
        <p:nvPicPr>
          <p:cNvPr id="1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99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858409" y="3674597"/>
            <a:ext cx="5689600" cy="523220"/>
          </a:xfrm>
          <a:prstGeom prst="rect">
            <a:avLst/>
          </a:prstGeom>
          <a:solidFill>
            <a:schemeClr val="tx1"/>
          </a:solidFill>
          <a:ln w="508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2800" b="1" dirty="0">
                <a:solidFill>
                  <a:schemeClr val="bg1"/>
                </a:solidFill>
                <a:latin typeface="+mj-lt"/>
              </a:rPr>
              <a:t>RATE PRESSURE PRODUCT (RPP)</a:t>
            </a:r>
            <a:endParaRPr lang="es-ES" altLang="es-E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2939496" y="5277317"/>
            <a:ext cx="3527425" cy="707886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4000" b="1" dirty="0" smtClean="0">
                <a:latin typeface="+mj-lt"/>
              </a:rPr>
              <a:t>(FC </a:t>
            </a:r>
            <a:r>
              <a:rPr lang="es-ES" altLang="es-ES" sz="4000" b="1" dirty="0">
                <a:latin typeface="+mj-lt"/>
              </a:rPr>
              <a:t>X </a:t>
            </a:r>
            <a:r>
              <a:rPr lang="es-ES" altLang="es-ES" sz="4000" b="1" dirty="0" smtClean="0">
                <a:latin typeface="+mj-lt"/>
              </a:rPr>
              <a:t>PAS)/100 </a:t>
            </a:r>
            <a:endParaRPr lang="es-ES" altLang="es-ES" sz="4000" dirty="0">
              <a:latin typeface="+mj-lt"/>
            </a:endParaRPr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4703209" y="4197817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755576" y="2517306"/>
            <a:ext cx="7992887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 smtClean="0">
                <a:solidFill>
                  <a:schemeClr val="bg1"/>
                </a:solidFill>
                <a:latin typeface="+mj-lt"/>
              </a:rPr>
              <a:t>MIOKARDIOAREN ESKARIA</a:t>
            </a:r>
            <a:endParaRPr lang="es-ES" altLang="es-E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44071" y="836712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KONTZEPTU NAGUSIAK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47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16113"/>
            <a:ext cx="7272338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44071" y="836712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 fontScale="7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MEKANISMOA ARIKETAREKIN HOBETZEN DA 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79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7900" y="1628775"/>
            <a:ext cx="4114800" cy="863600"/>
          </a:xfr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s-ES" altLang="es-ES" sz="1600" dirty="0">
                <a:cs typeface="Arial" charset="0"/>
              </a:rPr>
              <a:t>▼ </a:t>
            </a:r>
            <a:r>
              <a:rPr lang="es-ES" altLang="es-ES" sz="1600" dirty="0" err="1" smtClean="0">
                <a:cs typeface="Arial" charset="0"/>
              </a:rPr>
              <a:t>Bolumen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sistolikoa</a:t>
            </a:r>
            <a:r>
              <a:rPr lang="es-ES" altLang="es-ES" sz="1600" dirty="0" smtClean="0">
                <a:cs typeface="Arial" charset="0"/>
                <a:sym typeface="Wingdings" pitchFamily="2" charset="2"/>
              </a:rPr>
              <a:t> FC </a:t>
            </a:r>
            <a:r>
              <a:rPr lang="es-ES" altLang="es-ES" sz="1600" dirty="0" err="1" smtClean="0">
                <a:cs typeface="Arial" charset="0"/>
                <a:sym typeface="Wingdings" pitchFamily="2" charset="2"/>
              </a:rPr>
              <a:t>konpentsazioa</a:t>
            </a:r>
            <a:endParaRPr lang="es-ES" altLang="es-ES" sz="1600" dirty="0">
              <a:cs typeface="Arial" charset="0"/>
              <a:sym typeface="Wingdings" pitchFamily="2" charset="2"/>
            </a:endParaRPr>
          </a:p>
          <a:p>
            <a:pPr>
              <a:buFontTx/>
              <a:buNone/>
            </a:pPr>
            <a:r>
              <a:rPr lang="es-ES" altLang="es-ES" sz="1600" dirty="0">
                <a:cs typeface="Arial" charset="0"/>
                <a:sym typeface="Wingdings" pitchFamily="2" charset="2"/>
              </a:rPr>
              <a:t> ▲ </a:t>
            </a:r>
            <a:r>
              <a:rPr lang="es-ES" altLang="es-ES" sz="1600" dirty="0" err="1" smtClean="0">
                <a:cs typeface="Arial" charset="0"/>
                <a:sym typeface="Wingdings" pitchFamily="2" charset="2"/>
              </a:rPr>
              <a:t>Miokardioaren</a:t>
            </a:r>
            <a:r>
              <a:rPr lang="es-ES" altLang="es-ES" sz="1600" dirty="0" smtClean="0">
                <a:cs typeface="Arial" charset="0"/>
                <a:sym typeface="Wingdings" pitchFamily="2" charset="2"/>
              </a:rPr>
              <a:t> O2 </a:t>
            </a:r>
            <a:r>
              <a:rPr lang="es-ES" altLang="es-ES" sz="1600" dirty="0" err="1" smtClean="0">
                <a:cs typeface="Arial" charset="0"/>
                <a:sym typeface="Wingdings" pitchFamily="2" charset="2"/>
              </a:rPr>
              <a:t>eskaria</a:t>
            </a:r>
            <a:r>
              <a:rPr lang="es-ES" altLang="es-ES" sz="1600" dirty="0" smtClean="0">
                <a:cs typeface="Arial" charset="0"/>
                <a:sym typeface="Wingdings" pitchFamily="2" charset="2"/>
              </a:rPr>
              <a:t> 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323850" y="1628775"/>
            <a:ext cx="3816350" cy="863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 err="1" smtClean="0">
                <a:cs typeface="Arial" charset="0"/>
              </a:rPr>
              <a:t>Bihotze</a:t>
            </a:r>
            <a:r>
              <a:rPr lang="es-ES" altLang="es-ES" sz="2000" b="1" dirty="0" err="1" smtClean="0">
                <a:cs typeface="Arial" charset="0"/>
              </a:rPr>
              <a:t>ko</a:t>
            </a:r>
            <a:r>
              <a:rPr lang="es-ES" altLang="es-ES" sz="2000" b="1" dirty="0" smtClean="0">
                <a:cs typeface="Arial" charset="0"/>
              </a:rPr>
              <a:t> </a:t>
            </a:r>
            <a:r>
              <a:rPr lang="es-ES" altLang="es-ES" sz="2000" b="1" dirty="0" err="1" smtClean="0">
                <a:cs typeface="Arial" charset="0"/>
              </a:rPr>
              <a:t>gutxiegitasuna</a:t>
            </a:r>
            <a:endParaRPr lang="es-ES" altLang="es-ES" sz="2000" b="1" dirty="0">
              <a:cs typeface="Arial" charset="0"/>
            </a:endParaRPr>
          </a:p>
          <a:p>
            <a:pPr algn="ctr">
              <a:buFontTx/>
              <a:buNone/>
            </a:pPr>
            <a:r>
              <a:rPr lang="es-ES" altLang="es-ES" sz="2000" b="1" dirty="0" err="1" smtClean="0">
                <a:cs typeface="Arial" charset="0"/>
              </a:rPr>
              <a:t>edo</a:t>
            </a:r>
            <a:r>
              <a:rPr lang="es-ES" altLang="es-ES" sz="2000" b="1" dirty="0" smtClean="0">
                <a:cs typeface="Arial" charset="0"/>
              </a:rPr>
              <a:t> VI </a:t>
            </a:r>
            <a:r>
              <a:rPr lang="es-ES" altLang="es-ES" sz="2000" b="1" dirty="0" err="1" smtClean="0">
                <a:cs typeface="Arial" charset="0"/>
              </a:rPr>
              <a:t>disfuntzioa</a:t>
            </a:r>
            <a:endParaRPr lang="es-ES" altLang="es-ES" sz="2000" b="1" dirty="0">
              <a:cs typeface="Arial" charset="0"/>
            </a:endParaRPr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4787900" y="2708275"/>
            <a:ext cx="4114800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s-ES" altLang="es-ES" sz="1600" dirty="0" err="1" smtClean="0">
                <a:cs typeface="Arial" charset="0"/>
              </a:rPr>
              <a:t>Erantzun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hodi-zabaltzaile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ez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hain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eraginkorra</a:t>
            </a:r>
            <a:r>
              <a:rPr lang="es-ES" altLang="es-ES" sz="1600" dirty="0" smtClean="0">
                <a:cs typeface="Arial" charset="0"/>
              </a:rPr>
              <a:t> </a:t>
            </a:r>
            <a:endParaRPr lang="es-ES" altLang="es-ES" sz="1600" dirty="0">
              <a:cs typeface="Arial" charset="0"/>
            </a:endParaRPr>
          </a:p>
          <a:p>
            <a:pPr algn="ctr">
              <a:buFontTx/>
              <a:buNone/>
            </a:pPr>
            <a:r>
              <a:rPr lang="es-ES" altLang="es-ES" sz="1600" dirty="0" err="1" smtClean="0">
                <a:cs typeface="Arial" charset="0"/>
              </a:rPr>
              <a:t>Pixkanakako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berotzea</a:t>
            </a:r>
            <a:r>
              <a:rPr lang="es-ES" altLang="es-ES" sz="1600" dirty="0" smtClean="0">
                <a:cs typeface="Arial" charset="0"/>
              </a:rPr>
              <a:t> eta </a:t>
            </a:r>
            <a:r>
              <a:rPr lang="es-ES" altLang="es-ES" sz="1600" dirty="0" err="1" smtClean="0">
                <a:cs typeface="Arial" charset="0"/>
              </a:rPr>
              <a:t>luzeagoa</a:t>
            </a:r>
            <a:r>
              <a:rPr lang="es-ES" altLang="es-ES" sz="1600" dirty="0" smtClean="0">
                <a:cs typeface="Arial" charset="0"/>
              </a:rPr>
              <a:t> 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323850" y="2708275"/>
            <a:ext cx="3816350" cy="863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 smtClean="0">
                <a:cs typeface="Arial" charset="0"/>
              </a:rPr>
              <a:t>Endotelio-</a:t>
            </a:r>
            <a:r>
              <a:rPr lang="es-ES" altLang="es-ES" sz="2000" b="1" dirty="0" err="1" smtClean="0">
                <a:cs typeface="Arial" charset="0"/>
              </a:rPr>
              <a:t>lesioak</a:t>
            </a:r>
            <a:endParaRPr lang="es-ES" altLang="es-ES" sz="2000" b="1" dirty="0">
              <a:cs typeface="Arial" charset="0"/>
            </a:endParaRPr>
          </a:p>
        </p:txBody>
      </p:sp>
      <p:sp>
        <p:nvSpPr>
          <p:cNvPr id="141319" name="Rectangle 7"/>
          <p:cNvSpPr>
            <a:spLocks noChangeArrowheads="1"/>
          </p:cNvSpPr>
          <p:nvPr/>
        </p:nvSpPr>
        <p:spPr bwMode="auto">
          <a:xfrm>
            <a:off x="4787900" y="3789363"/>
            <a:ext cx="4114800" cy="431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s-ES" altLang="es-ES" sz="1600" dirty="0" err="1" smtClean="0">
                <a:cs typeface="Arial" charset="0"/>
              </a:rPr>
              <a:t>Tentsioa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>
                <a:cs typeface="Arial" charset="0"/>
              </a:rPr>
              <a:t>&gt; </a:t>
            </a:r>
            <a:r>
              <a:rPr lang="es-ES" altLang="es-ES" sz="1600" dirty="0" err="1" smtClean="0">
                <a:cs typeface="Arial" charset="0"/>
              </a:rPr>
              <a:t>ohikoa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>
                <a:cs typeface="Arial" charset="0"/>
                <a:sym typeface="Wingdings" pitchFamily="2" charset="2"/>
              </a:rPr>
              <a:t>  ▼ </a:t>
            </a:r>
            <a:r>
              <a:rPr lang="es-ES" altLang="es-ES" sz="1600" dirty="0" err="1" smtClean="0">
                <a:cs typeface="Arial" charset="0"/>
                <a:sym typeface="Wingdings" pitchFamily="2" charset="2"/>
              </a:rPr>
              <a:t>Entrenamenduko</a:t>
            </a:r>
            <a:r>
              <a:rPr lang="es-ES" altLang="es-ES" sz="1600" dirty="0" smtClean="0">
                <a:cs typeface="Arial" charset="0"/>
                <a:sym typeface="Wingdings" pitchFamily="2" charset="2"/>
              </a:rPr>
              <a:t> FC 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323850" y="3716338"/>
            <a:ext cx="3816350" cy="504825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 err="1" smtClean="0">
                <a:cs typeface="Arial" charset="0"/>
              </a:rPr>
              <a:t>Hipertentsioa</a:t>
            </a:r>
            <a:endParaRPr lang="es-ES" altLang="es-ES" sz="2000" b="1" dirty="0">
              <a:cs typeface="Arial" charset="0"/>
            </a:endParaRPr>
          </a:p>
        </p:txBody>
      </p:sp>
      <p:sp>
        <p:nvSpPr>
          <p:cNvPr id="141321" name="Rectangle 9"/>
          <p:cNvSpPr>
            <a:spLocks noChangeArrowheads="1"/>
          </p:cNvSpPr>
          <p:nvPr/>
        </p:nvSpPr>
        <p:spPr bwMode="auto">
          <a:xfrm>
            <a:off x="4787900" y="4437063"/>
            <a:ext cx="4114800" cy="431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1600" dirty="0" smtClean="0">
                <a:cs typeface="Arial" charset="0"/>
              </a:rPr>
              <a:t>FC eta Paren RTA </a:t>
            </a:r>
            <a:r>
              <a:rPr lang="es-ES" altLang="es-ES" sz="1600" dirty="0" err="1" smtClean="0">
                <a:cs typeface="Arial" charset="0"/>
              </a:rPr>
              <a:t>arintzen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dute</a:t>
            </a:r>
            <a:r>
              <a:rPr lang="es-ES" altLang="es-ES" sz="1600" dirty="0" smtClean="0">
                <a:cs typeface="Arial" charset="0"/>
              </a:rPr>
              <a:t> 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323850" y="4437063"/>
            <a:ext cx="3816350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 smtClean="0">
                <a:cs typeface="Arial" charset="0"/>
              </a:rPr>
              <a:t>Beta-</a:t>
            </a:r>
            <a:r>
              <a:rPr lang="es-ES" altLang="es-ES" sz="2000" b="1" dirty="0" err="1" smtClean="0">
                <a:cs typeface="Arial" charset="0"/>
              </a:rPr>
              <a:t>blokeatzaileak</a:t>
            </a:r>
            <a:endParaRPr lang="es-ES" altLang="es-ES" sz="2000" b="1" dirty="0">
              <a:cs typeface="Arial" charset="0"/>
            </a:endParaRPr>
          </a:p>
        </p:txBody>
      </p:sp>
      <p:sp>
        <p:nvSpPr>
          <p:cNvPr id="141323" name="Rectangle 11"/>
          <p:cNvSpPr>
            <a:spLocks noChangeArrowheads="1"/>
          </p:cNvSpPr>
          <p:nvPr/>
        </p:nvSpPr>
        <p:spPr bwMode="auto">
          <a:xfrm>
            <a:off x="4787900" y="5013325"/>
            <a:ext cx="4114800" cy="10080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s-ES" altLang="es-ES" sz="1600" dirty="0" smtClean="0">
                <a:cs typeface="Arial" charset="0"/>
              </a:rPr>
              <a:t>Ez </a:t>
            </a:r>
            <a:r>
              <a:rPr lang="es-ES" altLang="es-ES" sz="1600" dirty="0" err="1" smtClean="0">
                <a:cs typeface="Arial" charset="0"/>
              </a:rPr>
              <a:t>egin</a:t>
            </a:r>
            <a:r>
              <a:rPr lang="es-ES" altLang="es-ES" sz="1600" dirty="0" smtClean="0">
                <a:cs typeface="Arial" charset="0"/>
              </a:rPr>
              <a:t> jarrera-</a:t>
            </a:r>
            <a:r>
              <a:rPr lang="es-ES" altLang="es-ES" sz="1600" dirty="0" err="1" smtClean="0">
                <a:cs typeface="Arial" charset="0"/>
              </a:rPr>
              <a:t>aldaketa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bortitzak</a:t>
            </a:r>
            <a:r>
              <a:rPr lang="es-ES" altLang="es-ES" sz="1600" dirty="0" smtClean="0">
                <a:cs typeface="Arial" charset="0"/>
              </a:rPr>
              <a:t> </a:t>
            </a:r>
            <a:endParaRPr lang="es-ES" altLang="es-ES" sz="1600" dirty="0">
              <a:cs typeface="Arial" charset="0"/>
            </a:endParaRPr>
          </a:p>
          <a:p>
            <a:pPr>
              <a:buFontTx/>
              <a:buNone/>
            </a:pPr>
            <a:r>
              <a:rPr lang="es-ES" altLang="es-ES" sz="1600" dirty="0" err="1" smtClean="0">
                <a:cs typeface="Arial" charset="0"/>
              </a:rPr>
              <a:t>Mugitu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hankak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ariketak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egiten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diren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bitartean</a:t>
            </a:r>
            <a:r>
              <a:rPr lang="es-ES" altLang="es-ES" sz="1600" dirty="0" smtClean="0">
                <a:cs typeface="Arial" charset="0"/>
              </a:rPr>
              <a:t> eta </a:t>
            </a:r>
            <a:r>
              <a:rPr lang="es-ES" altLang="es-ES" sz="1600" dirty="0" err="1" smtClean="0">
                <a:cs typeface="Arial" charset="0"/>
              </a:rPr>
              <a:t>saihestu</a:t>
            </a:r>
            <a:r>
              <a:rPr lang="es-ES" altLang="es-ES" sz="1600" dirty="0" smtClean="0">
                <a:cs typeface="Arial" charset="0"/>
              </a:rPr>
              <a:t> </a:t>
            </a:r>
            <a:r>
              <a:rPr lang="es-ES" altLang="es-ES" sz="1600" dirty="0" err="1" smtClean="0">
                <a:cs typeface="Arial" charset="0"/>
              </a:rPr>
              <a:t>apneak</a:t>
            </a:r>
            <a:r>
              <a:rPr lang="es-ES" altLang="es-ES" sz="1600" dirty="0" smtClean="0">
                <a:cs typeface="Arial" charset="0"/>
              </a:rPr>
              <a:t> 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24" name="Rectangle 12"/>
          <p:cNvSpPr>
            <a:spLocks noChangeArrowheads="1"/>
          </p:cNvSpPr>
          <p:nvPr/>
        </p:nvSpPr>
        <p:spPr bwMode="auto">
          <a:xfrm>
            <a:off x="323850" y="5013325"/>
            <a:ext cx="3816350" cy="863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 err="1" smtClean="0">
                <a:cs typeface="Arial" charset="0"/>
              </a:rPr>
              <a:t>Hipotentsio</a:t>
            </a:r>
            <a:r>
              <a:rPr lang="es-ES" altLang="es-ES" sz="2000" b="1" dirty="0" smtClean="0">
                <a:cs typeface="Arial" charset="0"/>
              </a:rPr>
              <a:t> </a:t>
            </a:r>
            <a:r>
              <a:rPr lang="es-ES" altLang="es-ES" sz="2000" b="1" dirty="0" err="1" smtClean="0">
                <a:cs typeface="Arial" charset="0"/>
              </a:rPr>
              <a:t>arriskua</a:t>
            </a:r>
            <a:r>
              <a:rPr lang="es-ES" altLang="es-ES" sz="2000" b="1" dirty="0" smtClean="0">
                <a:cs typeface="Arial" charset="0"/>
              </a:rPr>
              <a:t> </a:t>
            </a:r>
          </a:p>
          <a:p>
            <a:pPr algn="ctr">
              <a:buFontTx/>
              <a:buNone/>
            </a:pPr>
            <a:r>
              <a:rPr lang="es-ES" altLang="es-ES" sz="2000" b="1" dirty="0" err="1" smtClean="0">
                <a:cs typeface="Arial" charset="0"/>
              </a:rPr>
              <a:t>handitzea</a:t>
            </a:r>
            <a:endParaRPr lang="es-ES" altLang="es-ES" sz="2000" b="1" dirty="0">
              <a:cs typeface="Arial" charset="0"/>
            </a:endParaRPr>
          </a:p>
        </p:txBody>
      </p:sp>
      <p:sp>
        <p:nvSpPr>
          <p:cNvPr id="141325" name="Rectangle 13"/>
          <p:cNvSpPr>
            <a:spLocks noChangeArrowheads="1"/>
          </p:cNvSpPr>
          <p:nvPr/>
        </p:nvSpPr>
        <p:spPr bwMode="auto">
          <a:xfrm>
            <a:off x="4787900" y="6165850"/>
            <a:ext cx="4114800" cy="431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1600" dirty="0" err="1" smtClean="0">
                <a:cs typeface="Arial" charset="0"/>
              </a:rPr>
              <a:t>Hidratazioa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26" name="Rectangle 14"/>
          <p:cNvSpPr>
            <a:spLocks noChangeArrowheads="1"/>
          </p:cNvSpPr>
          <p:nvPr/>
        </p:nvSpPr>
        <p:spPr bwMode="auto">
          <a:xfrm>
            <a:off x="323850" y="6165850"/>
            <a:ext cx="3816350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 err="1" smtClean="0">
                <a:cs typeface="Arial" charset="0"/>
              </a:rPr>
              <a:t>Diuretikoak</a:t>
            </a:r>
            <a:endParaRPr lang="es-ES" altLang="es-ES" sz="2000" b="1" dirty="0">
              <a:cs typeface="Arial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444071" y="393135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1.3. </a:t>
            </a:r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ONDORIOAK ARIKETAN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775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3" name="Picture 3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5" name="Picture 5" descr="rehabilitacion-cardiaca-una-asignatura-pendiente_detalle_articu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05038"/>
            <a:ext cx="3768725" cy="37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7" name="Picture 7" descr="00007269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4067175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34326" y="836712"/>
            <a:ext cx="8229600" cy="9361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54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SAIOAK</a:t>
            </a:r>
            <a:endParaRPr lang="es-ES" sz="54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123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844824"/>
            <a:ext cx="8218488" cy="3744416"/>
          </a:xfr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s-ES" altLang="es-ES" sz="2500" b="1" dirty="0" smtClean="0"/>
              <a:t>HELBURUAK:</a:t>
            </a:r>
            <a:endParaRPr lang="es-ES" altLang="es-ES" sz="2500" b="1" dirty="0" smtClean="0"/>
          </a:p>
          <a:p>
            <a:r>
              <a:rPr lang="es-ES" altLang="es-ES" sz="2500" dirty="0" err="1" smtClean="0"/>
              <a:t>Ariketa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aerobiko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seguru</a:t>
            </a:r>
            <a:r>
              <a:rPr lang="es-ES" altLang="es-ES" sz="2500" dirty="0" err="1" smtClean="0"/>
              <a:t>a</a:t>
            </a:r>
            <a:r>
              <a:rPr lang="es-ES" altLang="es-ES" sz="2500" dirty="0" smtClean="0"/>
              <a:t> eta </a:t>
            </a:r>
            <a:r>
              <a:rPr lang="es-ES" altLang="es-ES" sz="2500" dirty="0" err="1" smtClean="0"/>
              <a:t>kontrolatutakoa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ematea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r>
              <a:rPr lang="es-ES" altLang="es-ES" sz="2500" dirty="0" err="1" smtClean="0"/>
              <a:t>Banakako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ariketak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eskatzea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r>
              <a:rPr lang="es-ES" altLang="es-ES" sz="2500" dirty="0" err="1" smtClean="0"/>
              <a:t>Ohitura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osasungarriei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buruzko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aholkularitza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ematea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r>
              <a:rPr lang="es-ES" altLang="es-ES" sz="2500" dirty="0" smtClean="0"/>
              <a:t>Parte-</a:t>
            </a:r>
            <a:r>
              <a:rPr lang="es-ES" altLang="es-ES" sz="2500" dirty="0" err="1" smtClean="0"/>
              <a:t>hartzaileak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beren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kabuz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ariketa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egin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dezaten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animatzea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r>
              <a:rPr lang="es-ES" altLang="es-ES" sz="2500" dirty="0" err="1" smtClean="0"/>
              <a:t>Aldizka</a:t>
            </a:r>
            <a:r>
              <a:rPr lang="es-ES" altLang="es-ES" sz="2500" dirty="0" smtClean="0"/>
              <a:t> parte-</a:t>
            </a:r>
            <a:r>
              <a:rPr lang="es-ES" altLang="es-ES" sz="2500" dirty="0" err="1" smtClean="0"/>
              <a:t>hartzaileen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aurrerapena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aztertzea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pPr>
              <a:buFontTx/>
              <a:buNone/>
            </a:pPr>
            <a:endParaRPr lang="es-ES" altLang="es-ES" sz="25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4326" y="620688"/>
            <a:ext cx="8229600" cy="9361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1168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844824"/>
            <a:ext cx="8218488" cy="3744416"/>
          </a:xfrm>
          <a:noFill/>
          <a:ln w="38100">
            <a:noFill/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altLang="es-ES" sz="2500" b="1" dirty="0" smtClean="0"/>
              <a:t>IZAN DAITEZKEEN ONURAK:</a:t>
            </a:r>
            <a:endParaRPr lang="es-ES" altLang="es-ES" sz="2500" b="1" dirty="0" smtClean="0"/>
          </a:p>
          <a:p>
            <a:r>
              <a:rPr lang="es-ES" altLang="es-ES" sz="2500" dirty="0" err="1" smtClean="0"/>
              <a:t>Mugitzeko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gaitasuna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handitzea</a:t>
            </a:r>
            <a:r>
              <a:rPr lang="es-ES" altLang="es-ES" sz="2500" dirty="0" smtClean="0"/>
              <a:t>.</a:t>
            </a:r>
            <a:endParaRPr lang="es-ES" altLang="es-ES" sz="2500" dirty="0" smtClean="0"/>
          </a:p>
          <a:p>
            <a:r>
              <a:rPr lang="es-ES" altLang="es-ES" sz="2500" dirty="0" err="1" smtClean="0"/>
              <a:t>Arrisku-faktoreak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murriztea</a:t>
            </a:r>
            <a:r>
              <a:rPr lang="es-ES" altLang="es-ES" sz="2500" dirty="0" smtClean="0"/>
              <a:t>:</a:t>
            </a:r>
            <a:endParaRPr lang="es-ES" altLang="es-ES" sz="2500" dirty="0" smtClean="0"/>
          </a:p>
          <a:p>
            <a:pPr lvl="1"/>
            <a:r>
              <a:rPr lang="es-ES" altLang="es-ES" sz="2300" dirty="0" err="1" smtClean="0"/>
              <a:t>Obesitatea</a:t>
            </a:r>
            <a:r>
              <a:rPr lang="es-ES" altLang="es-ES" sz="2300" dirty="0" smtClean="0"/>
              <a:t>.</a:t>
            </a:r>
            <a:endParaRPr lang="es-ES" altLang="es-ES" sz="2300" dirty="0" smtClean="0"/>
          </a:p>
          <a:p>
            <a:pPr lvl="1"/>
            <a:r>
              <a:rPr lang="es-ES" altLang="es-ES" sz="2300" dirty="0" err="1" smtClean="0"/>
              <a:t>Kolesterola</a:t>
            </a:r>
            <a:r>
              <a:rPr lang="es-ES" altLang="es-ES" sz="2300" dirty="0" smtClean="0"/>
              <a:t>.</a:t>
            </a:r>
            <a:endParaRPr lang="es-ES" altLang="es-ES" sz="2300" dirty="0" smtClean="0"/>
          </a:p>
          <a:p>
            <a:pPr lvl="1"/>
            <a:r>
              <a:rPr lang="es-ES" altLang="es-ES" sz="2300" dirty="0" smtClean="0"/>
              <a:t>PA</a:t>
            </a:r>
          </a:p>
          <a:p>
            <a:pPr lvl="1"/>
            <a:r>
              <a:rPr lang="es-ES" altLang="es-ES" sz="2300" dirty="0" err="1" smtClean="0"/>
              <a:t>Gluzemia-mailak</a:t>
            </a:r>
            <a:r>
              <a:rPr lang="es-ES" altLang="es-ES" sz="2300" dirty="0" smtClean="0"/>
              <a:t>.</a:t>
            </a:r>
            <a:endParaRPr lang="es-ES" altLang="es-ES" sz="2300" dirty="0" smtClean="0"/>
          </a:p>
          <a:p>
            <a:pPr lvl="1"/>
            <a:r>
              <a:rPr lang="es-ES" altLang="es-ES" sz="2300" dirty="0" err="1" smtClean="0"/>
              <a:t>Tabakismoa</a:t>
            </a:r>
            <a:r>
              <a:rPr lang="es-ES" altLang="es-ES" sz="2300" dirty="0" smtClean="0"/>
              <a:t>.</a:t>
            </a:r>
            <a:endParaRPr lang="es-ES" altLang="es-ES" sz="2300" dirty="0" smtClean="0"/>
          </a:p>
          <a:p>
            <a:r>
              <a:rPr lang="es-ES" altLang="es-ES" sz="2500" dirty="0" err="1" smtClean="0"/>
              <a:t>Herstura</a:t>
            </a:r>
            <a:r>
              <a:rPr lang="es-ES" altLang="es-ES" sz="2500" dirty="0" smtClean="0"/>
              <a:t> eta </a:t>
            </a:r>
            <a:r>
              <a:rPr lang="es-ES" altLang="es-ES" sz="2500" dirty="0" err="1" smtClean="0"/>
              <a:t>depresio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mailak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jaistea</a:t>
            </a:r>
            <a:r>
              <a:rPr lang="es-ES" altLang="es-ES" sz="2500" dirty="0" smtClean="0"/>
              <a:t>.</a:t>
            </a:r>
            <a:endParaRPr lang="es-ES" altLang="es-ES" sz="2500" dirty="0" smtClean="0"/>
          </a:p>
          <a:p>
            <a:r>
              <a:rPr lang="es-ES" altLang="es-ES" sz="2500" dirty="0" err="1" smtClean="0"/>
              <a:t>Hilkortasuna</a:t>
            </a:r>
            <a:r>
              <a:rPr lang="es-ES" altLang="es-ES" sz="2500" dirty="0" smtClean="0"/>
              <a:t> eta </a:t>
            </a:r>
            <a:r>
              <a:rPr lang="es-ES" altLang="es-ES" sz="2500" dirty="0" err="1" smtClean="0"/>
              <a:t>morbilitatea</a:t>
            </a:r>
            <a:r>
              <a:rPr lang="es-ES" altLang="es-ES" sz="2500" dirty="0" smtClean="0"/>
              <a:t> </a:t>
            </a:r>
            <a:r>
              <a:rPr lang="es-ES" altLang="es-ES" sz="2500" dirty="0" err="1" smtClean="0"/>
              <a:t>murriztea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pPr>
              <a:buFontTx/>
              <a:buNone/>
            </a:pPr>
            <a:endParaRPr lang="es-ES" altLang="es-ES" sz="25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4326" y="620688"/>
            <a:ext cx="8229600" cy="9361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0783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23528" y="4005064"/>
            <a:ext cx="6264275" cy="2699920"/>
            <a:chOff x="214282" y="2500306"/>
            <a:chExt cx="6264275" cy="2699920"/>
          </a:xfrm>
        </p:grpSpPr>
        <p:sp>
          <p:nvSpPr>
            <p:cNvPr id="17416" name="Rectangle 8"/>
            <p:cNvSpPr>
              <a:spLocks noChangeArrowheads="1"/>
            </p:cNvSpPr>
            <p:nvPr/>
          </p:nvSpPr>
          <p:spPr bwMode="auto">
            <a:xfrm>
              <a:off x="214282" y="2500306"/>
              <a:ext cx="6264275" cy="57626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 anchorCtr="0"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s-ES" sz="3200" b="1" dirty="0" smtClean="0">
                  <a:solidFill>
                    <a:prstClr val="white"/>
                  </a:solidFill>
                </a:rPr>
                <a:t>KANPORATZEKO IRIZPIDEAK</a:t>
              </a:r>
              <a:endParaRPr lang="es-ES" sz="3200" b="1" dirty="0">
                <a:solidFill>
                  <a:prstClr val="white"/>
                </a:solidFill>
              </a:endParaRPr>
            </a:p>
          </p:txBody>
        </p:sp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214282" y="3076568"/>
              <a:ext cx="6264275" cy="2123658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s-ES" dirty="0">
                  <a:solidFill>
                    <a:prstClr val="white"/>
                  </a:solidFill>
                </a:rPr>
                <a:t> </a:t>
              </a:r>
              <a:r>
                <a:rPr lang="es-MX" sz="1600" b="1" dirty="0" err="1" smtClean="0">
                  <a:solidFill>
                    <a:prstClr val="white"/>
                  </a:solidFill>
                </a:rPr>
                <a:t>Kontraindikazio</a:t>
              </a:r>
              <a:r>
                <a:rPr lang="es-MX" sz="1600" b="1" dirty="0" smtClean="0">
                  <a:solidFill>
                    <a:prstClr val="white"/>
                  </a:solidFill>
                </a:rPr>
                <a:t> </a:t>
              </a:r>
              <a:r>
                <a:rPr lang="es-MX" sz="1600" b="1" dirty="0" err="1" smtClean="0">
                  <a:solidFill>
                    <a:prstClr val="white"/>
                  </a:solidFill>
                </a:rPr>
                <a:t>osoak</a:t>
              </a:r>
              <a:r>
                <a:rPr lang="es-MX" sz="1600" b="1" dirty="0" smtClean="0">
                  <a:solidFill>
                    <a:prstClr val="white"/>
                  </a:solidFill>
                </a:rPr>
                <a:t> </a:t>
              </a:r>
              <a:endParaRPr lang="es-ES" sz="1600" b="1" dirty="0">
                <a:solidFill>
                  <a:prstClr val="white"/>
                </a:solidFill>
              </a:endParaRPr>
            </a:p>
            <a:p>
              <a:r>
                <a:rPr lang="es-MX" sz="1600" dirty="0">
                  <a:solidFill>
                    <a:prstClr val="white"/>
                  </a:solidFill>
                </a:rPr>
                <a:t>1.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Miokardio-infartua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azken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hilabetean</a:t>
              </a:r>
              <a:r>
                <a:rPr lang="es-MX" sz="1400" dirty="0" smtClean="0">
                  <a:solidFill>
                    <a:prstClr val="white"/>
                  </a:solidFill>
                </a:rPr>
                <a:t>.</a:t>
              </a:r>
              <a:endParaRPr lang="es-ES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2. Angina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ezegonkorra</a:t>
              </a:r>
              <a:r>
                <a:rPr lang="es-MX" sz="1400" dirty="0" smtClean="0">
                  <a:solidFill>
                    <a:prstClr val="white"/>
                  </a:solidFill>
                </a:rPr>
                <a:t>.</a:t>
              </a:r>
              <a:endParaRPr lang="es-MX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3. HTA (PAS &gt;</a:t>
              </a:r>
              <a:r>
                <a:rPr lang="es-MX" sz="1400" dirty="0" smtClean="0">
                  <a:solidFill>
                    <a:prstClr val="white"/>
                  </a:solidFill>
                </a:rPr>
                <a:t>160 </a:t>
              </a:r>
              <a:r>
                <a:rPr lang="es-MX" sz="1400" dirty="0">
                  <a:solidFill>
                    <a:prstClr val="white"/>
                  </a:solidFill>
                </a:rPr>
                <a:t>PAD &gt;100).</a:t>
              </a:r>
              <a:endParaRPr lang="es-ES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4.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Oinarrizko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bihotz-maiztasuna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>
                  <a:solidFill>
                    <a:prstClr val="white"/>
                  </a:solidFill>
                </a:rPr>
                <a:t>&gt; </a:t>
              </a:r>
              <a:r>
                <a:rPr lang="es-MX" sz="1400" dirty="0" smtClean="0">
                  <a:solidFill>
                    <a:prstClr val="white"/>
                  </a:solidFill>
                </a:rPr>
                <a:t>100/min.</a:t>
              </a:r>
            </a:p>
            <a:p>
              <a:r>
                <a:rPr lang="es-MX" sz="1400" dirty="0" smtClean="0">
                  <a:solidFill>
                    <a:prstClr val="white"/>
                  </a:solidFill>
                </a:rPr>
                <a:t>5.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Kontrolatu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gabeko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smtClean="0">
                  <a:solidFill>
                    <a:prstClr val="white"/>
                  </a:solidFill>
                </a:rPr>
                <a:t>d</a:t>
              </a:r>
              <a:r>
                <a:rPr lang="es-MX" sz="1400" dirty="0" smtClean="0">
                  <a:solidFill>
                    <a:prstClr val="white"/>
                  </a:solidFill>
                </a:rPr>
                <a:t>iabetes.</a:t>
              </a:r>
              <a:endParaRPr lang="es-MX" sz="1400" dirty="0" smtClean="0">
                <a:solidFill>
                  <a:prstClr val="white"/>
                </a:solidFill>
              </a:endParaRPr>
            </a:p>
            <a:p>
              <a:r>
                <a:rPr lang="es-MX" sz="1400" dirty="0" smtClean="0">
                  <a:solidFill>
                    <a:prstClr val="white"/>
                  </a:solidFill>
                </a:rPr>
                <a:t>6.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Kontrolatu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gabeko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arritmiak</a:t>
              </a:r>
              <a:r>
                <a:rPr lang="es-MX" sz="1400" dirty="0" smtClean="0">
                  <a:solidFill>
                    <a:prstClr val="white"/>
                  </a:solidFill>
                </a:rPr>
                <a:t>.</a:t>
              </a:r>
              <a:endParaRPr lang="es-MX" sz="1400" dirty="0" smtClean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7</a:t>
              </a:r>
              <a:r>
                <a:rPr lang="es-MX" sz="1400" dirty="0" smtClean="0">
                  <a:solidFill>
                    <a:prstClr val="white"/>
                  </a:solidFill>
                </a:rPr>
                <a:t>.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Palpitazioak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edota</a:t>
              </a:r>
              <a:r>
                <a:rPr lang="es-MX" sz="1400" dirty="0" smtClean="0">
                  <a:solidFill>
                    <a:prstClr val="white"/>
                  </a:solidFill>
                </a:rPr>
                <a:t>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zorabioak</a:t>
              </a:r>
              <a:r>
                <a:rPr lang="es-MX" sz="1400" dirty="0" smtClean="0">
                  <a:solidFill>
                    <a:prstClr val="white"/>
                  </a:solidFill>
                </a:rPr>
                <a:t>.</a:t>
              </a:r>
              <a:endParaRPr lang="es-MX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8</a:t>
              </a:r>
              <a:r>
                <a:rPr lang="es-MX" sz="1400" dirty="0" smtClean="0">
                  <a:solidFill>
                    <a:prstClr val="white"/>
                  </a:solidFill>
                </a:rPr>
                <a:t>. </a:t>
              </a:r>
              <a:r>
                <a:rPr lang="es-MX" sz="1400" dirty="0" err="1" smtClean="0">
                  <a:solidFill>
                    <a:prstClr val="white"/>
                  </a:solidFill>
                </a:rPr>
                <a:t>Sukarra</a:t>
              </a:r>
              <a:r>
                <a:rPr lang="es-MX" sz="1400" dirty="0" smtClean="0">
                  <a:solidFill>
                    <a:prstClr val="white"/>
                  </a:solidFill>
                </a:rPr>
                <a:t>. </a:t>
              </a:r>
              <a:endParaRPr lang="es-MX" sz="14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17419" name="Picture 11" descr="senal-suelo-adhesiva-prohibido-pas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7998" y="4437112"/>
            <a:ext cx="1518848" cy="1512167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548680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323527" y="1331664"/>
            <a:ext cx="6264275" cy="2422922"/>
            <a:chOff x="684213" y="1724025"/>
            <a:chExt cx="6264275" cy="2422922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84213" y="1724025"/>
              <a:ext cx="6264275" cy="576263"/>
            </a:xfrm>
            <a:prstGeom prst="rect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s-ES" sz="3200" b="1" dirty="0" smtClean="0">
                  <a:solidFill>
                    <a:prstClr val="white"/>
                  </a:solidFill>
                </a:rPr>
                <a:t>BARNERATZEKO IRIZPIDEAK</a:t>
              </a:r>
              <a:endParaRPr lang="es-ES" sz="3200" b="1" dirty="0">
                <a:solidFill>
                  <a:prstClr val="white"/>
                </a:solidFill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84213" y="2300288"/>
              <a:ext cx="6264275" cy="1846659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u-ES" altLang="es-ES" sz="1400" dirty="0" smtClean="0"/>
                <a:t>Mugitzeko gaitasuna hobetzen da.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u-ES" altLang="es-ES" sz="1400" dirty="0" smtClean="0"/>
                <a:t>Egoera psikologiko egonkorra.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u-ES" altLang="es-ES" sz="1400" dirty="0" smtClean="0"/>
                <a:t>Zure FC monitorizatzea eta ariketaren hautemate subjektiboaren eskala erabiltzea – </a:t>
              </a:r>
              <a:r>
                <a:rPr lang="eu-ES" altLang="es-ES" sz="1400" dirty="0" err="1" smtClean="0"/>
                <a:t>Borg</a:t>
              </a:r>
              <a:r>
                <a:rPr lang="eu-ES" altLang="es-ES" sz="1400" dirty="0" smtClean="0"/>
                <a:t>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u-ES" altLang="es-ES" sz="1400" dirty="0" smtClean="0"/>
                <a:t>Zantzu eta sintoma arriskutsuak ezagutzea eta jarrera egokia hartzen jakitea (adib. Angina – GTN aplikatzeko prozedura).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u-ES" altLang="es-ES" sz="1400" dirty="0" smtClean="0"/>
                <a:t>Aldaketa arrisku-faktoreetan.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u-ES" altLang="es-ES" sz="1400" dirty="0" smtClean="0"/>
                <a:t>Norberaren bihotzaren egoera nolabait ezagutzea</a:t>
              </a:r>
              <a:r>
                <a:rPr lang="eu-ES" altLang="es-ES" sz="1600" dirty="0" smtClean="0"/>
                <a:t>.</a:t>
              </a:r>
              <a:endParaRPr lang="eu-ES" altLang="es-ES" sz="1600" dirty="0"/>
            </a:p>
          </p:txBody>
        </p:sp>
      </p:grpSp>
      <p:pic>
        <p:nvPicPr>
          <p:cNvPr id="12" name="Picture 9" descr="free-ent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288" y="1655945"/>
            <a:ext cx="1386268" cy="1386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34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2736850" cy="1785104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altLang="es-ES" sz="1000" dirty="0" smtClean="0">
                <a:latin typeface="Tahoma" pitchFamily="34" charset="0"/>
              </a:rPr>
              <a:t>Pazientea III. errehabilitazio-fasetik  (ospitaleko jarraipena) IV. fasera igarotzen da (bere erkidegoan egitea: </a:t>
            </a:r>
            <a:r>
              <a:rPr lang="eu-ES" altLang="es-ES" sz="1000" dirty="0" smtClean="0">
                <a:latin typeface="Tahoma" pitchFamily="34" charset="0"/>
              </a:rPr>
              <a:t>kirol-instalazioak</a:t>
            </a:r>
            <a:r>
              <a:rPr lang="eu-ES" altLang="es-ES" sz="1000" dirty="0" smtClean="0">
                <a:latin typeface="Tahoma" pitchFamily="34" charset="0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eu-ES" altLang="es-ES" sz="1000" dirty="0" smtClean="0">
                <a:latin typeface="Tahoma" pitchFamily="34" charset="0"/>
              </a:rPr>
              <a:t>Pazienteak III. faseko arduradunek emandako “Transfer </a:t>
            </a:r>
            <a:r>
              <a:rPr lang="eu-ES" altLang="es-ES" sz="1000" dirty="0" err="1" smtClean="0">
                <a:latin typeface="Tahoma" pitchFamily="34" charset="0"/>
              </a:rPr>
              <a:t>form</a:t>
            </a:r>
            <a:r>
              <a:rPr lang="eu-ES" altLang="es-ES" sz="1000" dirty="0" smtClean="0">
                <a:latin typeface="Tahoma" pitchFamily="34" charset="0"/>
              </a:rPr>
              <a:t>” bat behar du. Hor, IV. fasean sartzeko helburuak bete dituela egiaztatzen da.</a:t>
            </a:r>
          </a:p>
          <a:p>
            <a:pPr>
              <a:spcBef>
                <a:spcPct val="50000"/>
              </a:spcBef>
            </a:pPr>
            <a:r>
              <a:rPr lang="eu-ES" altLang="es-ES" sz="1000" dirty="0" smtClean="0">
                <a:latin typeface="Tahoma" pitchFamily="34" charset="0"/>
              </a:rPr>
              <a:t>OHARRA</a:t>
            </a:r>
            <a:r>
              <a:rPr lang="eu-ES" altLang="es-ES" sz="1000" dirty="0" smtClean="0">
                <a:latin typeface="Tahoma" pitchFamily="34" charset="0"/>
              </a:rPr>
              <a:t>: Transfer horrek 6 hilabetetarako bakarrik balio du.</a:t>
            </a:r>
            <a:endParaRPr lang="eu-ES" altLang="es-ES" sz="1000" dirty="0">
              <a:latin typeface="Tahoma" pitchFamily="34" charset="0"/>
            </a:endParaRP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3635375" y="404813"/>
            <a:ext cx="5113338" cy="124649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u-ES" altLang="es-ES" sz="1000" dirty="0" smtClean="0"/>
              <a:t>(I) &gt; 6 hilabete  bihotzeko gertaera akutua gertatu zenetik edo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u-ES" altLang="es-ES" sz="1000" dirty="0" smtClean="0"/>
              <a:t>(II) &gt; 6 hilabete errehabilitazioaren III. fasea amaitu zenetik edo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u-ES" altLang="es-ES" sz="1000" dirty="0" smtClean="0"/>
              <a:t>(III) Gaixotasun koronarioen historia, baina ez du </a:t>
            </a:r>
            <a:r>
              <a:rPr lang="eu-ES" altLang="es-ES" sz="1000" dirty="0" smtClean="0"/>
              <a:t>inolako gertaera akuturik izan berrik</a:t>
            </a:r>
            <a:r>
              <a:rPr lang="eu-ES" altLang="es-ES" sz="1000" dirty="0" smtClean="0"/>
              <a:t>.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u-ES" altLang="es-ES" sz="1000" b="1" dirty="0" smtClean="0"/>
              <a:t>OHAR GARRANTZITSUA:</a:t>
            </a:r>
            <a:r>
              <a:rPr lang="eu-ES" altLang="es-ES" sz="1000" dirty="0" smtClean="0"/>
              <a:t> Pazienteak duela &lt; 6 hilabete gertaera akuturen bat izan badu ebaluazio klinikorik gabe edo III. fasean parte hartu gabe, III. fasea </a:t>
            </a:r>
            <a:r>
              <a:rPr lang="eu-ES" altLang="es-ES" sz="1000" dirty="0" smtClean="0"/>
              <a:t>egin dezan eramango da</a:t>
            </a:r>
            <a:r>
              <a:rPr lang="eu-ES" altLang="es-ES" sz="1000" dirty="0" smtClean="0"/>
              <a:t>.</a:t>
            </a:r>
            <a:endParaRPr lang="eu-ES" altLang="es-ES" sz="1000" dirty="0"/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0" y="0"/>
            <a:ext cx="305911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400" b="1" dirty="0" smtClean="0">
                <a:latin typeface="Tahoma" pitchFamily="34" charset="0"/>
              </a:rPr>
              <a:t>III. </a:t>
            </a:r>
            <a:r>
              <a:rPr lang="es-ES" altLang="es-ES" sz="1400" b="1" dirty="0" err="1" smtClean="0">
                <a:latin typeface="Tahoma" pitchFamily="34" charset="0"/>
              </a:rPr>
              <a:t>fasetik</a:t>
            </a:r>
            <a:r>
              <a:rPr lang="es-ES" altLang="es-ES" sz="1400" b="1" dirty="0" smtClean="0">
                <a:latin typeface="Tahoma" pitchFamily="34" charset="0"/>
              </a:rPr>
              <a:t> IV. </a:t>
            </a:r>
            <a:r>
              <a:rPr lang="es-ES" altLang="es-ES" sz="1400" b="1" dirty="0" err="1">
                <a:latin typeface="Tahoma" pitchFamily="34" charset="0"/>
              </a:rPr>
              <a:t>f</a:t>
            </a:r>
            <a:r>
              <a:rPr lang="es-ES" altLang="es-ES" sz="1400" b="1" dirty="0" err="1" smtClean="0">
                <a:latin typeface="Tahoma" pitchFamily="34" charset="0"/>
              </a:rPr>
              <a:t>asera</a:t>
            </a:r>
            <a:r>
              <a:rPr lang="es-ES" altLang="es-ES" sz="1400" b="1" dirty="0" smtClean="0">
                <a:latin typeface="Tahoma" pitchFamily="34" charset="0"/>
              </a:rPr>
              <a:t> </a:t>
            </a:r>
            <a:r>
              <a:rPr lang="es-ES" altLang="es-ES" sz="1400" b="1" dirty="0" err="1" smtClean="0">
                <a:latin typeface="Tahoma" pitchFamily="34" charset="0"/>
              </a:rPr>
              <a:t>igarotzea</a:t>
            </a:r>
            <a:endParaRPr lang="es-ES" altLang="es-ES" sz="1400" b="1" dirty="0">
              <a:latin typeface="Tahoma" pitchFamily="34" charset="0"/>
            </a:endParaRP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563938" y="0"/>
            <a:ext cx="5184775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400" b="1" dirty="0" smtClean="0">
                <a:latin typeface="Tahoma" pitchFamily="34" charset="0"/>
              </a:rPr>
              <a:t>IV. </a:t>
            </a:r>
            <a:r>
              <a:rPr lang="es-ES" altLang="es-ES" sz="1400" b="1" dirty="0" err="1" smtClean="0">
                <a:latin typeface="Tahoma" pitchFamily="34" charset="0"/>
              </a:rPr>
              <a:t>fasean</a:t>
            </a:r>
            <a:r>
              <a:rPr lang="es-ES" altLang="es-ES" sz="1400" b="1" dirty="0" smtClean="0">
                <a:latin typeface="Tahoma" pitchFamily="34" charset="0"/>
              </a:rPr>
              <a:t> </a:t>
            </a:r>
            <a:r>
              <a:rPr lang="es-ES" altLang="es-ES" sz="1400" b="1" dirty="0" err="1" smtClean="0">
                <a:latin typeface="Tahoma" pitchFamily="34" charset="0"/>
              </a:rPr>
              <a:t>sartzea</a:t>
            </a:r>
            <a:r>
              <a:rPr lang="es-ES" altLang="es-ES" sz="1400" b="1" dirty="0" smtClean="0">
                <a:latin typeface="Tahoma" pitchFamily="34" charset="0"/>
              </a:rPr>
              <a:t>, </a:t>
            </a:r>
            <a:r>
              <a:rPr lang="es-ES" altLang="es-ES" sz="1400" b="1" dirty="0" err="1" smtClean="0">
                <a:latin typeface="Tahoma" pitchFamily="34" charset="0"/>
              </a:rPr>
              <a:t>familiako</a:t>
            </a:r>
            <a:r>
              <a:rPr lang="es-ES" altLang="es-ES" sz="1400" b="1" dirty="0" smtClean="0">
                <a:latin typeface="Tahoma" pitchFamily="34" charset="0"/>
              </a:rPr>
              <a:t> </a:t>
            </a:r>
            <a:r>
              <a:rPr lang="es-ES" altLang="es-ES" sz="1400" b="1" dirty="0" err="1" smtClean="0">
                <a:latin typeface="Tahoma" pitchFamily="34" charset="0"/>
              </a:rPr>
              <a:t>medikuak</a:t>
            </a:r>
            <a:r>
              <a:rPr lang="es-ES" altLang="es-ES" sz="1400" b="1" dirty="0" smtClean="0">
                <a:latin typeface="Tahoma" pitchFamily="34" charset="0"/>
              </a:rPr>
              <a:t> </a:t>
            </a:r>
            <a:r>
              <a:rPr lang="es-ES" altLang="es-ES" sz="1400" b="1" dirty="0" err="1" smtClean="0">
                <a:latin typeface="Tahoma" pitchFamily="34" charset="0"/>
              </a:rPr>
              <a:t>eskatuta</a:t>
            </a:r>
            <a:r>
              <a:rPr lang="es-ES" altLang="es-ES" sz="1400" b="1" dirty="0" smtClean="0">
                <a:latin typeface="Tahoma" pitchFamily="34" charset="0"/>
              </a:rPr>
              <a:t> </a:t>
            </a:r>
            <a:endParaRPr lang="es-ES" altLang="es-ES" sz="1400" b="1" dirty="0">
              <a:latin typeface="Tahoma" pitchFamily="34" charset="0"/>
            </a:endParaRPr>
          </a:p>
        </p:txBody>
      </p:sp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4284663" y="2349500"/>
            <a:ext cx="3960812" cy="477054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 err="1" smtClean="0">
                <a:latin typeface="Tahoma" pitchFamily="34" charset="0"/>
              </a:rPr>
              <a:t>Ebaluazio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klinikoa</a:t>
            </a:r>
            <a:endParaRPr lang="es-ES" altLang="es-ES" sz="1000" b="1" dirty="0">
              <a:latin typeface="Tahoma" pitchFamily="34" charset="0"/>
            </a:endParaRPr>
          </a:p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 smtClean="0">
                <a:latin typeface="Tahoma" pitchFamily="34" charset="0"/>
              </a:rPr>
              <a:t>(</a:t>
            </a:r>
            <a:r>
              <a:rPr lang="es-ES" altLang="es-ES" sz="1000" dirty="0" err="1" smtClean="0">
                <a:latin typeface="Tahoma" pitchFamily="34" charset="0"/>
              </a:rPr>
              <a:t>Familiako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medikua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edo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bestelako</a:t>
            </a:r>
            <a:r>
              <a:rPr lang="es-ES" altLang="es-ES" sz="1000" dirty="0" smtClean="0">
                <a:latin typeface="Tahoma" pitchFamily="34" charset="0"/>
              </a:rPr>
              <a:t> profesional </a:t>
            </a:r>
            <a:r>
              <a:rPr lang="es-ES" altLang="es-ES" sz="1000" dirty="0" err="1" smtClean="0">
                <a:latin typeface="Tahoma" pitchFamily="34" charset="0"/>
              </a:rPr>
              <a:t>gaitua</a:t>
            </a:r>
            <a:r>
              <a:rPr lang="es-ES" altLang="es-ES" sz="1000" dirty="0" smtClean="0">
                <a:latin typeface="Tahoma" pitchFamily="34" charset="0"/>
              </a:rPr>
              <a:t>)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2987675" y="3284538"/>
            <a:ext cx="2016125" cy="400110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 err="1" smtClean="0">
                <a:latin typeface="Tahoma" pitchFamily="34" charset="0"/>
              </a:rPr>
              <a:t>Pazienteak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sartzeko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irizpideak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betetzen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ditu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6372225" y="3284538"/>
            <a:ext cx="2160588" cy="400110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 err="1" smtClean="0">
                <a:latin typeface="Tahoma" pitchFamily="34" charset="0"/>
              </a:rPr>
              <a:t>Pazienteak</a:t>
            </a:r>
            <a:r>
              <a:rPr lang="es-ES" altLang="es-ES" sz="1000" dirty="0" smtClean="0">
                <a:latin typeface="Tahoma" pitchFamily="34" charset="0"/>
              </a:rPr>
              <a:t> EZ </a:t>
            </a:r>
            <a:r>
              <a:rPr lang="es-ES" altLang="es-ES" sz="1000" dirty="0" err="1" smtClean="0">
                <a:latin typeface="Tahoma" pitchFamily="34" charset="0"/>
              </a:rPr>
              <a:t>ditu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betetzen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sartzek</a:t>
            </a:r>
            <a:r>
              <a:rPr lang="es-ES" altLang="es-ES" sz="1000" dirty="0" err="1" smtClean="0">
                <a:latin typeface="Tahoma" pitchFamily="34" charset="0"/>
              </a:rPr>
              <a:t>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irizpideak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827088" y="4508500"/>
            <a:ext cx="5040312" cy="630942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 smtClean="0">
                <a:latin typeface="Tahoma" pitchFamily="34" charset="0"/>
              </a:rPr>
              <a:t>IV. FASEKO SAIOAK KIROL INSTALAZIOETAN </a:t>
            </a:r>
            <a:endParaRPr lang="es-ES" altLang="es-ES" sz="1000" b="1" dirty="0">
              <a:latin typeface="Tahoma" pitchFamily="34" charset="0"/>
            </a:endParaRPr>
          </a:p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 err="1" smtClean="0">
                <a:latin typeface="Tahoma" pitchFamily="34" charset="0"/>
              </a:rPr>
              <a:t>Hasierako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ebaluazioa</a:t>
            </a:r>
            <a:r>
              <a:rPr lang="es-ES" altLang="es-ES" sz="1000" dirty="0" smtClean="0">
                <a:latin typeface="Tahoma" pitchFamily="34" charset="0"/>
              </a:rPr>
              <a:t> eta </a:t>
            </a:r>
            <a:r>
              <a:rPr lang="es-ES" altLang="es-ES" sz="1000" dirty="0" err="1" smtClean="0">
                <a:latin typeface="Tahoma" pitchFamily="34" charset="0"/>
              </a:rPr>
              <a:t>Bihotz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Errehabilitazioko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irakasle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egoki</a:t>
            </a:r>
            <a:r>
              <a:rPr lang="es-ES" altLang="es-ES" sz="1000" dirty="0" smtClean="0">
                <a:latin typeface="Tahoma" pitchFamily="34" charset="0"/>
              </a:rPr>
              <a:t> eta </a:t>
            </a:r>
            <a:r>
              <a:rPr lang="es-ES" altLang="es-ES" sz="1000" dirty="0" err="1" smtClean="0">
                <a:latin typeface="Tahoma" pitchFamily="34" charset="0"/>
              </a:rPr>
              <a:t>gaitu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batek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gainbegiratutako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saioak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6372225" y="4149725"/>
            <a:ext cx="2160588" cy="246221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 err="1" smtClean="0">
                <a:latin typeface="Tahoma" pitchFamily="34" charset="0"/>
              </a:rPr>
              <a:t>Kardiologoaren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ebaluazioa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7" name="Text Box 11"/>
          <p:cNvSpPr txBox="1">
            <a:spLocks noChangeArrowheads="1"/>
          </p:cNvSpPr>
          <p:nvPr/>
        </p:nvSpPr>
        <p:spPr bwMode="auto">
          <a:xfrm>
            <a:off x="1403350" y="5516563"/>
            <a:ext cx="3960813" cy="400110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 err="1" smtClean="0">
                <a:latin typeface="Tahoma" pitchFamily="34" charset="0"/>
              </a:rPr>
              <a:t>Urteko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azterketa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familiako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medikuarekin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edo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r>
              <a:rPr lang="es-ES" altLang="es-ES" sz="1000" b="1" dirty="0" err="1" smtClean="0">
                <a:latin typeface="Tahoma" pitchFamily="34" charset="0"/>
              </a:rPr>
              <a:t>kardiologoarekin</a:t>
            </a:r>
            <a:r>
              <a:rPr lang="es-ES" altLang="es-ES" sz="1000" b="1" dirty="0" smtClean="0">
                <a:latin typeface="Tahoma" pitchFamily="34" charset="0"/>
              </a:rPr>
              <a:t> 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8" name="Text Box 12"/>
          <p:cNvSpPr txBox="1">
            <a:spLocks noChangeArrowheads="1"/>
          </p:cNvSpPr>
          <p:nvPr/>
        </p:nvSpPr>
        <p:spPr bwMode="auto">
          <a:xfrm>
            <a:off x="827088" y="6251575"/>
            <a:ext cx="2160587" cy="400110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 err="1" smtClean="0">
                <a:latin typeface="Tahoma" pitchFamily="34" charset="0"/>
              </a:rPr>
              <a:t>Baldintzak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betetzen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ditu</a:t>
            </a:r>
            <a:r>
              <a:rPr lang="es-ES" altLang="es-ES" sz="1000" dirty="0" smtClean="0">
                <a:latin typeface="Tahoma" pitchFamily="34" charset="0"/>
              </a:rPr>
              <a:t> eta </a:t>
            </a:r>
            <a:r>
              <a:rPr lang="es-ES" altLang="es-ES" sz="1000" dirty="0" err="1" smtClean="0">
                <a:latin typeface="Tahoma" pitchFamily="34" charset="0"/>
              </a:rPr>
              <a:t>ariketa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egiten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jarrai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dezake</a:t>
            </a:r>
            <a:r>
              <a:rPr lang="es-ES" altLang="es-ES" sz="1000" dirty="0" smtClean="0">
                <a:latin typeface="Tahoma" pitchFamily="34" charset="0"/>
              </a:rPr>
              <a:t>.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9" name="Text Box 13"/>
          <p:cNvSpPr txBox="1">
            <a:spLocks noChangeArrowheads="1"/>
          </p:cNvSpPr>
          <p:nvPr/>
        </p:nvSpPr>
        <p:spPr bwMode="auto">
          <a:xfrm>
            <a:off x="3779838" y="6403975"/>
            <a:ext cx="2160587" cy="400110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 smtClean="0">
                <a:latin typeface="Tahoma" pitchFamily="34" charset="0"/>
              </a:rPr>
              <a:t>EZ </a:t>
            </a:r>
            <a:r>
              <a:rPr lang="es-ES" altLang="es-ES" sz="1000" dirty="0" err="1" smtClean="0">
                <a:latin typeface="Tahoma" pitchFamily="34" charset="0"/>
              </a:rPr>
              <a:t>ditu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baldintzak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betetzen</a:t>
            </a:r>
            <a:r>
              <a:rPr lang="es-ES" altLang="es-ES" sz="1000" dirty="0" smtClean="0">
                <a:latin typeface="Tahoma" pitchFamily="34" charset="0"/>
              </a:rPr>
              <a:t> IV. </a:t>
            </a:r>
            <a:r>
              <a:rPr lang="es-ES" altLang="es-ES" sz="1000" dirty="0" err="1" smtClean="0">
                <a:latin typeface="Tahoma" pitchFamily="34" charset="0"/>
              </a:rPr>
              <a:t>fasean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r>
              <a:rPr lang="es-ES" altLang="es-ES" sz="1000" dirty="0" err="1" smtClean="0">
                <a:latin typeface="Tahoma" pitchFamily="34" charset="0"/>
              </a:rPr>
              <a:t>jarraitzeko</a:t>
            </a:r>
            <a:r>
              <a:rPr lang="es-ES" altLang="es-ES" sz="1000" dirty="0" smtClean="0">
                <a:latin typeface="Tahoma" pitchFamily="34" charset="0"/>
              </a:rPr>
              <a:t> 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70" name="Line 14"/>
          <p:cNvSpPr>
            <a:spLocks noChangeShapeType="1"/>
          </p:cNvSpPr>
          <p:nvPr/>
        </p:nvSpPr>
        <p:spPr bwMode="auto">
          <a:xfrm flipH="1">
            <a:off x="2124075" y="5876925"/>
            <a:ext cx="12239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1" name="Line 15"/>
          <p:cNvSpPr>
            <a:spLocks noChangeShapeType="1"/>
          </p:cNvSpPr>
          <p:nvPr/>
        </p:nvSpPr>
        <p:spPr bwMode="auto">
          <a:xfrm>
            <a:off x="3348038" y="5876925"/>
            <a:ext cx="10080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2" name="Line 16"/>
          <p:cNvSpPr>
            <a:spLocks noChangeShapeType="1"/>
          </p:cNvSpPr>
          <p:nvPr/>
        </p:nvSpPr>
        <p:spPr bwMode="auto">
          <a:xfrm>
            <a:off x="3348038" y="52292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3" name="Line 17"/>
          <p:cNvSpPr>
            <a:spLocks noChangeShapeType="1"/>
          </p:cNvSpPr>
          <p:nvPr/>
        </p:nvSpPr>
        <p:spPr bwMode="auto">
          <a:xfrm>
            <a:off x="6372225" y="2924175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4" name="Line 18"/>
          <p:cNvSpPr>
            <a:spLocks noChangeShapeType="1"/>
          </p:cNvSpPr>
          <p:nvPr/>
        </p:nvSpPr>
        <p:spPr bwMode="auto">
          <a:xfrm>
            <a:off x="7451725" y="37893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5" name="Line 19"/>
          <p:cNvSpPr>
            <a:spLocks noChangeShapeType="1"/>
          </p:cNvSpPr>
          <p:nvPr/>
        </p:nvSpPr>
        <p:spPr bwMode="auto">
          <a:xfrm flipH="1" flipV="1">
            <a:off x="4211638" y="3789363"/>
            <a:ext cx="2808287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6" name="Line 20"/>
          <p:cNvSpPr>
            <a:spLocks noChangeShapeType="1"/>
          </p:cNvSpPr>
          <p:nvPr/>
        </p:nvSpPr>
        <p:spPr bwMode="auto">
          <a:xfrm flipH="1">
            <a:off x="3419475" y="3716338"/>
            <a:ext cx="43180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7" name="Line 21"/>
          <p:cNvSpPr>
            <a:spLocks noChangeShapeType="1"/>
          </p:cNvSpPr>
          <p:nvPr/>
        </p:nvSpPr>
        <p:spPr bwMode="auto">
          <a:xfrm>
            <a:off x="1547813" y="2276475"/>
            <a:ext cx="1800225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8" name="Line 22"/>
          <p:cNvSpPr>
            <a:spLocks noChangeShapeType="1"/>
          </p:cNvSpPr>
          <p:nvPr/>
        </p:nvSpPr>
        <p:spPr bwMode="auto">
          <a:xfrm>
            <a:off x="6227763" y="18446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9" name="Line 23"/>
          <p:cNvSpPr>
            <a:spLocks noChangeShapeType="1"/>
          </p:cNvSpPr>
          <p:nvPr/>
        </p:nvSpPr>
        <p:spPr bwMode="auto">
          <a:xfrm>
            <a:off x="5940425" y="659765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0" name="Line 24"/>
          <p:cNvSpPr>
            <a:spLocks noChangeShapeType="1"/>
          </p:cNvSpPr>
          <p:nvPr/>
        </p:nvSpPr>
        <p:spPr bwMode="auto">
          <a:xfrm flipV="1">
            <a:off x="7524750" y="4508500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1" name="Line 25"/>
          <p:cNvSpPr>
            <a:spLocks noChangeShapeType="1"/>
          </p:cNvSpPr>
          <p:nvPr/>
        </p:nvSpPr>
        <p:spPr bwMode="auto">
          <a:xfrm flipH="1">
            <a:off x="395288" y="659765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2" name="Line 26"/>
          <p:cNvSpPr>
            <a:spLocks noChangeShapeType="1"/>
          </p:cNvSpPr>
          <p:nvPr/>
        </p:nvSpPr>
        <p:spPr bwMode="auto">
          <a:xfrm flipV="1">
            <a:off x="395288" y="4868863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3" name="Line 27"/>
          <p:cNvSpPr>
            <a:spLocks noChangeShapeType="1"/>
          </p:cNvSpPr>
          <p:nvPr/>
        </p:nvSpPr>
        <p:spPr bwMode="auto">
          <a:xfrm>
            <a:off x="395288" y="48688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4" name="Line 28"/>
          <p:cNvSpPr>
            <a:spLocks noChangeShapeType="1"/>
          </p:cNvSpPr>
          <p:nvPr/>
        </p:nvSpPr>
        <p:spPr bwMode="auto">
          <a:xfrm flipH="1">
            <a:off x="4211638" y="2924175"/>
            <a:ext cx="15128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pic>
        <p:nvPicPr>
          <p:cNvPr id="2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31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GOMENDIO METODOLOGIKOAK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u-ES" dirty="0" smtClean="0"/>
              <a:t>Erabili eduki sinpleak.</a:t>
            </a:r>
          </a:p>
          <a:p>
            <a:r>
              <a:rPr lang="eu-ES" dirty="0" err="1" smtClean="0"/>
              <a:t>Fitness</a:t>
            </a:r>
            <a:r>
              <a:rPr lang="eu-ES" dirty="0" smtClean="0"/>
              <a:t> maila desberdinetara egokitutako egiturak.</a:t>
            </a:r>
          </a:p>
          <a:p>
            <a:r>
              <a:rPr lang="eu-ES" dirty="0" smtClean="0"/>
              <a:t>Ez erabili lehiatzeko elementurik</a:t>
            </a:r>
            <a:r>
              <a:rPr lang="eu-ES" dirty="0" smtClean="0"/>
              <a:t>.</a:t>
            </a:r>
          </a:p>
          <a:p>
            <a:r>
              <a:rPr lang="eu-ES" dirty="0" smtClean="0"/>
              <a:t>Ez ezarri </a:t>
            </a:r>
            <a:r>
              <a:rPr lang="eu-ES" dirty="0" smtClean="0"/>
              <a:t>helbururik; guztion artean adostu</a:t>
            </a:r>
            <a:r>
              <a:rPr lang="eu-ES" dirty="0" smtClean="0"/>
              <a:t>.</a:t>
            </a:r>
          </a:p>
          <a:p>
            <a:r>
              <a:rPr lang="eu-ES" dirty="0" smtClean="0"/>
              <a:t>Ez erabili musika zaratatsurik, ez eta altuegi jarri ere (bideratu irakaslearen eta erabiltzailearen arteko komunikazioa)</a:t>
            </a:r>
          </a:p>
          <a:p>
            <a:r>
              <a:rPr lang="eu-ES" dirty="0" smtClean="0"/>
              <a:t>Kontrol-zerrendak:</a:t>
            </a:r>
          </a:p>
          <a:p>
            <a:pPr lvl="1"/>
            <a:r>
              <a:rPr lang="eu-ES" dirty="0" smtClean="0"/>
              <a:t>Bertaratzea.</a:t>
            </a:r>
          </a:p>
          <a:p>
            <a:pPr lvl="1"/>
            <a:r>
              <a:rPr lang="eu-ES" dirty="0" smtClean="0"/>
              <a:t>Eguneroko arteria-presioa.</a:t>
            </a:r>
          </a:p>
          <a:p>
            <a:pPr lvl="1"/>
            <a:r>
              <a:rPr lang="eu-ES" dirty="0" smtClean="0"/>
              <a:t>Erabiltzaileen gogobetetasuna.</a:t>
            </a:r>
          </a:p>
          <a:p>
            <a:pPr lvl="1"/>
            <a:r>
              <a:rPr lang="eu-ES" dirty="0" smtClean="0"/>
              <a:t>Gaitasun funtzionala neurtzeko testa.</a:t>
            </a:r>
          </a:p>
          <a:p>
            <a:pPr lvl="1"/>
            <a:r>
              <a:rPr lang="eu-ES" dirty="0" smtClean="0"/>
              <a:t>Neurketa </a:t>
            </a:r>
            <a:r>
              <a:rPr lang="eu-ES" dirty="0" err="1" smtClean="0"/>
              <a:t>antropometrikoak</a:t>
            </a:r>
            <a:r>
              <a:rPr lang="eu-ES" dirty="0" smtClean="0"/>
              <a:t>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94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2195513" y="1700213"/>
            <a:ext cx="4681537" cy="6492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4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</a:rPr>
              <a:t>PLANGINTZA</a:t>
            </a:r>
            <a:endParaRPr lang="es-ES" altLang="es-ES" sz="2400" b="1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76132" name="Oval 4"/>
          <p:cNvSpPr>
            <a:spLocks noChangeArrowheads="1"/>
          </p:cNvSpPr>
          <p:nvPr/>
        </p:nvSpPr>
        <p:spPr bwMode="auto">
          <a:xfrm>
            <a:off x="395288" y="2681288"/>
            <a:ext cx="2303462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ARRISKUA</a:t>
            </a:r>
          </a:p>
          <a:p>
            <a:pPr algn="ctr"/>
            <a:r>
              <a:rPr lang="es-ES" altLang="es-ES" b="1" dirty="0" smtClean="0">
                <a:latin typeface="+mj-lt"/>
              </a:rPr>
              <a:t>EGITURATZEA</a:t>
            </a:r>
            <a:endParaRPr lang="es-ES" altLang="es-ES" b="1" dirty="0">
              <a:latin typeface="+mj-lt"/>
            </a:endParaRPr>
          </a:p>
        </p:txBody>
      </p:sp>
      <p:sp>
        <p:nvSpPr>
          <p:cNvPr id="176133" name="Oval 5"/>
          <p:cNvSpPr>
            <a:spLocks noChangeArrowheads="1"/>
          </p:cNvSpPr>
          <p:nvPr/>
        </p:nvSpPr>
        <p:spPr bwMode="auto">
          <a:xfrm>
            <a:off x="3346450" y="2681288"/>
            <a:ext cx="2303463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GAITASUN </a:t>
            </a:r>
          </a:p>
          <a:p>
            <a:pPr algn="ctr"/>
            <a:r>
              <a:rPr lang="es-ES" altLang="es-ES" b="1" dirty="0" smtClean="0">
                <a:latin typeface="+mj-lt"/>
              </a:rPr>
              <a:t>FUNTZIONALAREN </a:t>
            </a:r>
          </a:p>
          <a:p>
            <a:pPr algn="ctr"/>
            <a:r>
              <a:rPr lang="es-ES" altLang="es-ES" b="1" dirty="0" smtClean="0">
                <a:latin typeface="+mj-lt"/>
              </a:rPr>
              <a:t>TESTA</a:t>
            </a:r>
            <a:endParaRPr lang="es-ES" altLang="es-ES" b="1" dirty="0">
              <a:latin typeface="+mj-lt"/>
            </a:endParaRPr>
          </a:p>
        </p:txBody>
      </p:sp>
      <p:sp>
        <p:nvSpPr>
          <p:cNvPr id="176134" name="Oval 6"/>
          <p:cNvSpPr>
            <a:spLocks noChangeArrowheads="1"/>
          </p:cNvSpPr>
          <p:nvPr/>
        </p:nvSpPr>
        <p:spPr bwMode="auto">
          <a:xfrm>
            <a:off x="3348038" y="4868863"/>
            <a:ext cx="2303462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ADINA</a:t>
            </a:r>
            <a:endParaRPr lang="es-ES" altLang="es-ES" b="1" dirty="0">
              <a:latin typeface="+mj-lt"/>
            </a:endParaRPr>
          </a:p>
          <a:p>
            <a:pPr algn="ctr"/>
            <a:r>
              <a:rPr lang="es-ES" altLang="es-ES" b="1" dirty="0" smtClean="0">
                <a:latin typeface="+mj-lt"/>
              </a:rPr>
              <a:t>ETA</a:t>
            </a:r>
            <a:endParaRPr lang="es-ES" altLang="es-ES" b="1" dirty="0">
              <a:latin typeface="+mj-lt"/>
            </a:endParaRPr>
          </a:p>
          <a:p>
            <a:pPr algn="ctr"/>
            <a:r>
              <a:rPr lang="es-ES" altLang="es-ES" b="1" dirty="0" smtClean="0">
                <a:latin typeface="+mj-lt"/>
              </a:rPr>
              <a:t>GENEROA</a:t>
            </a:r>
            <a:endParaRPr lang="es-ES" altLang="es-ES" b="1" dirty="0">
              <a:latin typeface="+mj-lt"/>
            </a:endParaRPr>
          </a:p>
        </p:txBody>
      </p:sp>
      <p:sp>
        <p:nvSpPr>
          <p:cNvPr id="176135" name="Oval 7"/>
          <p:cNvSpPr>
            <a:spLocks noChangeArrowheads="1"/>
          </p:cNvSpPr>
          <p:nvPr/>
        </p:nvSpPr>
        <p:spPr bwMode="auto">
          <a:xfrm>
            <a:off x="6299200" y="2681288"/>
            <a:ext cx="2303463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MEDIKAZIOA</a:t>
            </a:r>
            <a:endParaRPr lang="es-ES" altLang="es-ES" b="1" dirty="0">
              <a:latin typeface="+mj-lt"/>
            </a:endParaRPr>
          </a:p>
        </p:txBody>
      </p:sp>
      <p:sp>
        <p:nvSpPr>
          <p:cNvPr id="176136" name="Oval 8"/>
          <p:cNvSpPr>
            <a:spLocks noChangeArrowheads="1"/>
          </p:cNvSpPr>
          <p:nvPr/>
        </p:nvSpPr>
        <p:spPr bwMode="auto">
          <a:xfrm>
            <a:off x="322263" y="4797425"/>
            <a:ext cx="2303462" cy="15128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MUGA </a:t>
            </a:r>
          </a:p>
          <a:p>
            <a:pPr algn="ctr"/>
            <a:r>
              <a:rPr lang="es-ES" altLang="es-ES" b="1" dirty="0" smtClean="0">
                <a:latin typeface="+mj-lt"/>
              </a:rPr>
              <a:t>ORTOPEDIKOAK</a:t>
            </a:r>
            <a:endParaRPr lang="es-ES" altLang="es-ES" b="1" dirty="0">
              <a:latin typeface="+mj-lt"/>
            </a:endParaRPr>
          </a:p>
        </p:txBody>
      </p:sp>
      <p:sp>
        <p:nvSpPr>
          <p:cNvPr id="176137" name="Oval 9"/>
          <p:cNvSpPr>
            <a:spLocks noChangeArrowheads="1"/>
          </p:cNvSpPr>
          <p:nvPr/>
        </p:nvSpPr>
        <p:spPr bwMode="auto">
          <a:xfrm>
            <a:off x="6443663" y="4797425"/>
            <a:ext cx="2303462" cy="15128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EGOERA</a:t>
            </a:r>
          </a:p>
          <a:p>
            <a:pPr algn="ctr"/>
            <a:r>
              <a:rPr lang="es-ES" altLang="es-ES" b="1" dirty="0" smtClean="0">
                <a:latin typeface="+mj-lt"/>
              </a:rPr>
              <a:t>PSIKOLOGIKOA</a:t>
            </a:r>
            <a:endParaRPr lang="es-ES" altLang="es-ES" b="1" dirty="0">
              <a:latin typeface="+mj-lt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AURRETIK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504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rgbClr val="0BD0D9">
                    <a:tint val="90000"/>
                    <a:satMod val="120000"/>
                  </a:srgb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ARRISKUA MAILAKTZEA</a:t>
            </a:r>
            <a:endParaRPr lang="es-ES" sz="4800" b="1" dirty="0" smtClean="0">
              <a:solidFill>
                <a:srgbClr val="0BD0D9">
                  <a:tint val="90000"/>
                  <a:satMod val="120000"/>
                </a:srgb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430" y="2132856"/>
            <a:ext cx="5024881" cy="401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4" name="Group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43588"/>
              </p:ext>
            </p:extLst>
          </p:nvPr>
        </p:nvGraphicFramePr>
        <p:xfrm>
          <a:off x="468313" y="333375"/>
          <a:ext cx="8229600" cy="638556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ARRISKU TXIKIA</a:t>
                      </a:r>
                      <a:endParaRPr kumimoji="0" lang="es-ES" alt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ARRISKU NEURRITSUA</a:t>
                      </a:r>
                      <a:endParaRPr kumimoji="0" lang="es-ES" alt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ARRISKU HANDIA</a:t>
                      </a:r>
                      <a:endParaRPr kumimoji="0" lang="es-ES" alt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Kaltearen eragina</a:t>
                      </a:r>
                      <a:endParaRPr kumimoji="0" lang="eu-ES" altLang="es-ES" sz="1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Uneko gertara/ Aurretiko gertaerak </a:t>
                      </a:r>
                      <a:endParaRPr kumimoji="0" lang="eu-ES" altLang="es-ES" sz="1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 arazorik gabe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Aurretiko IM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 luzea </a:t>
                      </a:r>
                      <a:endParaRPr kumimoji="0" lang="eu-ES" altLang="es-ES" sz="1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Aurreko IM eta eragindako  FV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Birbaskularizazioa</a:t>
                      </a: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arazorik gabe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Aurretiko </a:t>
                      </a:r>
                      <a:r>
                        <a:rPr kumimoji="0" lang="eu-ES" altLang="es-ES" sz="9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birbaskularizazioa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Aurretiko bihotzeko gutxiegitasuna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Ponpatzeko gaitasuna 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2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Bentrikulu-funtzioa</a:t>
                      </a:r>
                      <a:endParaRPr kumimoji="0" lang="eu-ES" altLang="es-ES" sz="1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Eiekzio-frakzioa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Ona </a:t>
                      </a:r>
                      <a:endParaRPr kumimoji="0" lang="eu-ES" altLang="es-ES" sz="1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&gt; % 50 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Neurritsua</a:t>
                      </a:r>
                      <a:endParaRPr kumimoji="0" lang="eu-ES" altLang="es-ES" sz="1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% 40-49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Txikia</a:t>
                      </a:r>
                      <a:endParaRPr kumimoji="0" lang="eu-ES" altLang="es-ES" sz="10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&lt; % 39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</a:t>
                      </a:r>
                      <a:endParaRPr kumimoji="0" lang="eu-ES" altLang="es-ES" sz="1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EZ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intentsitate handiekin ≥ 7 MET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intentsitate txikiekin &lt; 5 MET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Iskemia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Esfortzu-proba (garrantzitsua ebakuntzaren ostean bada)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Negatiboa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Depresioa ST 1-2 mm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Depresioa ST &gt; 2mm 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9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 jaitsiera &gt; 15 mm </a:t>
                      </a:r>
                      <a:r>
                        <a:rPr kumimoji="0" lang="eu-ES" altLang="es-ES" sz="9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Hg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</a:t>
                      </a:r>
                      <a:endParaRPr kumimoji="0" lang="eu-ES" altLang="es-ES" sz="1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EZ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intentsitate handiekin &gt; 7 MET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intentsitate txikiekin &lt; 5 MET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Beste konplikazio batzuk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Arritmiak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EZ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Aurikulako </a:t>
                      </a:r>
                      <a:r>
                        <a:rPr kumimoji="0" lang="eu-ES" altLang="es-ES" sz="9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fibrilazioa</a:t>
                      </a: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eta bentrikuluaren gaineko takikardia kontrolatuak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Bentrikuluaren arritmia konplexuak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Bihotz-geldialdia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EZ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EZ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Gertaeraren osteko bihotz-geldialdiaren historia 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Bihotzaren beste konplikazio batzuk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EZ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u-ES" altLang="es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altLang="es-ES" sz="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Proba berrien zain</a:t>
                      </a:r>
                      <a:endParaRPr kumimoji="0" lang="eu-ES" altLang="es-E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699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4176712" cy="463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4716463" y="1989138"/>
            <a:ext cx="4105275" cy="2477601"/>
          </a:xfrm>
          <a:prstGeom prst="rect">
            <a:avLst/>
          </a:prstGeom>
          <a:solidFill>
            <a:srgbClr val="FF5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 dirty="0" smtClean="0"/>
              <a:t>EZ EGIN SAIOA:</a:t>
            </a:r>
            <a:endParaRPr lang="es-ES" altLang="es-ES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b="1" dirty="0" err="1" smtClean="0"/>
              <a:t>Atsedeneko</a:t>
            </a:r>
            <a:r>
              <a:rPr lang="es-ES" altLang="es-ES" b="1" dirty="0" smtClean="0"/>
              <a:t> </a:t>
            </a:r>
            <a:r>
              <a:rPr lang="es-ES" altLang="es-ES" dirty="0" smtClean="0"/>
              <a:t>PA &gt; </a:t>
            </a:r>
            <a:r>
              <a:rPr lang="es-ES" altLang="es-ES" dirty="0" smtClean="0"/>
              <a:t>160/100</a:t>
            </a:r>
            <a:endParaRPr lang="es-ES" alt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err="1" smtClean="0"/>
              <a:t>Takikardia</a:t>
            </a:r>
            <a:r>
              <a:rPr lang="es-ES" altLang="es-ES" dirty="0" smtClean="0"/>
              <a:t> </a:t>
            </a:r>
            <a:r>
              <a:rPr lang="es-ES" altLang="es-ES" dirty="0"/>
              <a:t>&gt; 100 bpm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err="1" smtClean="0"/>
              <a:t>Tentsioa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jaitsi</a:t>
            </a:r>
            <a:r>
              <a:rPr lang="es-ES" altLang="es-ES" dirty="0" smtClean="0"/>
              <a:t> den </a:t>
            </a:r>
            <a:r>
              <a:rPr lang="es-ES" altLang="es-ES" dirty="0" err="1" smtClean="0"/>
              <a:t>sintomak</a:t>
            </a:r>
            <a:r>
              <a:rPr lang="es-ES" altLang="es-ES" dirty="0" smtClean="0"/>
              <a:t>.</a:t>
            </a:r>
            <a:endParaRPr lang="es-ES" alt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err="1" smtClean="0"/>
              <a:t>Sukarra</a:t>
            </a:r>
            <a:endParaRPr lang="es-ES" alt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err="1" smtClean="0"/>
              <a:t>Zorabioak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edo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goragalea</a:t>
            </a:r>
            <a:r>
              <a:rPr lang="es-ES" altLang="es-ES" dirty="0" smtClean="0"/>
              <a:t> </a:t>
            </a:r>
            <a:endParaRPr lang="es-ES" altLang="es-ES" dirty="0"/>
          </a:p>
        </p:txBody>
      </p:sp>
      <p:pic>
        <p:nvPicPr>
          <p:cNvPr id="175109" name="Picture 5" descr="ANd9GcTwR81cFLuD3vLRcR9oHJeOesJ82nM097uIOpnEguPXD_Tfvry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25144"/>
            <a:ext cx="1578793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AURRETIK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758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468313" y="1628800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SCREENING</a:t>
            </a:r>
            <a:endParaRPr lang="es-ES" altLang="es-ES" sz="2400" b="1" dirty="0"/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5724525" y="1628800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err="1" smtClean="0"/>
              <a:t>Aurreko</a:t>
            </a:r>
            <a:r>
              <a:rPr lang="es-ES" altLang="es-ES" sz="2400" b="1" dirty="0" smtClean="0"/>
              <a:t> 15 MIN </a:t>
            </a:r>
            <a:endParaRPr lang="es-ES" altLang="es-ES" sz="2400" b="1" dirty="0"/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313932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altLang="es-ES" b="1" dirty="0" smtClean="0"/>
              <a:t>HELBURUAK: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smtClean="0"/>
              <a:t>Saiatu erabiltzaileak saioa urduri ez heltzea eta zuzenean saioa hastea</a:t>
            </a:r>
            <a:r>
              <a:rPr lang="eu-ES" altLang="es-ES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Une egokia da erabiltzailea saioa egiteko moduan ez dagoela adieraz dezakeen edozein zantzu ikusteko (adib. PA handia).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smtClean="0"/>
              <a:t>Erabiltzaileengandik informazio garrantzitsua biltzeko aukera</a:t>
            </a:r>
            <a:r>
              <a:rPr lang="eu-ES" altLang="es-ES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Aurreko egunetako zalantzak argitzea.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err="1" smtClean="0"/>
              <a:t>Saioarne</a:t>
            </a:r>
            <a:r>
              <a:rPr lang="eu-ES" altLang="es-ES" dirty="0" smtClean="0"/>
              <a:t> edukiak azaldu </a:t>
            </a:r>
            <a:r>
              <a:rPr lang="eu-ES" altLang="es-ES" dirty="0" smtClean="0">
                <a:sym typeface="Wingdings" panose="05000000000000000000" pitchFamily="2" charset="2"/>
              </a:rPr>
              <a:t> Herstura murriztea.</a:t>
            </a:r>
            <a:endParaRPr lang="eu-ES" altLang="es-ES" dirty="0" smtClean="0"/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AURRETIK…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877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468313" y="1628800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BEROKETA</a:t>
            </a:r>
            <a:endParaRPr lang="es-ES" altLang="es-ES" sz="2400" b="1" dirty="0"/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5724525" y="1628800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15 MIN </a:t>
            </a:r>
            <a:r>
              <a:rPr lang="es-ES" altLang="es-ES" sz="2400" b="1" dirty="0" smtClean="0"/>
              <a:t>(</a:t>
            </a:r>
            <a:r>
              <a:rPr lang="es-ES" altLang="es-ES" sz="2400" b="1" dirty="0" err="1" smtClean="0"/>
              <a:t>gutxienez</a:t>
            </a:r>
            <a:r>
              <a:rPr lang="es-ES" altLang="es-ES" sz="2400" b="1" dirty="0" smtClean="0"/>
              <a:t>) </a:t>
            </a:r>
            <a:endParaRPr lang="es-ES" altLang="es-ES" sz="2400" b="1" dirty="0"/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466281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 smtClean="0"/>
              <a:t>TAUPADA KOPURUA HANDITZEA:</a:t>
            </a:r>
            <a:endParaRPr lang="es-ES" altLang="es-ES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u-ES" altLang="es-ES" dirty="0" smtClean="0"/>
              <a:t>Fluxu koronarioa handitzea.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Angina eta arritmia arriskua murriztea.</a:t>
            </a:r>
          </a:p>
          <a:p>
            <a:pPr>
              <a:spcBef>
                <a:spcPct val="50000"/>
              </a:spcBef>
            </a:pPr>
            <a:r>
              <a:rPr lang="eu-ES" altLang="es-ES" b="1" dirty="0" smtClean="0"/>
              <a:t>ARTIKULAZIOEN MUGIKORTASUNA:</a:t>
            </a:r>
            <a:r>
              <a:rPr lang="eu-ES" altLang="es-ES" dirty="0" smtClean="0"/>
              <a:t>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altLang="es-ES" dirty="0" smtClean="0"/>
              <a:t>Talde honetako kideak adinekoak direnez, komeni da artikulazioak mugitzeko eta hedatzeko ariketak pixkanaka aurreratzen joatea.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altLang="es-ES" dirty="0" smtClean="0"/>
              <a:t>Gorputz-atalez eta haien mugikortasunaz jabetzea.</a:t>
            </a:r>
          </a:p>
          <a:p>
            <a:pPr>
              <a:spcBef>
                <a:spcPct val="50000"/>
              </a:spcBef>
            </a:pPr>
            <a:r>
              <a:rPr lang="eu-ES" altLang="es-ES" b="1" dirty="0" smtClean="0"/>
              <a:t>LUZATZEAK</a:t>
            </a:r>
            <a:r>
              <a:rPr lang="eu-ES" altLang="es-ES" b="1" dirty="0" smtClean="0"/>
              <a:t> (&lt; 5 segundo):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b="1" dirty="0" smtClean="0"/>
              <a:t> </a:t>
            </a:r>
            <a:r>
              <a:rPr lang="eu-ES" altLang="es-ES" dirty="0" smtClean="0"/>
              <a:t>Parte-hartzaileei beraien gehieneko ROM aztertzen uztea.</a:t>
            </a:r>
          </a:p>
          <a:p>
            <a:pPr>
              <a:buFontTx/>
              <a:buChar char="•"/>
            </a:pPr>
            <a:r>
              <a:rPr lang="eu-ES" altLang="es-ES" dirty="0" smtClean="0"/>
              <a:t> Oreka eta jarreraren lerrokatzea sustatzen dute.</a:t>
            </a:r>
          </a:p>
          <a:p>
            <a:pPr>
              <a:buFontTx/>
              <a:buChar char="•"/>
            </a:pPr>
            <a:r>
              <a:rPr lang="eu-ES" altLang="es-ES" dirty="0" smtClean="0"/>
              <a:t> Ariketaren aurretik kargatuta edo tentsioz zegoen muskuluren bat identifikatzen laguntzen dute.</a:t>
            </a:r>
          </a:p>
          <a:p>
            <a:pPr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smtClean="0"/>
              <a:t>Zalutasuna hobetzeko ariketetan erabilitako jarrerak erabiltzen dira</a:t>
            </a:r>
            <a:r>
              <a:rPr lang="eu-ES" altLang="es-ES" dirty="0" smtClean="0"/>
              <a:t>.</a:t>
            </a:r>
            <a:endParaRPr lang="eu-ES" altLang="es-E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ZATIAK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5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479686" y="1580634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BEROKETA</a:t>
            </a:r>
            <a:endParaRPr lang="es-ES" altLang="es-ES" sz="2400" b="1" dirty="0"/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724525" y="1580634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15 MIN  </a:t>
            </a:r>
            <a:r>
              <a:rPr lang="es-ES" altLang="es-ES" sz="2400" b="1" dirty="0" smtClean="0"/>
              <a:t>(</a:t>
            </a:r>
            <a:r>
              <a:rPr lang="es-ES" altLang="es-ES" sz="2400" b="1" dirty="0" err="1" smtClean="0"/>
              <a:t>gutxienez</a:t>
            </a:r>
            <a:r>
              <a:rPr lang="es-ES" altLang="es-ES" sz="2400" b="1" dirty="0" smtClean="0"/>
              <a:t>)</a:t>
            </a:r>
            <a:endParaRPr lang="es-ES" altLang="es-ES" sz="2400" b="1" dirty="0"/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43858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altLang="es-ES" b="1" dirty="0" smtClean="0"/>
              <a:t>BEROKETAREN INTENTSITATEA		</a:t>
            </a:r>
            <a:r>
              <a:rPr lang="eu-ES" altLang="es-ES" b="1" dirty="0" smtClean="0"/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Gutxi gorabehera 10-20 taupada eskatutako intentsitatearen azpitik.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err="1" smtClean="0"/>
              <a:t>Borg</a:t>
            </a:r>
            <a:r>
              <a:rPr lang="eu-ES" altLang="es-ES" dirty="0" smtClean="0"/>
              <a:t> </a:t>
            </a:r>
            <a:r>
              <a:rPr lang="eu-ES" altLang="es-ES" dirty="0" smtClean="0">
                <a:sym typeface="Wingdings" pitchFamily="2" charset="2"/>
              </a:rPr>
              <a:t> 10-11</a:t>
            </a:r>
          </a:p>
          <a:p>
            <a:pPr>
              <a:spcBef>
                <a:spcPct val="50000"/>
              </a:spcBef>
            </a:pPr>
            <a:endParaRPr lang="eu-ES" altLang="es-ES" dirty="0" smtClean="0"/>
          </a:p>
          <a:p>
            <a:pPr>
              <a:spcBef>
                <a:spcPct val="50000"/>
              </a:spcBef>
            </a:pPr>
            <a:r>
              <a:rPr lang="eu-ES" altLang="es-ES" b="1" dirty="0" smtClean="0"/>
              <a:t>MUSIKA ERABILTZEA	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b="1" dirty="0" smtClean="0"/>
              <a:t> </a:t>
            </a:r>
            <a:r>
              <a:rPr lang="eu-ES" altLang="es-ES" dirty="0" smtClean="0"/>
              <a:t>Hobe da lehen egunetan beroketa musikarik gabe erakustea.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Bolumenak ezin du eragotzi irakaslearen eta parte-hartzaileen arteko komunikazioa.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Erabili inguruko osagai gisa, eta ez erritmo bati jarraitzeko eredu gisa.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Musika ezin da izan zaratatsuegia </a:t>
            </a:r>
            <a:r>
              <a:rPr lang="eu-ES" altLang="es-ES" dirty="0" smtClean="0">
                <a:sym typeface="Wingdings" pitchFamily="2" charset="2"/>
              </a:rPr>
              <a:t> Ez erabili intentsitate handiko musika.</a:t>
            </a:r>
            <a:endParaRPr lang="eu-ES" altLang="es-ES" dirty="0" smtClean="0"/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ZATIAK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426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468313" y="1628800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ZATI NAGUSIA</a:t>
            </a:r>
            <a:endParaRPr lang="es-ES" altLang="es-ES" sz="2400" b="1" dirty="0"/>
          </a:p>
        </p:txBody>
      </p:sp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395288" y="2276475"/>
            <a:ext cx="8497887" cy="43858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altLang="es-ES" b="1" dirty="0" smtClean="0"/>
              <a:t>OSAGAI AEROBIKOA: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Saioen </a:t>
            </a:r>
            <a:r>
              <a:rPr lang="eu-ES" altLang="es-ES" dirty="0" smtClean="0"/>
              <a:t>ezaugarri nagusia</a:t>
            </a:r>
            <a:r>
              <a:rPr lang="eu-ES" altLang="es-ES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Metodo jarraitua edo aldizkakoa.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Azken </a:t>
            </a:r>
            <a:r>
              <a:rPr lang="eu-ES" altLang="es-ES" dirty="0" err="1" smtClean="0"/>
              <a:t>helburua</a:t>
            </a:r>
            <a:r>
              <a:rPr lang="eu-ES" altLang="es-ES" dirty="0" err="1" smtClean="0">
                <a:sym typeface="Wingdings" pitchFamily="2" charset="2"/>
              </a:rPr>
              <a:t></a:t>
            </a:r>
            <a:r>
              <a:rPr lang="eu-ES" altLang="es-ES" dirty="0" smtClean="0">
                <a:sym typeface="Wingdings" pitchFamily="2" charset="2"/>
              </a:rPr>
              <a:t> + jarraitua hobeto</a:t>
            </a:r>
            <a:endParaRPr lang="eu-ES" altLang="es-ES" dirty="0" smtClean="0"/>
          </a:p>
          <a:p>
            <a:pPr>
              <a:spcBef>
                <a:spcPct val="50000"/>
              </a:spcBef>
            </a:pPr>
            <a:r>
              <a:rPr lang="eu-ES" altLang="es-ES" b="1" dirty="0" smtClean="0"/>
              <a:t>INDARRA ETA MUSKULU ERRESISTENTZIA: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b="1" dirty="0" smtClean="0"/>
              <a:t> </a:t>
            </a:r>
            <a:r>
              <a:rPr lang="eu-ES" altLang="es-ES" dirty="0" smtClean="0"/>
              <a:t>Errepikapen asko eta zama txikiak.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Ez tartekatu aldi aerobikoak indarrarekin </a:t>
            </a:r>
            <a:r>
              <a:rPr lang="eu-ES" altLang="es-ES" dirty="0" err="1" smtClean="0"/>
              <a:t>ertzanda</a:t>
            </a:r>
            <a:r>
              <a:rPr lang="eu-ES" altLang="es-ES" dirty="0" smtClean="0"/>
              <a:t> bazaude.</a:t>
            </a:r>
          </a:p>
          <a:p>
            <a:pPr>
              <a:spcBef>
                <a:spcPct val="50000"/>
              </a:spcBef>
            </a:pPr>
            <a:r>
              <a:rPr lang="eu-ES" altLang="es-ES" b="1" dirty="0" smtClean="0"/>
              <a:t>ZALUTASUNA: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b="1" dirty="0" smtClean="0"/>
              <a:t> </a:t>
            </a:r>
            <a:r>
              <a:rPr lang="eu-ES" altLang="es-ES" dirty="0" smtClean="0"/>
              <a:t>Lasaitu ondoren egin.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smtClean="0"/>
              <a:t>Jarrera txarrak hartzera behartzen duten muskuluei erreparatu</a:t>
            </a:r>
            <a:r>
              <a:rPr lang="eu-ES" altLang="es-ES" dirty="0" smtClean="0"/>
              <a:t> (adib. Bularra: </a:t>
            </a:r>
            <a:r>
              <a:rPr lang="eu-ES" altLang="es-ES" dirty="0" err="1" smtClean="0"/>
              <a:t>zifosia</a:t>
            </a:r>
            <a:r>
              <a:rPr lang="eu-ES" altLang="es-ES" dirty="0" smtClean="0"/>
              <a:t>)</a:t>
            </a:r>
            <a:endParaRPr lang="eu-ES" altLang="es-ES" dirty="0"/>
          </a:p>
        </p:txBody>
      </p:sp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5651500" y="1628800"/>
            <a:ext cx="2700338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>
                <a:cs typeface="Arial" charset="0"/>
              </a:rPr>
              <a:t>≤ </a:t>
            </a:r>
            <a:r>
              <a:rPr lang="es-ES" altLang="es-ES" sz="2400" b="1" dirty="0"/>
              <a:t>13-14 Borg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ZATIAK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224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468313" y="1557338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LASAITZEA</a:t>
            </a:r>
            <a:endParaRPr lang="es-ES" altLang="es-ES" sz="2400" b="1" dirty="0"/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5724525" y="1557338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10 MIN </a:t>
            </a:r>
            <a:r>
              <a:rPr lang="es-ES" altLang="es-ES" sz="2400" b="1" dirty="0" smtClean="0"/>
              <a:t>(</a:t>
            </a:r>
            <a:r>
              <a:rPr lang="es-ES" altLang="es-ES" sz="2400" b="1" dirty="0" err="1" smtClean="0"/>
              <a:t>gutxienez</a:t>
            </a:r>
            <a:r>
              <a:rPr lang="es-ES" altLang="es-ES" sz="2400" b="1" dirty="0" smtClean="0"/>
              <a:t>)</a:t>
            </a:r>
            <a:endParaRPr lang="es-ES" altLang="es-ES" sz="2400" b="1" dirty="0"/>
          </a:p>
        </p:txBody>
      </p:sp>
      <p:sp>
        <p:nvSpPr>
          <p:cNvPr id="180229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43858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altLang="es-ES" b="1" dirty="0" smtClean="0"/>
              <a:t>EZAUGARRIAK: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smtClean="0"/>
              <a:t>Biztanle orokorren artean baino pixkanakakoagoa eta luzeagoa</a:t>
            </a:r>
            <a:r>
              <a:rPr lang="eu-ES" altLang="es-ES" dirty="0" smtClean="0"/>
              <a:t>.</a:t>
            </a:r>
          </a:p>
          <a:p>
            <a:pPr>
              <a:spcBef>
                <a:spcPct val="50000"/>
              </a:spcBef>
            </a:pPr>
            <a:endParaRPr lang="eu-ES" altLang="es-ES" dirty="0" smtClean="0"/>
          </a:p>
          <a:p>
            <a:pPr>
              <a:spcBef>
                <a:spcPct val="50000"/>
              </a:spcBef>
            </a:pPr>
            <a:r>
              <a:rPr lang="eu-ES" altLang="es-ES" b="1" dirty="0" smtClean="0"/>
              <a:t>ZERGATIK?: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b="1" dirty="0" smtClean="0"/>
              <a:t> </a:t>
            </a:r>
            <a:r>
              <a:rPr lang="eu-ES" altLang="es-ES" dirty="0" err="1" smtClean="0"/>
              <a:t>Hipotentsio-arrisku</a:t>
            </a:r>
            <a:r>
              <a:rPr lang="eu-ES" altLang="es-ES" dirty="0" smtClean="0"/>
              <a:t> handiagoa.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u-ES" altLang="es-ES" dirty="0" smtClean="0">
                <a:sym typeface="Wingdings" pitchFamily="2" charset="2"/>
              </a:rPr>
              <a:t> Medikazioa eta </a:t>
            </a:r>
            <a:r>
              <a:rPr lang="eu-ES" altLang="es-ES" dirty="0" err="1" smtClean="0">
                <a:sym typeface="Wingdings" pitchFamily="2" charset="2"/>
              </a:rPr>
              <a:t>baro-hartzaileen</a:t>
            </a:r>
            <a:r>
              <a:rPr lang="eu-ES" altLang="es-ES" dirty="0" smtClean="0">
                <a:sym typeface="Wingdings" pitchFamily="2" charset="2"/>
              </a:rPr>
              <a:t> erantzun txikiagoa.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Arritmia arrisku handiagoa.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</a:t>
            </a:r>
            <a:r>
              <a:rPr lang="eu-ES" altLang="es-ES" dirty="0" err="1" smtClean="0"/>
              <a:t>Katekolamina</a:t>
            </a:r>
            <a:r>
              <a:rPr lang="eu-ES" altLang="es-ES" dirty="0" smtClean="0"/>
              <a:t> </a:t>
            </a:r>
            <a:r>
              <a:rPr lang="eu-ES" altLang="es-ES" dirty="0" err="1" smtClean="0"/>
              <a:t>zirkulatzaileak</a:t>
            </a:r>
            <a:r>
              <a:rPr lang="eu-ES" altLang="es-ES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dirty="0" smtClean="0"/>
              <a:t> Adinekoen artean </a:t>
            </a:r>
            <a:r>
              <a:rPr lang="eu-ES" altLang="es-ES" dirty="0" err="1" smtClean="0"/>
              <a:t>FCk</a:t>
            </a:r>
            <a:r>
              <a:rPr lang="eu-ES" altLang="es-ES" dirty="0" smtClean="0"/>
              <a:t> denbora gehiago behar du ariketaren aurreko mailetara itzultzeko.</a:t>
            </a:r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pic>
        <p:nvPicPr>
          <p:cNvPr id="180231" name="Picture 7" descr="VALVULAS_VENOS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39" y="2276475"/>
            <a:ext cx="1699899" cy="165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ZATIAK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737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395288" y="2276475"/>
            <a:ext cx="8497887" cy="292387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sz="2400" dirty="0"/>
              <a:t> </a:t>
            </a:r>
            <a:r>
              <a:rPr lang="eu-ES" altLang="es-ES" sz="2000" dirty="0" smtClean="0"/>
              <a:t>Gutxienez 15 minutu egon parte-hartzaileekin saioa amaitu ondoren.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u-ES" altLang="es-ES" sz="2000" dirty="0" smtClean="0"/>
              <a:t> Une garrantzitsua </a:t>
            </a:r>
            <a:r>
              <a:rPr lang="eu-ES" altLang="es-ES" sz="2000" dirty="0" smtClean="0">
                <a:sym typeface="Wingdings" pitchFamily="2" charset="2"/>
              </a:rPr>
              <a:t> </a:t>
            </a:r>
            <a:r>
              <a:rPr lang="eu-ES" altLang="es-ES" sz="2000" dirty="0" err="1" smtClean="0">
                <a:sym typeface="Wingdings" pitchFamily="2" charset="2"/>
              </a:rPr>
              <a:t>Hipotentsio</a:t>
            </a:r>
            <a:r>
              <a:rPr lang="eu-ES" altLang="es-ES" sz="2000" dirty="0" smtClean="0">
                <a:sym typeface="Wingdings" pitchFamily="2" charset="2"/>
              </a:rPr>
              <a:t> edo arritmia arriskua.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u-ES" altLang="es-ES" sz="2000" dirty="0" smtClean="0">
                <a:sym typeface="Wingdings" pitchFamily="2" charset="2"/>
              </a:rPr>
              <a:t> Sozializatzeko unea.</a:t>
            </a:r>
          </a:p>
          <a:p>
            <a:pPr lvl="1">
              <a:spcBef>
                <a:spcPct val="50000"/>
              </a:spcBef>
            </a:pPr>
            <a:endParaRPr lang="eu-ES" altLang="es-ES" sz="2000" dirty="0" smtClean="0">
              <a:sym typeface="Wingdings" pitchFamily="2" charset="2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altLang="es-ES" sz="2000" dirty="0" smtClean="0"/>
              <a:t> </a:t>
            </a:r>
            <a:r>
              <a:rPr lang="eu-ES" altLang="es-ES" sz="2000" b="1" dirty="0" smtClean="0"/>
              <a:t>10 minutu igaro ondoren FC ez bada itzultzen ariketa hasi aurreko </a:t>
            </a:r>
            <a:r>
              <a:rPr lang="eu-ES" altLang="es-ES" sz="2000" b="1" dirty="0" err="1" smtClean="0"/>
              <a:t>FCren</a:t>
            </a:r>
            <a:r>
              <a:rPr lang="eu-ES" altLang="es-ES" sz="2000" b="1" dirty="0" smtClean="0"/>
              <a:t> 10 </a:t>
            </a:r>
            <a:r>
              <a:rPr lang="eu-ES" altLang="es-ES" sz="2000" b="1" dirty="0" err="1" smtClean="0"/>
              <a:t>bpm</a:t>
            </a:r>
            <a:r>
              <a:rPr lang="eu-ES" altLang="es-ES" sz="2000" b="1" dirty="0" smtClean="0"/>
              <a:t> inguruko mailetara </a:t>
            </a:r>
            <a:r>
              <a:rPr lang="eu-ES" altLang="es-ES" sz="2000" b="1" dirty="0" smtClean="0">
                <a:sym typeface="Wingdings" pitchFamily="2" charset="2"/>
              </a:rPr>
              <a:t> Txikiagotu intentsitatea hurrengo saioetan.</a:t>
            </a:r>
            <a:endParaRPr lang="eu-ES" altLang="es-ES" sz="20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SAIOAREN ONDOREN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937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549275"/>
            <a:ext cx="8424862" cy="935509"/>
          </a:xfrm>
        </p:spPr>
        <p:txBody>
          <a:bodyPr>
            <a:normAutofit/>
          </a:bodyPr>
          <a:lstStyle/>
          <a:p>
            <a:pPr algn="ctr"/>
            <a:r>
              <a:rPr lang="es-ES" altLang="es-ES" b="1" dirty="0" smtClean="0">
                <a:solidFill>
                  <a:schemeClr val="tx2">
                    <a:lumMod val="50000"/>
                  </a:schemeClr>
                </a:solidFill>
              </a:rPr>
              <a:t>ARIKETA AEROBIKOA</a:t>
            </a:r>
            <a:endParaRPr lang="es-ES" alt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95288" y="5387975"/>
            <a:ext cx="8424862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altLang="es-ES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BIHOTZ ERREHABILITAZIOA</a:t>
            </a:r>
            <a:endParaRPr lang="es-ES" altLang="es-ES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4607719" y="3331338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800" b="1" dirty="0">
                <a:solidFill>
                  <a:prstClr val="white"/>
                </a:solidFill>
                <a:latin typeface="+mj-lt"/>
              </a:rPr>
              <a:t>Y</a:t>
            </a:r>
          </a:p>
        </p:txBody>
      </p:sp>
      <p:pic>
        <p:nvPicPr>
          <p:cNvPr id="129029" name="Picture 5" descr="news7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844824"/>
            <a:ext cx="2536081" cy="380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30" name="Picture 6" descr="HeartCenter_Rehab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45074"/>
            <a:ext cx="3887787" cy="324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584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ARIKETA AEROBIKOA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700272"/>
              </p:ext>
            </p:extLst>
          </p:nvPr>
        </p:nvGraphicFramePr>
        <p:xfrm>
          <a:off x="594482" y="1772816"/>
          <a:ext cx="7920111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630"/>
                <a:gridCol w="3147872"/>
                <a:gridCol w="4086609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KARDIOPATENTZAKO ARIKETA AEROBIKOAREN EZAUGARRIAK 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F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>
                          <a:latin typeface="+mj-lt"/>
                        </a:rPr>
                        <a:t>Maiztasuna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4-7 </a:t>
                      </a:r>
                      <a:r>
                        <a:rPr lang="es-ES" dirty="0" err="1" smtClean="0">
                          <a:latin typeface="+mj-lt"/>
                        </a:rPr>
                        <a:t>egun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dirty="0" err="1" smtClean="0">
                          <a:latin typeface="+mj-lt"/>
                        </a:rPr>
                        <a:t>asteko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I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>
                          <a:latin typeface="+mj-lt"/>
                        </a:rPr>
                        <a:t>Intentsitatea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dirty="0" smtClean="0">
                          <a:latin typeface="+mj-lt"/>
                        </a:rPr>
                        <a:t>*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% 30-70 </a:t>
                      </a:r>
                      <a:r>
                        <a:rPr lang="es-ES" dirty="0" smtClean="0">
                          <a:latin typeface="+mj-lt"/>
                        </a:rPr>
                        <a:t>CF </a:t>
                      </a:r>
                      <a:r>
                        <a:rPr lang="es-ES" dirty="0" err="1" smtClean="0">
                          <a:latin typeface="+mj-lt"/>
                        </a:rPr>
                        <a:t>edo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dirty="0" smtClean="0">
                          <a:latin typeface="+mj-lt"/>
                        </a:rPr>
                        <a:t>FCres</a:t>
                      </a:r>
                    </a:p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40-80 </a:t>
                      </a:r>
                      <a:r>
                        <a:rPr lang="es-ES" dirty="0" err="1" smtClean="0">
                          <a:latin typeface="+mj-lt"/>
                        </a:rPr>
                        <a:t>gehieneko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  <a:r>
                        <a:rPr lang="es-ES" dirty="0" smtClean="0">
                          <a:latin typeface="+mj-lt"/>
                        </a:rPr>
                        <a:t>FC </a:t>
                      </a:r>
                      <a:endParaRPr lang="es-ES" dirty="0" smtClean="0">
                        <a:latin typeface="+mj-lt"/>
                      </a:endParaRPr>
                    </a:p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11-15 </a:t>
                      </a:r>
                      <a:r>
                        <a:rPr lang="es-ES" baseline="0" dirty="0" err="1" smtClean="0">
                          <a:latin typeface="+mj-lt"/>
                        </a:rPr>
                        <a:t>Borg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  <a:r>
                        <a:rPr lang="es-ES" baseline="0" dirty="0" err="1" smtClean="0">
                          <a:latin typeface="+mj-lt"/>
                        </a:rPr>
                        <a:t>eskala</a:t>
                      </a:r>
                      <a:endParaRPr lang="es-ES" baseline="0" dirty="0" smtClean="0">
                        <a:latin typeface="+mj-lt"/>
                      </a:endParaRPr>
                    </a:p>
                    <a:p>
                      <a:pPr algn="l"/>
                      <a:r>
                        <a:rPr lang="es-ES" baseline="0" dirty="0" smtClean="0">
                          <a:latin typeface="+mj-lt"/>
                        </a:rPr>
                        <a:t>-10 </a:t>
                      </a:r>
                      <a:r>
                        <a:rPr lang="es-ES" baseline="0" dirty="0" err="1" smtClean="0">
                          <a:latin typeface="+mj-lt"/>
                        </a:rPr>
                        <a:t>taupada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  <a:r>
                        <a:rPr lang="es-ES" baseline="0" dirty="0" smtClean="0">
                          <a:latin typeface="+mj-lt"/>
                        </a:rPr>
                        <a:t>/min </a:t>
                      </a:r>
                      <a:r>
                        <a:rPr lang="es-ES" baseline="0" dirty="0" err="1" smtClean="0">
                          <a:latin typeface="+mj-lt"/>
                        </a:rPr>
                        <a:t>Atalase</a:t>
                      </a:r>
                      <a:r>
                        <a:rPr lang="es-ES" baseline="0" dirty="0" smtClean="0">
                          <a:latin typeface="+mj-lt"/>
                        </a:rPr>
                        <a:t> </a:t>
                      </a:r>
                      <a:r>
                        <a:rPr lang="es-ES" baseline="0" dirty="0" err="1" smtClean="0">
                          <a:latin typeface="+mj-lt"/>
                        </a:rPr>
                        <a:t>iskemikoa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T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>
                          <a:latin typeface="+mj-lt"/>
                        </a:rPr>
                        <a:t>Denbora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20-60 </a:t>
                      </a:r>
                      <a:r>
                        <a:rPr lang="es-ES" dirty="0" err="1" smtClean="0">
                          <a:latin typeface="+mj-lt"/>
                        </a:rPr>
                        <a:t>minutu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dirty="0" err="1" smtClean="0">
                          <a:latin typeface="+mj-lt"/>
                        </a:rPr>
                        <a:t>saioko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T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Mota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>
                          <a:latin typeface="+mj-lt"/>
                        </a:rPr>
                        <a:t>Jarraitua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dirty="0" err="1" smtClean="0">
                          <a:latin typeface="+mj-lt"/>
                        </a:rPr>
                        <a:t>edo</a:t>
                      </a:r>
                      <a:r>
                        <a:rPr lang="es-ES" dirty="0" smtClean="0">
                          <a:latin typeface="+mj-lt"/>
                        </a:rPr>
                        <a:t> </a:t>
                      </a:r>
                      <a:r>
                        <a:rPr lang="es-ES" dirty="0" err="1" smtClean="0">
                          <a:latin typeface="+mj-lt"/>
                        </a:rPr>
                        <a:t>aldizkakoa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611560" y="479715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u-ES" dirty="0" smtClean="0"/>
              <a:t>Ez badago esfortzu-probarik hasi atsedeneko </a:t>
            </a:r>
            <a:r>
              <a:rPr lang="eu-ES" dirty="0" err="1" smtClean="0"/>
              <a:t>FCren</a:t>
            </a:r>
            <a:r>
              <a:rPr lang="eu-ES" dirty="0" smtClean="0"/>
              <a:t> muga baino 20 taupada gehiagorekin minutuko</a:t>
            </a:r>
            <a:r>
              <a:rPr lang="eu-E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u-ES" dirty="0" smtClean="0"/>
              <a:t>Sei minutuko ibilaldi-proba </a:t>
            </a:r>
            <a:r>
              <a:rPr lang="eu-ES" dirty="0" err="1" smtClean="0"/>
              <a:t>pultsometrorekin</a:t>
            </a:r>
            <a:r>
              <a:rPr lang="eu-ES" dirty="0" smtClean="0"/>
              <a:t> egin bada, proban lortutako intentsitatea hasiko da, arazorik ez bada egon.</a:t>
            </a:r>
            <a:endParaRPr lang="eu-ES" dirty="0"/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63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800" b="1" dirty="0" smtClean="0">
                <a:solidFill>
                  <a:srgbClr val="04617B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ARRISKUA MAILAKATZEA</a:t>
            </a:r>
            <a:endParaRPr lang="es-ES_tradnl" sz="4800" b="1" dirty="0">
              <a:solidFill>
                <a:srgbClr val="04617B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331640" y="21328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Gehieneko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 </a:t>
            </a:r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kalkulatzea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11317" y="2852936"/>
            <a:ext cx="741682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220 – adina: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u-ES" dirty="0" smtClean="0"/>
              <a:t>Desbideratze estandarra ± </a:t>
            </a:r>
            <a:r>
              <a:rPr lang="eu-ES" sz="2000" dirty="0" smtClean="0"/>
              <a:t>12 </a:t>
            </a:r>
            <a:r>
              <a:rPr lang="eu-ES" sz="2000" dirty="0" err="1" smtClean="0"/>
              <a:t>taupada</a:t>
            </a:r>
            <a:r>
              <a:rPr lang="eu-ES" dirty="0" err="1" smtClean="0"/>
              <a:t>/min</a:t>
            </a:r>
            <a:endParaRPr lang="eu-E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u-ES" dirty="0" err="1" smtClean="0"/>
              <a:t>Gainbalioetsi</a:t>
            </a:r>
            <a:r>
              <a:rPr lang="eu-ES" dirty="0" smtClean="0"/>
              <a:t> gehieneko FC 30-40 urteko pertsonen artean.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u-ES" dirty="0" err="1" smtClean="0"/>
              <a:t>Gainbalioetsi</a:t>
            </a:r>
            <a:r>
              <a:rPr lang="eu-ES" dirty="0" smtClean="0"/>
              <a:t> gehieneko  </a:t>
            </a:r>
            <a:r>
              <a:rPr lang="eu-ES" dirty="0" err="1" smtClean="0"/>
              <a:t>Fc</a:t>
            </a:r>
            <a:r>
              <a:rPr lang="eu-ES" dirty="0" smtClean="0"/>
              <a:t> &gt; 60 urteko pertsonen artean.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u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u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Tanaka</a:t>
            </a: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208 – (0,7 * adina)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u-ES" dirty="0"/>
              <a:t>Desbideratze estandarra ± </a:t>
            </a:r>
            <a:r>
              <a:rPr lang="eu-ES" dirty="0" smtClean="0"/>
              <a:t>6-15 </a:t>
            </a:r>
            <a:r>
              <a:rPr lang="eu-ES" dirty="0" err="1" smtClean="0"/>
              <a:t>taupada/min</a:t>
            </a:r>
            <a:endParaRPr lang="eu-ES" dirty="0" smtClean="0"/>
          </a:p>
          <a:p>
            <a:pPr lvl="1"/>
            <a:endParaRPr lang="eu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u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Gellish</a:t>
            </a: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207 – (0,7 * adina)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u-ES" dirty="0"/>
              <a:t>Desbideratze estandarra ± 5-8 </a:t>
            </a:r>
            <a:r>
              <a:rPr lang="eu-ES" dirty="0" err="1" smtClean="0"/>
              <a:t>taupada/min</a:t>
            </a:r>
            <a:endParaRPr lang="eu-E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296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545" y="2138133"/>
            <a:ext cx="5905500" cy="339248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ARIKETA AEROBIKOA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775624" y="1716777"/>
            <a:ext cx="5641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 smtClean="0">
                <a:latin typeface="+mj-lt"/>
              </a:rPr>
              <a:t>Jarraitua</a:t>
            </a:r>
            <a:r>
              <a:rPr lang="es-ES" sz="2000" b="1" dirty="0" smtClean="0">
                <a:latin typeface="+mj-lt"/>
              </a:rPr>
              <a:t> </a:t>
            </a:r>
            <a:r>
              <a:rPr lang="es-ES" sz="2000" b="1" dirty="0" smtClean="0">
                <a:latin typeface="+mj-lt"/>
              </a:rPr>
              <a:t>vs </a:t>
            </a:r>
            <a:r>
              <a:rPr lang="es-ES" sz="2000" b="1" dirty="0" err="1" smtClean="0">
                <a:latin typeface="+mj-lt"/>
              </a:rPr>
              <a:t>Aldizkakoa</a:t>
            </a:r>
            <a:endParaRPr lang="es-ES" sz="2000" b="1" dirty="0">
              <a:latin typeface="+mj-lt"/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356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451" y="548680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ARIKETA AEROBIKOA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470467"/>
              </p:ext>
            </p:extLst>
          </p:nvPr>
        </p:nvGraphicFramePr>
        <p:xfrm>
          <a:off x="457200" y="1935163"/>
          <a:ext cx="8229600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GAITASUN FUNTZIONALA ≥ </a:t>
                      </a:r>
                      <a:r>
                        <a:rPr lang="es-ES" dirty="0" smtClean="0">
                          <a:latin typeface="+mj-lt"/>
                        </a:rPr>
                        <a:t>4 MET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ASTEA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MINUTU</a:t>
                      </a:r>
                      <a:r>
                        <a:rPr lang="es-ES" sz="1600" baseline="0" dirty="0" smtClean="0">
                          <a:latin typeface="+mj-lt"/>
                        </a:rPr>
                        <a:t> KOP. % </a:t>
                      </a:r>
                      <a:r>
                        <a:rPr lang="es-ES" sz="1600" baseline="0" dirty="0" smtClean="0">
                          <a:latin typeface="+mj-lt"/>
                        </a:rPr>
                        <a:t>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ARIKETA SAILA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ATSEDENA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ERREPIKAPENAK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1-2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50-60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60-70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15-20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20-40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3-10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10-20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1,5-5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Opcional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237321"/>
              </p:ext>
            </p:extLst>
          </p:nvPr>
        </p:nvGraphicFramePr>
        <p:xfrm>
          <a:off x="467544" y="3933056"/>
          <a:ext cx="8229600" cy="1772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kumimoji="0" lang="es-ES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GAITASUN FUNTZIONALA </a:t>
                      </a:r>
                      <a:r>
                        <a:rPr lang="es-ES" dirty="0" smtClean="0">
                          <a:latin typeface="+mj-lt"/>
                        </a:rPr>
                        <a:t>&lt; </a:t>
                      </a:r>
                      <a:r>
                        <a:rPr lang="es-ES" dirty="0" smtClean="0">
                          <a:latin typeface="+mj-lt"/>
                        </a:rPr>
                        <a:t>4 MET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ASTEA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MINUTU</a:t>
                      </a:r>
                      <a:r>
                        <a:rPr lang="es-ES" sz="1600" baseline="0" dirty="0" smtClean="0">
                          <a:latin typeface="+mj-lt"/>
                        </a:rPr>
                        <a:t> KOP. 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ARIKETA SAILA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ATSEDENA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ERREPIKAPENAK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1-2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5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40-50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50-60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60-70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5-20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15-30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25-40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1-7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7-15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12-20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2-5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2-3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467544" y="5964843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err="1" smtClean="0">
                <a:latin typeface="+mj-lt"/>
              </a:rPr>
              <a:t>Kardiopatentzako</a:t>
            </a:r>
            <a:r>
              <a:rPr lang="es-ES" sz="1400" dirty="0" smtClean="0">
                <a:latin typeface="+mj-lt"/>
              </a:rPr>
              <a:t> </a:t>
            </a:r>
            <a:r>
              <a:rPr lang="es-ES" sz="1400" dirty="0" err="1" smtClean="0">
                <a:latin typeface="+mj-lt"/>
              </a:rPr>
              <a:t>Aldizkako</a:t>
            </a:r>
            <a:r>
              <a:rPr lang="es-ES" sz="1400" dirty="0" smtClean="0">
                <a:latin typeface="+mj-lt"/>
              </a:rPr>
              <a:t> </a:t>
            </a:r>
            <a:r>
              <a:rPr lang="es-ES" sz="1400" dirty="0" err="1" smtClean="0">
                <a:latin typeface="+mj-lt"/>
              </a:rPr>
              <a:t>ariketaren</a:t>
            </a:r>
            <a:r>
              <a:rPr lang="es-ES" sz="1400" dirty="0" smtClean="0">
                <a:latin typeface="+mj-lt"/>
              </a:rPr>
              <a:t> </a:t>
            </a:r>
            <a:r>
              <a:rPr lang="es-ES" sz="1400" dirty="0" err="1" smtClean="0">
                <a:latin typeface="+mj-lt"/>
              </a:rPr>
              <a:t>progresio</a:t>
            </a:r>
            <a:r>
              <a:rPr lang="es-ES" sz="1400" dirty="0" smtClean="0">
                <a:latin typeface="+mj-lt"/>
              </a:rPr>
              <a:t> baten </a:t>
            </a:r>
            <a:r>
              <a:rPr lang="es-ES" sz="1400" dirty="0" err="1" smtClean="0">
                <a:latin typeface="+mj-lt"/>
              </a:rPr>
              <a:t>adibidetik</a:t>
            </a:r>
            <a:r>
              <a:rPr lang="es-ES" sz="1400" dirty="0" smtClean="0">
                <a:latin typeface="+mj-lt"/>
              </a:rPr>
              <a:t> </a:t>
            </a:r>
            <a:r>
              <a:rPr lang="es-ES" sz="1400" dirty="0" err="1" smtClean="0">
                <a:latin typeface="+mj-lt"/>
              </a:rPr>
              <a:t>egokitutakoa</a:t>
            </a:r>
            <a:r>
              <a:rPr lang="es-ES" sz="1400" dirty="0" smtClean="0">
                <a:latin typeface="+mj-lt"/>
              </a:rPr>
              <a:t>: </a:t>
            </a:r>
            <a:r>
              <a:rPr lang="es-ES" sz="1400" dirty="0" smtClean="0">
                <a:latin typeface="+mj-lt"/>
              </a:rPr>
              <a:t>ACSM </a:t>
            </a:r>
            <a:r>
              <a:rPr lang="es-ES" sz="1400" dirty="0">
                <a:latin typeface="+mj-lt"/>
              </a:rPr>
              <a:t>(2014). </a:t>
            </a:r>
            <a:r>
              <a:rPr lang="es-ES" sz="1400" i="1" dirty="0">
                <a:latin typeface="+mj-lt"/>
              </a:rPr>
              <a:t>Manual ACSM para la Valoración y Prescripción del Ejercicio</a:t>
            </a:r>
            <a:r>
              <a:rPr lang="es-ES" sz="1400" dirty="0">
                <a:latin typeface="+mj-lt"/>
              </a:rPr>
              <a:t>. 3ª edición. Paidotribo.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043608" y="1556792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+mj-lt"/>
              </a:rPr>
              <a:t>PROGRESIO BATEN ADIBIDEA ALDIZKAKO ENTRENAMENDUAREKIN</a:t>
            </a:r>
            <a:endParaRPr lang="es-ES" dirty="0">
              <a:latin typeface="+mj-lt"/>
            </a:endParaRP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03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Picture 3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0"/>
            <a:ext cx="1116012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64" name="Rectangle 4"/>
          <p:cNvSpPr>
            <a:spLocks noRot="1" noChangeArrowheads="1"/>
          </p:cNvSpPr>
          <p:nvPr/>
        </p:nvSpPr>
        <p:spPr bwMode="auto">
          <a:xfrm>
            <a:off x="4716463" y="1340768"/>
            <a:ext cx="4103687" cy="5314906"/>
          </a:xfrm>
          <a:prstGeom prst="rect">
            <a:avLst/>
          </a:prstGeom>
          <a:solidFill>
            <a:schemeClr val="tx1">
              <a:lumMod val="50000"/>
            </a:schemeClr>
          </a:solidFill>
          <a:ln w="349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u-ES" altLang="es-ES" sz="2000" b="1" dirty="0" smtClean="0">
                <a:solidFill>
                  <a:srgbClr val="080808"/>
                </a:solidFill>
              </a:rPr>
              <a:t>10 </a:t>
            </a:r>
            <a:r>
              <a:rPr lang="eu-ES" altLang="es-ES" sz="2000" b="1" dirty="0" err="1" smtClean="0">
                <a:solidFill>
                  <a:srgbClr val="080808"/>
                </a:solidFill>
              </a:rPr>
              <a:t>ppm-tan</a:t>
            </a:r>
            <a:r>
              <a:rPr lang="eu-ES" altLang="es-ES" sz="2000" b="1" dirty="0" smtClean="0">
                <a:solidFill>
                  <a:srgbClr val="080808"/>
                </a:solidFill>
              </a:rPr>
              <a:t> jaistea lortu nahi den FC.</a:t>
            </a:r>
          </a:p>
          <a:p>
            <a:pPr>
              <a:lnSpc>
                <a:spcPct val="90000"/>
              </a:lnSpc>
            </a:pPr>
            <a:r>
              <a:rPr lang="eu-ES" altLang="es-ES" sz="2000" b="1" dirty="0" smtClean="0">
                <a:solidFill>
                  <a:srgbClr val="080808"/>
                </a:solidFill>
              </a:rPr>
              <a:t>Intentsitate berarekin ariketa egiten ari zaren sentsazio txikiagoa. </a:t>
            </a:r>
          </a:p>
          <a:p>
            <a:pPr>
              <a:lnSpc>
                <a:spcPct val="90000"/>
              </a:lnSpc>
            </a:pPr>
            <a:r>
              <a:rPr lang="eu-ES" altLang="es-ES" sz="2000" b="1" dirty="0" smtClean="0">
                <a:solidFill>
                  <a:srgbClr val="080808"/>
                </a:solidFill>
              </a:rPr>
              <a:t> Kontuz tenperaturarekin: &lt;25ºC</a:t>
            </a:r>
          </a:p>
          <a:p>
            <a:pPr>
              <a:lnSpc>
                <a:spcPct val="90000"/>
              </a:lnSpc>
            </a:pPr>
            <a:r>
              <a:rPr lang="eu-ES" altLang="es-ES" sz="2000" b="1" dirty="0" smtClean="0">
                <a:solidFill>
                  <a:srgbClr val="080808"/>
                </a:solidFill>
              </a:rPr>
              <a:t>Itzulera </a:t>
            </a:r>
            <a:r>
              <a:rPr lang="eu-ES" altLang="es-ES" sz="2000" b="1" dirty="0" err="1" smtClean="0">
                <a:solidFill>
                  <a:srgbClr val="080808"/>
                </a:solidFill>
              </a:rPr>
              <a:t>benosoa</a:t>
            </a:r>
            <a:r>
              <a:rPr lang="eu-ES" altLang="es-ES" sz="2000" b="1" dirty="0" smtClean="0">
                <a:solidFill>
                  <a:srgbClr val="080808"/>
                </a:solidFill>
              </a:rPr>
              <a:t> handitzea uraren presioarengatik: Arritmiak izateko arriskua handitzen da ezkerreko bentrikuluaren disfuntzio handia duten pazienteengan.</a:t>
            </a:r>
          </a:p>
          <a:p>
            <a:pPr>
              <a:lnSpc>
                <a:spcPct val="90000"/>
              </a:lnSpc>
            </a:pPr>
            <a:r>
              <a:rPr lang="eu-ES" altLang="es-ES" sz="2000" b="1" dirty="0" smtClean="0">
                <a:solidFill>
                  <a:srgbClr val="080808"/>
                </a:solidFill>
              </a:rPr>
              <a:t>Teknika kontrolatzea </a:t>
            </a:r>
            <a:r>
              <a:rPr lang="eu-ES" altLang="es-ES" sz="2000" b="1" dirty="0" smtClean="0">
                <a:solidFill>
                  <a:srgbClr val="080808"/>
                </a:solidFill>
              </a:rPr>
              <a:t>arnasa ongi hartzeko</a:t>
            </a:r>
            <a:r>
              <a:rPr lang="eu-ES" altLang="es-ES" sz="2000" b="1" dirty="0" smtClean="0">
                <a:solidFill>
                  <a:srgbClr val="080808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u-ES" altLang="es-ES" sz="2000" b="1" dirty="0" smtClean="0">
                <a:solidFill>
                  <a:srgbClr val="080808"/>
                </a:solidFill>
              </a:rPr>
              <a:t>Igeriketa estiloaren edo ariketaren arabera jarduera aldatuko da: 4-10 MET</a:t>
            </a: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s-ES" altLang="es-ES" sz="2000" b="1" dirty="0">
                <a:solidFill>
                  <a:srgbClr val="080808"/>
                </a:solidFill>
              </a:rPr>
              <a:t>                      </a:t>
            </a:r>
          </a:p>
        </p:txBody>
      </p:sp>
      <p:pic>
        <p:nvPicPr>
          <p:cNvPr id="194571" name="Picture 11" descr="ANd9GcQWKyl7Pm4G4gUEa6CAbV8gGPJzsu3ZiU8YMVuXkUNtmHkhek4B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495087"/>
            <a:ext cx="1617662" cy="2160587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73" name="AutoShape 13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94575" name="AutoShape 15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94577" name="AutoShape 17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194581" name="Picture 21" descr="ANd9GcTCQQ-m-6DSgxzLNwmBJwqr-xyjfFtKoTIL6A8EdGg62BmKSj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0768"/>
            <a:ext cx="4032250" cy="2663825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3" name="Picture 23" descr="ANd9GcReBeezfmovMU6r-4247YDSJf0QeVtXa8rwSmeUYj7B8fLJJyf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4781550"/>
            <a:ext cx="2232025" cy="1671638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457200" y="344271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ARIKETA AEROBIKOA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573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9425" y="404664"/>
            <a:ext cx="9144000" cy="893663"/>
          </a:xfrm>
        </p:spPr>
        <p:txBody>
          <a:bodyPr>
            <a:normAutofit/>
          </a:bodyPr>
          <a:lstStyle/>
          <a:p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 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57699" name="Picture 3" descr="cardio-fitness-300x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912768" cy="4214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363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925118"/>
            <a:ext cx="6286500" cy="3484562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 altLang="es-ES" dirty="0" err="1" smtClean="0"/>
              <a:t>Gaitasun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funtzionala</a:t>
            </a:r>
            <a:r>
              <a:rPr lang="es-ES" altLang="es-ES" dirty="0" smtClean="0"/>
              <a:t> &gt; </a:t>
            </a:r>
            <a:r>
              <a:rPr lang="es-ES" altLang="es-ES" dirty="0"/>
              <a:t>5-6 METS</a:t>
            </a:r>
          </a:p>
          <a:p>
            <a:endParaRPr lang="es-ES" altLang="es-ES" dirty="0"/>
          </a:p>
          <a:p>
            <a:r>
              <a:rPr lang="es-ES" altLang="es-ES" dirty="0" err="1" smtClean="0"/>
              <a:t>Bentrikuluen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funtzio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neurritsua-ona</a:t>
            </a:r>
            <a:endParaRPr lang="es-ES" altLang="es-ES" dirty="0"/>
          </a:p>
          <a:p>
            <a:pPr lvl="1"/>
            <a:r>
              <a:rPr lang="es-ES" altLang="es-ES" dirty="0" err="1" smtClean="0"/>
              <a:t>Eiekzio-frakzioa</a:t>
            </a:r>
            <a:r>
              <a:rPr lang="es-ES" altLang="es-ES" dirty="0" smtClean="0"/>
              <a:t> &gt; % 40</a:t>
            </a:r>
            <a:endParaRPr lang="es-ES" altLang="es-ES" dirty="0"/>
          </a:p>
          <a:p>
            <a:pPr lvl="1"/>
            <a:endParaRPr lang="es-ES" altLang="es-ES" dirty="0"/>
          </a:p>
          <a:p>
            <a:r>
              <a:rPr lang="es-ES" altLang="es-ES" dirty="0" smtClean="0"/>
              <a:t>Ez </a:t>
            </a:r>
            <a:r>
              <a:rPr lang="es-ES" altLang="es-ES" dirty="0" err="1" smtClean="0"/>
              <a:t>dago</a:t>
            </a:r>
            <a:r>
              <a:rPr lang="es-ES" altLang="es-ES" dirty="0" smtClean="0"/>
              <a:t> </a:t>
            </a:r>
            <a:r>
              <a:rPr lang="es-ES" altLang="es-ES" dirty="0" err="1" smtClean="0"/>
              <a:t>aginarik</a:t>
            </a:r>
            <a:endParaRPr lang="es-ES" altLang="es-ES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3568" y="2204864"/>
            <a:ext cx="6287145" cy="722344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es-ES" altLang="es-ES" b="1" dirty="0" smtClean="0">
                <a:solidFill>
                  <a:srgbClr val="CC0000"/>
                </a:solidFill>
              </a:rPr>
              <a:t>      </a:t>
            </a:r>
            <a:r>
              <a:rPr lang="es-ES" altLang="es-ES" sz="4000" b="1" dirty="0" smtClean="0">
                <a:solidFill>
                  <a:srgbClr val="CC0000"/>
                </a:solidFill>
              </a:rPr>
              <a:t>BARNERATZEKO IRIZPIDEAK</a:t>
            </a:r>
            <a:endParaRPr lang="es-ES" altLang="es-ES" sz="4000" b="1" dirty="0">
              <a:solidFill>
                <a:srgbClr val="CC0000"/>
              </a:solidFill>
            </a:endParaRPr>
          </a:p>
        </p:txBody>
      </p:sp>
      <p:pic>
        <p:nvPicPr>
          <p:cNvPr id="159748" name="Picture 4" descr="free-en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10" y="3933056"/>
            <a:ext cx="2173287" cy="21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97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6605" y="2565326"/>
            <a:ext cx="7643812" cy="4176042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u-ES" altLang="es-ES" sz="2800" dirty="0" smtClean="0"/>
              <a:t>Erantzun </a:t>
            </a:r>
            <a:r>
              <a:rPr lang="eu-ES" altLang="es-ES" sz="2800" dirty="0" err="1" smtClean="0"/>
              <a:t>hemodinamiko</a:t>
            </a:r>
            <a:r>
              <a:rPr lang="eu-ES" altLang="es-ES" sz="2800" dirty="0" smtClean="0"/>
              <a:t> anormalak (FC edota arteria-presioa)</a:t>
            </a:r>
          </a:p>
          <a:p>
            <a:pPr>
              <a:lnSpc>
                <a:spcPct val="80000"/>
              </a:lnSpc>
            </a:pPr>
            <a:endParaRPr lang="eu-ES" altLang="es-ES" sz="2800" dirty="0" smtClean="0"/>
          </a:p>
          <a:p>
            <a:pPr>
              <a:lnSpc>
                <a:spcPct val="80000"/>
              </a:lnSpc>
            </a:pPr>
            <a:r>
              <a:rPr lang="eu-ES" altLang="es-ES" sz="2800" dirty="0" smtClean="0"/>
              <a:t>Aldaketa </a:t>
            </a:r>
            <a:r>
              <a:rPr lang="eu-ES" altLang="es-ES" sz="2800" dirty="0" err="1" smtClean="0"/>
              <a:t>iskemikoak</a:t>
            </a:r>
            <a:r>
              <a:rPr lang="eu-ES" altLang="es-ES" sz="2800" dirty="0" smtClean="0"/>
              <a:t> pixkanakako ariketa egitean.</a:t>
            </a:r>
          </a:p>
          <a:p>
            <a:pPr>
              <a:lnSpc>
                <a:spcPct val="80000"/>
              </a:lnSpc>
              <a:buFontTx/>
              <a:buNone/>
            </a:pPr>
            <a:endParaRPr lang="eu-ES" altLang="es-ES" sz="2800" dirty="0" smtClean="0"/>
          </a:p>
          <a:p>
            <a:pPr>
              <a:lnSpc>
                <a:spcPct val="80000"/>
              </a:lnSpc>
            </a:pPr>
            <a:r>
              <a:rPr lang="eu-ES" altLang="es-ES" sz="2800" dirty="0" smtClean="0"/>
              <a:t>FV txikia (FE&lt; % 40)</a:t>
            </a:r>
          </a:p>
          <a:p>
            <a:pPr>
              <a:lnSpc>
                <a:spcPct val="80000"/>
              </a:lnSpc>
              <a:buFontTx/>
              <a:buNone/>
            </a:pPr>
            <a:endParaRPr lang="eu-ES" altLang="es-ES" sz="2800" dirty="0" smtClean="0"/>
          </a:p>
          <a:p>
            <a:pPr>
              <a:lnSpc>
                <a:spcPct val="80000"/>
              </a:lnSpc>
            </a:pPr>
            <a:r>
              <a:rPr lang="eu-ES" altLang="es-ES" sz="2800" dirty="0" smtClean="0"/>
              <a:t>Kontrolatu gabeko arritmiak</a:t>
            </a:r>
          </a:p>
          <a:p>
            <a:pPr lvl="1">
              <a:lnSpc>
                <a:spcPct val="80000"/>
              </a:lnSpc>
            </a:pPr>
            <a:endParaRPr lang="eu-ES" altLang="es-ES" sz="2400" dirty="0" smtClean="0"/>
          </a:p>
          <a:p>
            <a:pPr>
              <a:lnSpc>
                <a:spcPct val="80000"/>
              </a:lnSpc>
            </a:pPr>
            <a:r>
              <a:rPr lang="eu-ES" altLang="es-ES" sz="2800" dirty="0" smtClean="0"/>
              <a:t>Ariketak egiteko </a:t>
            </a:r>
            <a:r>
              <a:rPr lang="eu-ES" altLang="es-ES" sz="2800" dirty="0" err="1" smtClean="0"/>
              <a:t>giatasuna</a:t>
            </a:r>
            <a:r>
              <a:rPr lang="eu-ES" altLang="es-ES" sz="2800" dirty="0" smtClean="0"/>
              <a:t> &lt; 6 </a:t>
            </a:r>
            <a:r>
              <a:rPr lang="eu-ES" altLang="es-ES" sz="2800" dirty="0" err="1" smtClean="0"/>
              <a:t>METs</a:t>
            </a:r>
            <a:endParaRPr lang="eu-ES" altLang="es-ES" sz="2800" dirty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>
          <a:xfrm>
            <a:off x="475960" y="1844824"/>
            <a:ext cx="7632848" cy="710952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/>
            <a:r>
              <a:rPr lang="es-ES" altLang="es-ES" sz="4400" b="1" dirty="0" smtClean="0">
                <a:solidFill>
                  <a:srgbClr val="CC0000"/>
                </a:solidFill>
              </a:rPr>
              <a:t>KANPORATZEKO IRIZPIDEAK</a:t>
            </a:r>
            <a:endParaRPr lang="es-ES" altLang="es-ES" sz="4400" b="1" dirty="0">
              <a:solidFill>
                <a:srgbClr val="CC0000"/>
              </a:solidFill>
            </a:endParaRPr>
          </a:p>
        </p:txBody>
      </p:sp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348" y="4379168"/>
            <a:ext cx="1613888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457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7" name="Picture 3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684212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2527713" y="3861048"/>
            <a:ext cx="4176713" cy="20313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</a:rPr>
              <a:t> 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48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ordu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ko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atsedena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saioen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artean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.</a:t>
            </a:r>
            <a:endParaRPr lang="es-ES" altLang="es-ES" b="1" dirty="0">
              <a:solidFill>
                <a:srgbClr val="080808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Pisua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pixkanaka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handitzea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.                 </a:t>
            </a:r>
            <a:endParaRPr lang="es-ES" altLang="es-ES" b="1" dirty="0">
              <a:solidFill>
                <a:srgbClr val="080808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Artikulazioen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mugimendu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zuzena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.</a:t>
            </a:r>
            <a:endParaRPr lang="es-ES" altLang="es-ES" b="1" dirty="0">
              <a:solidFill>
                <a:srgbClr val="080808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err="1" smtClean="0">
                <a:solidFill>
                  <a:srgbClr val="080808"/>
                </a:solidFill>
                <a:latin typeface="+mj-lt"/>
              </a:rPr>
              <a:t>Muskulu-oreka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.</a:t>
            </a:r>
            <a:endParaRPr lang="es-ES" altLang="es-ES" b="1" dirty="0" smtClean="0">
              <a:solidFill>
                <a:srgbClr val="080808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BORG 11-13</a:t>
            </a:r>
            <a:endParaRPr lang="es-ES" altLang="es-ES" b="1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395027" y="6205954"/>
            <a:ext cx="8568952" cy="2769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1200" b="1" dirty="0">
                <a:latin typeface="+mj-lt"/>
              </a:rPr>
              <a:t>Izquierdo, M. (2012). Salud y Desarrollo de la Fuerza Muscular. ¿Cuánto entrenamiento es suficiente? Universidad de Navarra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018048"/>
              </p:ext>
            </p:extLst>
          </p:nvPr>
        </p:nvGraphicFramePr>
        <p:xfrm>
          <a:off x="251520" y="2026921"/>
          <a:ext cx="8640960" cy="145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  <a:gridCol w="1440160"/>
                <a:gridCol w="1440160"/>
                <a:gridCol w="1440160"/>
                <a:gridCol w="1440160"/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Ariketa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kop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Errep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/serie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Serieak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Izaera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esfortzua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Gutx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 </a:t>
                      </a: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gor</a:t>
                      </a: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ehunekoa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Maiztasuna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  <a:tr h="7280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8-10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6-15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1-3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(20 </a:t>
                      </a:r>
                      <a:r>
                        <a:rPr kumimoji="0" lang="es-ES" alt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edo</a:t>
                      </a: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+)</a:t>
                      </a:r>
                      <a:endParaRPr kumimoji="0" lang="es-ES" altLang="es-E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30-60</a:t>
                      </a:r>
                      <a:endParaRPr kumimoji="0" lang="es-ES" altLang="es-E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1RM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 </a:t>
                      </a:r>
                      <a:r>
                        <a:rPr kumimoji="0" lang="es-ES" alt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egun</a:t>
                      </a: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es-ES" alt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asteko</a:t>
                      </a:r>
                      <a:endParaRPr kumimoji="0" lang="es-ES" altLang="es-E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359023" y="6482953"/>
            <a:ext cx="86409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i="1" dirty="0">
                <a:latin typeface="+mj-lt"/>
              </a:rPr>
              <a:t>Manual ACSM para la Valoración y Prescripción del Ejercicio</a:t>
            </a:r>
            <a:r>
              <a:rPr lang="es-ES" sz="1200" b="1" dirty="0">
                <a:latin typeface="+mj-lt"/>
              </a:rPr>
              <a:t>. 3ª edición. Paidotribo.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510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u-ES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GOMENDIO METODOLOGIKOAK:</a:t>
            </a:r>
          </a:p>
          <a:p>
            <a:r>
              <a:rPr lang="eu-ES" dirty="0" smtClean="0">
                <a:latin typeface="+mj-lt"/>
              </a:rPr>
              <a:t>1. Ariketen teknika zuzena ikastea, pisurik gabe edo zama so arinekin</a:t>
            </a:r>
            <a:r>
              <a:rPr lang="eu-ES" dirty="0" smtClean="0">
                <a:latin typeface="+mj-lt"/>
              </a:rPr>
              <a:t>:</a:t>
            </a:r>
            <a:r>
              <a:rPr lang="eu-ES" dirty="0" smtClean="0">
                <a:latin typeface="+mj-lt"/>
              </a:rPr>
              <a:t> ≤2,5 kg.</a:t>
            </a:r>
          </a:p>
          <a:p>
            <a:r>
              <a:rPr lang="eu-ES" dirty="0" smtClean="0">
                <a:latin typeface="+mj-lt"/>
              </a:rPr>
              <a:t>Zama handitzea, gehienez % 5 pazienteak pisua 12-15 aldiz erraz altxa badezake.</a:t>
            </a:r>
          </a:p>
          <a:p>
            <a:r>
              <a:rPr lang="eu-ES" dirty="0" smtClean="0">
                <a:latin typeface="+mj-lt"/>
              </a:rPr>
              <a:t>Ziklo </a:t>
            </a:r>
            <a:r>
              <a:rPr lang="eu-ES" dirty="0" err="1" smtClean="0">
                <a:latin typeface="+mj-lt"/>
              </a:rPr>
              <a:t>kontzentriko/eszentriko</a:t>
            </a:r>
            <a:r>
              <a:rPr lang="eu-ES" dirty="0" smtClean="0">
                <a:latin typeface="+mj-lt"/>
              </a:rPr>
              <a:t> bakoitzaren ondoren, erlaxazio-fase bat egin (saihestu kongestioa).</a:t>
            </a:r>
          </a:p>
          <a:p>
            <a:r>
              <a:rPr lang="eu-ES" dirty="0" smtClean="0">
                <a:latin typeface="+mj-lt"/>
              </a:rPr>
              <a:t>Landu muskulu-multzo handiak txikiak baino lehen.</a:t>
            </a:r>
          </a:p>
          <a:p>
            <a:r>
              <a:rPr lang="eu-ES" dirty="0" smtClean="0">
                <a:latin typeface="+mj-lt"/>
              </a:rPr>
              <a:t>Anitz artikulazio lantzeko ariketak.</a:t>
            </a:r>
          </a:p>
          <a:p>
            <a:r>
              <a:rPr lang="eu-ES" b="1" dirty="0" smtClean="0">
                <a:latin typeface="+mj-lt"/>
              </a:rPr>
              <a:t>Arnas hartze naturala; saihestu apneak.</a:t>
            </a:r>
          </a:p>
          <a:p>
            <a:r>
              <a:rPr lang="eu-ES" dirty="0" smtClean="0">
                <a:latin typeface="+mj-lt"/>
              </a:rPr>
              <a:t>Muskulu-balantzea.</a:t>
            </a:r>
          </a:p>
          <a:p>
            <a:endParaRPr lang="es-ES" dirty="0" smtClean="0">
              <a:latin typeface="+mj-lt"/>
            </a:endParaRPr>
          </a:p>
          <a:p>
            <a:endParaRPr lang="es-ES" dirty="0">
              <a:latin typeface="+mj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064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51641" y="1412776"/>
            <a:ext cx="5072517" cy="536249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s-ES" altLang="es-ES" sz="3200" b="1" dirty="0" smtClean="0">
                <a:solidFill>
                  <a:srgbClr val="CC0000"/>
                </a:solidFill>
              </a:rPr>
              <a:t>KONTRAINDIKAZIOAK</a:t>
            </a:r>
            <a:endParaRPr lang="es-ES" altLang="es-ES" sz="3200" b="1" dirty="0">
              <a:solidFill>
                <a:srgbClr val="CC0000"/>
              </a:solidFill>
            </a:endParaRPr>
          </a:p>
        </p:txBody>
      </p:sp>
      <p:grpSp>
        <p:nvGrpSpPr>
          <p:cNvPr id="163843" name="Group 3"/>
          <p:cNvGrpSpPr>
            <a:grpSpLocks/>
          </p:cNvGrpSpPr>
          <p:nvPr/>
        </p:nvGrpSpPr>
        <p:grpSpPr bwMode="auto">
          <a:xfrm>
            <a:off x="0" y="5089524"/>
            <a:ext cx="4787900" cy="720725"/>
            <a:chOff x="1111" y="3475"/>
            <a:chExt cx="3765" cy="454"/>
          </a:xfrm>
        </p:grpSpPr>
        <p:sp>
          <p:nvSpPr>
            <p:cNvPr id="163844" name="Text Box 4"/>
            <p:cNvSpPr txBox="1">
              <a:spLocks noChangeArrowheads="1"/>
            </p:cNvSpPr>
            <p:nvPr/>
          </p:nvSpPr>
          <p:spPr bwMode="auto">
            <a:xfrm>
              <a:off x="1474" y="3521"/>
              <a:ext cx="3175" cy="252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ES" sz="2000" b="1" dirty="0" smtClean="0">
                  <a:solidFill>
                    <a:prstClr val="white"/>
                  </a:solidFill>
                </a:rPr>
                <a:t>GEHIENEKO ISOMETRIKOAK</a:t>
              </a:r>
              <a:endParaRPr lang="es-ES" altLang="es-E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163845" name="Line 5"/>
            <p:cNvSpPr>
              <a:spLocks noChangeShapeType="1"/>
            </p:cNvSpPr>
            <p:nvPr/>
          </p:nvSpPr>
          <p:spPr bwMode="auto">
            <a:xfrm>
              <a:off x="1202" y="3475"/>
              <a:ext cx="3674" cy="45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>
                <a:solidFill>
                  <a:prstClr val="white"/>
                </a:solidFill>
              </a:endParaRPr>
            </a:p>
          </p:txBody>
        </p:sp>
        <p:sp>
          <p:nvSpPr>
            <p:cNvPr id="163846" name="Line 6"/>
            <p:cNvSpPr>
              <a:spLocks noChangeShapeType="1"/>
            </p:cNvSpPr>
            <p:nvPr/>
          </p:nvSpPr>
          <p:spPr bwMode="auto">
            <a:xfrm flipV="1">
              <a:off x="1111" y="3521"/>
              <a:ext cx="3765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>
                <a:solidFill>
                  <a:prstClr val="white"/>
                </a:solidFill>
              </a:endParaRPr>
            </a:p>
          </p:txBody>
        </p:sp>
      </p:grpSp>
      <p:pic>
        <p:nvPicPr>
          <p:cNvPr id="163847" name="Picture 7" descr="abdominales_isometr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97" y="2060848"/>
            <a:ext cx="4169773" cy="28575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8" name="Picture 8" descr="heavy_weight_lifting_image_title_ovyw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87" y="2060847"/>
            <a:ext cx="3810000" cy="281768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49" name="Text Box 9"/>
          <p:cNvSpPr txBox="1">
            <a:spLocks noChangeArrowheads="1"/>
          </p:cNvSpPr>
          <p:nvPr/>
        </p:nvSpPr>
        <p:spPr bwMode="auto">
          <a:xfrm>
            <a:off x="4992687" y="4997450"/>
            <a:ext cx="3821113" cy="861774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000" b="1" dirty="0" smtClean="0">
                <a:solidFill>
                  <a:prstClr val="white"/>
                </a:solidFill>
              </a:rPr>
              <a:t>% 70-95 </a:t>
            </a:r>
            <a:r>
              <a:rPr lang="es-ES" altLang="es-ES" sz="2000" b="1" dirty="0" err="1" smtClean="0">
                <a:solidFill>
                  <a:prstClr val="white"/>
                </a:solidFill>
              </a:rPr>
              <a:t>zamak</a:t>
            </a:r>
            <a:r>
              <a:rPr lang="es-ES" altLang="es-ES" sz="2000" b="1" dirty="0" smtClean="0">
                <a:solidFill>
                  <a:prstClr val="white"/>
                </a:solidFill>
              </a:rPr>
              <a:t> </a:t>
            </a:r>
            <a:r>
              <a:rPr lang="es-ES" altLang="es-ES" sz="2000" b="1" dirty="0" err="1" smtClean="0">
                <a:solidFill>
                  <a:prstClr val="white"/>
                </a:solidFill>
              </a:rPr>
              <a:t>huts</a:t>
            </a:r>
            <a:r>
              <a:rPr lang="es-ES" altLang="es-ES" sz="2000" b="1" dirty="0" smtClean="0">
                <a:solidFill>
                  <a:prstClr val="white"/>
                </a:solidFill>
              </a:rPr>
              <a:t> </a:t>
            </a:r>
            <a:r>
              <a:rPr lang="es-ES" altLang="es-ES" sz="2000" b="1" dirty="0" err="1" smtClean="0">
                <a:solidFill>
                  <a:prstClr val="white"/>
                </a:solidFill>
              </a:rPr>
              <a:t>egin</a:t>
            </a:r>
            <a:r>
              <a:rPr lang="es-ES" altLang="es-ES" sz="2000" b="1" dirty="0" smtClean="0">
                <a:solidFill>
                  <a:prstClr val="white"/>
                </a:solidFill>
              </a:rPr>
              <a:t> arte </a:t>
            </a:r>
            <a:endParaRPr lang="es-ES" altLang="es-ES" sz="2000" b="1" dirty="0">
              <a:solidFill>
                <a:prstClr val="whit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s-ES" altLang="es-ES" sz="2000" b="1" dirty="0" err="1" smtClean="0">
                <a:solidFill>
                  <a:prstClr val="white"/>
                </a:solidFill>
              </a:rPr>
              <a:t>Valsalva-ren</a:t>
            </a:r>
            <a:r>
              <a:rPr lang="es-ES" altLang="es-ES" sz="2000" b="1" dirty="0" smtClean="0">
                <a:solidFill>
                  <a:prstClr val="white"/>
                </a:solidFill>
              </a:rPr>
              <a:t> maniobra</a:t>
            </a:r>
            <a:endParaRPr lang="es-ES" altLang="es-ES" sz="2000" b="1" dirty="0">
              <a:solidFill>
                <a:prstClr val="white"/>
              </a:solidFill>
            </a:endParaRPr>
          </a:p>
        </p:txBody>
      </p:sp>
      <p:sp>
        <p:nvSpPr>
          <p:cNvPr id="163850" name="Line 10"/>
          <p:cNvSpPr>
            <a:spLocks noChangeShapeType="1"/>
          </p:cNvSpPr>
          <p:nvPr/>
        </p:nvSpPr>
        <p:spPr bwMode="auto">
          <a:xfrm>
            <a:off x="6013450" y="4716847"/>
            <a:ext cx="1655763" cy="10810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63851" name="Line 11"/>
          <p:cNvSpPr>
            <a:spLocks noChangeShapeType="1"/>
          </p:cNvSpPr>
          <p:nvPr/>
        </p:nvSpPr>
        <p:spPr bwMode="auto">
          <a:xfrm flipV="1">
            <a:off x="5726113" y="4789871"/>
            <a:ext cx="2087562" cy="10080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63852" name="Text Box 12"/>
          <p:cNvSpPr txBox="1">
            <a:spLocks noChangeArrowheads="1"/>
          </p:cNvSpPr>
          <p:nvPr/>
        </p:nvSpPr>
        <p:spPr bwMode="auto">
          <a:xfrm>
            <a:off x="611560" y="6021388"/>
            <a:ext cx="7920880" cy="77946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 smtClean="0">
                <a:solidFill>
                  <a:prstClr val="black"/>
                </a:solidFill>
              </a:rPr>
              <a:t>FLUXU KORONARIOAREN JAITSIERA,</a:t>
            </a:r>
            <a:endParaRPr lang="es-ES" altLang="es-ES" b="1" dirty="0">
              <a:solidFill>
                <a:prstClr val="black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s-ES" altLang="es-ES" b="1" dirty="0" smtClean="0">
                <a:solidFill>
                  <a:prstClr val="black"/>
                </a:solidFill>
              </a:rPr>
              <a:t>ARRITMIA LARRIAK, TENTSIO MUGAK </a:t>
            </a:r>
            <a:endParaRPr lang="es-ES" altLang="es-ES" b="1" dirty="0">
              <a:solidFill>
                <a:prstClr val="black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5654" y="332656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77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328013" y="1709936"/>
            <a:ext cx="4825944" cy="566936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/>
            <a:r>
              <a:rPr lang="es-ES" altLang="es-ES" sz="4000" b="1" dirty="0" smtClean="0">
                <a:solidFill>
                  <a:srgbClr val="CC0000"/>
                </a:solidFill>
              </a:rPr>
              <a:t>KONTRAINDIKAZIOAK</a:t>
            </a:r>
            <a:endParaRPr lang="es-ES" altLang="es-ES" sz="4000" b="1" dirty="0">
              <a:solidFill>
                <a:srgbClr val="CC0000"/>
              </a:solidFill>
            </a:endParaRP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251520" y="6021388"/>
            <a:ext cx="8351837" cy="106182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 smtClean="0">
                <a:solidFill>
                  <a:prstClr val="black"/>
                </a:solidFill>
              </a:rPr>
              <a:t>LASAITZEA 10 MINUTU</a:t>
            </a:r>
            <a:endParaRPr lang="es-ES" altLang="es-ES" b="1" dirty="0">
              <a:solidFill>
                <a:prstClr val="black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s-ES" altLang="es-ES" b="1" dirty="0" smtClean="0">
                <a:solidFill>
                  <a:prstClr val="black"/>
                </a:solidFill>
              </a:rPr>
              <a:t>LURREAN ARIKETAK EGITEN HASI AURRETIK ARIKETA AEROBIKOEN ONDOREN </a:t>
            </a:r>
            <a:endParaRPr lang="es-ES" altLang="es-ES" b="1" dirty="0">
              <a:solidFill>
                <a:prstClr val="black"/>
              </a:solidFill>
            </a:endParaRPr>
          </a:p>
        </p:txBody>
      </p:sp>
      <p:pic>
        <p:nvPicPr>
          <p:cNvPr id="164868" name="Picture 4" descr="Tabla-de-ejercicios-de-suelo-para-fortalecimiento-general-Nivel-b%C3%A1s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4802467" cy="354784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5654" y="548680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87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484784"/>
            <a:ext cx="6707088" cy="580926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s-ES" altLang="es-ES" sz="3200" b="1" dirty="0" smtClean="0">
                <a:solidFill>
                  <a:srgbClr val="CC0000"/>
                </a:solidFill>
              </a:rPr>
              <a:t>GOGOETA METODOLOGIKOAK</a:t>
            </a:r>
            <a:endParaRPr lang="es-ES" altLang="es-ES" sz="3200" b="1" dirty="0">
              <a:solidFill>
                <a:srgbClr val="CC0000"/>
              </a:solidFill>
            </a:endParaRPr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683568" y="2276872"/>
            <a:ext cx="4968875" cy="1200329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 smtClean="0">
                <a:solidFill>
                  <a:prstClr val="white"/>
                </a:solidFill>
                <a:latin typeface="+mj-lt"/>
              </a:rPr>
              <a:t>ADINEKOAK </a:t>
            </a:r>
            <a:r>
              <a:rPr lang="es-ES" altLang="es-ES" b="1" dirty="0" smtClean="0">
                <a:solidFill>
                  <a:prstClr val="white"/>
                </a:solidFill>
                <a:latin typeface="+mj-lt"/>
              </a:rPr>
              <a:t>(&gt;</a:t>
            </a:r>
            <a:r>
              <a:rPr lang="es-ES" altLang="es-ES" b="1" dirty="0">
                <a:solidFill>
                  <a:prstClr val="white"/>
                </a:solidFill>
                <a:latin typeface="+mj-lt"/>
              </a:rPr>
              <a:t>70 </a:t>
            </a:r>
            <a:r>
              <a:rPr lang="es-ES" altLang="es-ES" b="1" dirty="0" err="1" smtClean="0">
                <a:solidFill>
                  <a:prstClr val="white"/>
                </a:solidFill>
                <a:latin typeface="+mj-lt"/>
              </a:rPr>
              <a:t>urte</a:t>
            </a:r>
            <a:r>
              <a:rPr lang="es-ES" altLang="es-ES" b="1" dirty="0" smtClean="0">
                <a:solidFill>
                  <a:prstClr val="white"/>
                </a:solidFill>
                <a:latin typeface="+mj-lt"/>
              </a:rPr>
              <a:t>)</a:t>
            </a:r>
            <a:endParaRPr lang="es-ES" altLang="es-ES" b="1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Eguneroko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oinarrizko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jarduerak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.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Zuhurtasun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printzipioa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(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astiro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astiro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)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658127" y="3705884"/>
            <a:ext cx="4968875" cy="31393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 smtClean="0">
                <a:solidFill>
                  <a:prstClr val="white"/>
                </a:solidFill>
                <a:latin typeface="+mj-lt"/>
              </a:rPr>
              <a:t>BIHOTZ IREKIKO EBAKUNTZAK</a:t>
            </a:r>
            <a:endParaRPr lang="es-ES" altLang="es-ES" b="1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5-8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aste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ebakuntza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ostean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1,5 kg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baino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gutxiago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eskatzen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duten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ariketak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, eta ROM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mugatzea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,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edozein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ezegonkortasun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esternal, min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edo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karraska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sentitzean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.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Hankekin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gehiago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hastea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, eta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pixkanaka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goi-atala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.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Arnasa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hartzeko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ariketak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.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Zifosia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ri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aurre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egiteko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ariketak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(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bularrerako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ariketak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, </a:t>
            </a:r>
            <a:r>
              <a:rPr lang="es-ES" altLang="es-ES" dirty="0" err="1" smtClean="0">
                <a:solidFill>
                  <a:prstClr val="white"/>
                </a:solidFill>
                <a:latin typeface="+mj-lt"/>
              </a:rPr>
              <a:t>arraunketa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…)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66917" name="Picture 5" descr="ejercicio-ancianos-M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944" y="2215304"/>
            <a:ext cx="2305050" cy="15843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918" name="Picture 6" descr="operacion-dejo-Sergio-Sanchez-gran-cicatri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293096"/>
            <a:ext cx="1903413" cy="23529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5654" y="404664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INDAR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88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2062" y="476672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ZALUTASUN ARIKETAK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s-ES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GOMENDIO METODOLOGIKOAK:</a:t>
            </a:r>
            <a:endParaRPr lang="es-ES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u-ES" dirty="0" smtClean="0">
                <a:latin typeface="+mj-lt"/>
              </a:rPr>
              <a:t>Ez hartu burua bihotzaren azpian dagoen jarrerarik </a:t>
            </a:r>
            <a:r>
              <a:rPr lang="eu-ES" dirty="0" smtClean="0">
                <a:latin typeface="+mj-lt"/>
                <a:sym typeface="Wingdings" panose="05000000000000000000" pitchFamily="2" charset="2"/>
              </a:rPr>
              <a:t> Arteria-presioa handitzen da.</a:t>
            </a:r>
            <a:endParaRPr lang="eu-ES" dirty="0" smtClean="0">
              <a:latin typeface="+mj-lt"/>
            </a:endParaRPr>
          </a:p>
          <a:p>
            <a:r>
              <a:rPr lang="eu-ES" dirty="0" smtClean="0">
                <a:latin typeface="+mj-lt"/>
              </a:rPr>
              <a:t>Ez hartu kaxa torazikoa ixten duen eta </a:t>
            </a:r>
            <a:r>
              <a:rPr lang="eu-ES" dirty="0" smtClean="0">
                <a:latin typeface="+mj-lt"/>
              </a:rPr>
              <a:t>arnasa hartzea zailtzen duen </a:t>
            </a:r>
            <a:r>
              <a:rPr lang="eu-ES" dirty="0" smtClean="0">
                <a:latin typeface="+mj-lt"/>
              </a:rPr>
              <a:t>jarrerarik.</a:t>
            </a:r>
          </a:p>
          <a:p>
            <a:r>
              <a:rPr lang="eu-ES" dirty="0" smtClean="0">
                <a:latin typeface="+mj-lt"/>
              </a:rPr>
              <a:t>Lasaitu errutinarekin hasi aurretik</a:t>
            </a:r>
            <a:r>
              <a:rPr lang="eu-ES" dirty="0" smtClean="0">
                <a:latin typeface="+mj-lt"/>
              </a:rPr>
              <a:t>.</a:t>
            </a:r>
          </a:p>
          <a:p>
            <a:r>
              <a:rPr lang="eu-ES" dirty="0" smtClean="0">
                <a:latin typeface="+mj-lt"/>
              </a:rPr>
              <a:t>Bilatu erlaxatzea, ez tentsioa.</a:t>
            </a:r>
          </a:p>
          <a:p>
            <a:pPr marL="0" indent="0">
              <a:buNone/>
            </a:pPr>
            <a:endParaRPr lang="eu-ES" dirty="0" smtClean="0">
              <a:latin typeface="+mj-lt"/>
            </a:endParaRPr>
          </a:p>
          <a:p>
            <a:endParaRPr lang="es-ES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856449"/>
            <a:ext cx="2462613" cy="18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544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ERANSKINAK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089950"/>
              </p:ext>
            </p:extLst>
          </p:nvPr>
        </p:nvGraphicFramePr>
        <p:xfrm>
          <a:off x="848666" y="1935163"/>
          <a:ext cx="7446667" cy="43894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17031"/>
                <a:gridCol w="5929636"/>
              </a:tblGrid>
              <a:tr h="573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  <a:latin typeface="Arial"/>
                          <a:ea typeface="Times New Roman"/>
                        </a:rPr>
                        <a:t>MEDIKAMENTU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  <a:latin typeface="Arial"/>
                          <a:ea typeface="Times New Roman"/>
                        </a:rPr>
                        <a:t>MOTA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  <a:latin typeface="Tahoma"/>
                          <a:ea typeface="Times New Roman"/>
                        </a:rPr>
                        <a:t>ARIKETA EGITEKO GOGOETAK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  <a:latin typeface="Tahoma"/>
                          <a:ea typeface="Times New Roman"/>
                        </a:rPr>
                        <a:t>ACE INHIBITZAILEAK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Gerta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daiteke bihotzeko gutxiegitasuna duten pertsonengan ariketa egiteko gaitasuna hobetzea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 arriskua handitzen du jarrera aldaketa azkarretan edo jarduera bat-batean hastean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u-ES" sz="10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6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  <a:latin typeface="Tahoma"/>
                          <a:ea typeface="Times New Roman"/>
                        </a:rPr>
                        <a:t>ALPHA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  <a:latin typeface="Tahoma"/>
                          <a:ea typeface="Times New Roman"/>
                        </a:rPr>
                        <a:t>BLOKEATZAILEAK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Nekea.</a:t>
                      </a:r>
                      <a:endParaRPr lang="eu-ES" sz="10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2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  <a:latin typeface="Tahoma"/>
                          <a:ea typeface="Times New Roman"/>
                        </a:rPr>
                        <a:t>ANGIOTENTSINA II HARTZAILEAREN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  <a:latin typeface="Tahoma"/>
                          <a:ea typeface="Times New Roman"/>
                        </a:rPr>
                        <a:t>BLOKEATZAILEAK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 arriskua handitzen du jarrera aldaketa azkarretan edo jarduera bat-batean hastean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0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effectLst/>
                          <a:latin typeface="Tahoma"/>
                          <a:ea typeface="Times New Roman"/>
                        </a:rPr>
                        <a:t>ANTIKOAGULANTEAK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Kontuz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ibili ekipamenduarekin, istripuak saihesteko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Ez egin ukipen-kirolarik edo lesionatzeko arrisku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handia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duen kirolarik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effectLst/>
                          <a:latin typeface="Tahoma"/>
                          <a:ea typeface="Times New Roman"/>
                        </a:rPr>
                        <a:t>ANTIARRITMIKOAK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 err="1">
                          <a:effectLst/>
                          <a:latin typeface="Tahoma"/>
                          <a:ea typeface="Times New Roman"/>
                        </a:rPr>
                        <a:t>Amiodarone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dirty="0" err="1">
                          <a:effectLst/>
                          <a:latin typeface="Tahoma"/>
                          <a:ea typeface="Times New Roman"/>
                        </a:rPr>
                        <a:t>Digoxin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Ziur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asko </a:t>
                      </a:r>
                      <a:r>
                        <a:rPr lang="eu-ES" sz="900" baseline="0" noProof="0" dirty="0" err="1" smtClean="0">
                          <a:effectLst/>
                          <a:latin typeface="Tahoma"/>
                          <a:ea typeface="Times New Roman"/>
                        </a:rPr>
                        <a:t>FCren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erantzuna motelagoa izango da ariketaren aurrean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Ariketa egiteko gaitasun murriztua, miokardioko eragin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depresorearengatik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0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14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ERANSKINAK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531756"/>
              </p:ext>
            </p:extLst>
          </p:nvPr>
        </p:nvGraphicFramePr>
        <p:xfrm>
          <a:off x="1187624" y="1412776"/>
          <a:ext cx="6912768" cy="50469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08264"/>
                <a:gridCol w="5504504"/>
              </a:tblGrid>
              <a:tr h="13648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BETA-BLOKEATZAILEAK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 arriskua handitzen du jarrera aldaketa azkarretan edo jarduera bat-batean hastean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FC, ECG ETT bidez “neurtuz” ezarri bada ere, hobe da ariketaren intentsitate egokia zehaztea,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Borg-en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 eskala eta FC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konbinatuz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b="1" noProof="0" dirty="0" smtClean="0">
                          <a:effectLst/>
                          <a:latin typeface="Tahoma"/>
                          <a:ea typeface="Times New Roman"/>
                        </a:rPr>
                        <a:t>- Balioetsitako gehieneko FC</a:t>
                      </a:r>
                      <a:r>
                        <a:rPr lang="eu-ES" sz="900" b="1" baseline="0" noProof="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u-ES" sz="900" b="1" baseline="0" noProof="0" dirty="0" err="1" smtClean="0">
                          <a:effectLst/>
                          <a:latin typeface="Tahoma"/>
                          <a:ea typeface="Times New Roman"/>
                        </a:rPr>
                        <a:t>beta-blokeatzaileak</a:t>
                      </a:r>
                      <a:r>
                        <a:rPr lang="eu-ES" sz="900" b="1" baseline="0" noProof="0" dirty="0" smtClean="0">
                          <a:effectLst/>
                          <a:latin typeface="Tahoma"/>
                          <a:ea typeface="Times New Roman"/>
                        </a:rPr>
                        <a:t> hartzen ez dituzten pazienteengan baino </a:t>
                      </a:r>
                      <a:r>
                        <a:rPr lang="eu-ES" sz="900" b="1" noProof="0" dirty="0" smtClean="0">
                          <a:effectLst/>
                          <a:latin typeface="Tahoma"/>
                          <a:ea typeface="Times New Roman"/>
                        </a:rPr>
                        <a:t>20-30 </a:t>
                      </a:r>
                      <a:r>
                        <a:rPr lang="eu-ES" sz="900" b="1" noProof="0" dirty="0" err="1" smtClean="0">
                          <a:effectLst/>
                          <a:latin typeface="Tahoma"/>
                          <a:ea typeface="Times New Roman"/>
                        </a:rPr>
                        <a:t>bpm</a:t>
                      </a:r>
                      <a:r>
                        <a:rPr lang="eu-ES" sz="900" b="1" baseline="0" noProof="0" dirty="0" smtClean="0">
                          <a:effectLst/>
                          <a:latin typeface="Tahoma"/>
                          <a:ea typeface="Times New Roman"/>
                        </a:rPr>
                        <a:t> txikiagoa izango da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9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87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KALTZIO KANALEN BLOKEATZAILEAK</a:t>
                      </a:r>
                      <a:endParaRPr lang="es-ES" sz="900" b="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 I. </a:t>
                      </a:r>
                      <a:r>
                        <a:rPr lang="es-ES" sz="900" b="1" dirty="0" err="1" smtClean="0">
                          <a:effectLst/>
                          <a:latin typeface="Tahoma"/>
                          <a:ea typeface="Times New Roman"/>
                        </a:rPr>
                        <a:t>motakoak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Verapamil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II. </a:t>
                      </a:r>
                      <a:r>
                        <a:rPr lang="es-ES" sz="900" b="1" dirty="0" err="1" smtClean="0">
                          <a:effectLst/>
                          <a:latin typeface="Tahoma"/>
                          <a:ea typeface="Times New Roman"/>
                        </a:rPr>
                        <a:t>motakoak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Amlodipina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,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Felodipina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,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Nicardipina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,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Nifedipina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III. </a:t>
                      </a:r>
                      <a:r>
                        <a:rPr lang="es-ES" sz="900" b="1" dirty="0" err="1" smtClean="0">
                          <a:effectLst/>
                          <a:latin typeface="Tahoma"/>
                          <a:ea typeface="Times New Roman"/>
                        </a:rPr>
                        <a:t>motakoak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Diltiazem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Gerta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daiteke </a:t>
                      </a:r>
                      <a:r>
                        <a:rPr lang="eu-ES" sz="900" baseline="0" noProof="0" dirty="0" err="1" smtClean="0">
                          <a:effectLst/>
                          <a:latin typeface="Tahoma"/>
                          <a:ea typeface="Times New Roman"/>
                        </a:rPr>
                        <a:t>FCren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erantzuna ariketaren aurrean murriztea</a:t>
                      </a:r>
                      <a:r>
                        <a:rPr lang="eu-ES" sz="900" baseline="0" noProof="0" dirty="0" err="1" smtClean="0">
                          <a:effectLst/>
                          <a:latin typeface="Tahoma"/>
                          <a:ea typeface="Times New Roman"/>
                        </a:rPr>
                        <a:t> I. 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eta II. motakoekin.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 arriskua handitzen du jarrera aldaketa azkarretan edo jarduera bat-batean hastean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Nifedipinak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 erreflexua eragin dezake FC handituz, PA txikiarengatik.</a:t>
                      </a:r>
                      <a:endParaRPr lang="eu-ES" sz="9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84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DIURETIKOAK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Deshidratazioaren 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ondorioak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: mota honetako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pazienteen artean ariketa egiten den bitartean likidoak hartu behar dituztela sustatzea, tenperatura handia badago bereziki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9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Deshidratazioak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u-ES" sz="900" baseline="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arriskua handitzen</a:t>
                      </a:r>
                      <a:r>
                        <a:rPr lang="eu-ES" sz="900" baseline="0" noProof="0" dirty="0" err="1" smtClean="0">
                          <a:effectLst/>
                          <a:latin typeface="Tahoma"/>
                          <a:ea typeface="Times New Roman"/>
                        </a:rPr>
                        <a:t> du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. </a:t>
                      </a:r>
                      <a:endParaRPr lang="eu-ES" sz="900" noProof="0" dirty="0" err="1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Hanketako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minak edota nekeak ariketak egiteko gaitasunean eragin dezakete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9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79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ERANSKINAK</a:t>
            </a:r>
            <a:endParaRPr lang="es-ES" b="1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693998"/>
              </p:ext>
            </p:extLst>
          </p:nvPr>
        </p:nvGraphicFramePr>
        <p:xfrm>
          <a:off x="457200" y="2139592"/>
          <a:ext cx="8229600" cy="39805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76529"/>
                <a:gridCol w="6553071"/>
              </a:tblGrid>
              <a:tr h="14664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effectLst/>
                          <a:latin typeface="Tahoma"/>
                          <a:ea typeface="Times New Roman"/>
                        </a:rPr>
                        <a:t>NITRATOAK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 err="1" smtClean="0">
                          <a:effectLst/>
                          <a:latin typeface="Tahoma"/>
                          <a:ea typeface="Times New Roman"/>
                        </a:rPr>
                        <a:t>Iraupen</a:t>
                      </a:r>
                      <a:r>
                        <a:rPr lang="es-ES" sz="80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800" dirty="0" err="1" smtClean="0">
                          <a:effectLst/>
                          <a:latin typeface="Tahoma"/>
                          <a:ea typeface="Times New Roman"/>
                        </a:rPr>
                        <a:t>luzekoak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 err="1" smtClean="0">
                          <a:effectLst/>
                          <a:latin typeface="Tahoma"/>
                          <a:ea typeface="Times New Roman"/>
                        </a:rPr>
                        <a:t>Berehala</a:t>
                      </a:r>
                      <a:r>
                        <a:rPr lang="es-ES" sz="80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800" dirty="0" err="1" smtClean="0">
                          <a:effectLst/>
                          <a:latin typeface="Tahoma"/>
                          <a:ea typeface="Times New Roman"/>
                        </a:rPr>
                        <a:t>erabiltzeko</a:t>
                      </a:r>
                      <a:r>
                        <a:rPr lang="es-ES" sz="800" dirty="0" smtClean="0">
                          <a:effectLst/>
                          <a:latin typeface="Tahoma"/>
                          <a:ea typeface="Times New Roman"/>
                        </a:rPr>
                        <a:t>: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 err="1" smtClean="0">
                          <a:effectLst/>
                          <a:latin typeface="Tahoma"/>
                          <a:ea typeface="Times New Roman"/>
                        </a:rPr>
                        <a:t>Glizeril</a:t>
                      </a:r>
                      <a:r>
                        <a:rPr lang="es-ES" sz="80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800" dirty="0" err="1" smtClean="0">
                          <a:effectLst/>
                          <a:latin typeface="Tahoma"/>
                          <a:ea typeface="Times New Roman"/>
                        </a:rPr>
                        <a:t>trinitratoa</a:t>
                      </a:r>
                      <a:r>
                        <a:rPr lang="es-ES" sz="80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800" dirty="0">
                          <a:effectLst/>
                          <a:latin typeface="Tahoma"/>
                          <a:ea typeface="Times New Roman"/>
                        </a:rPr>
                        <a:t>(GTN)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 arriskua handitzen du jarrera aldaketa azkarretan edo jarduera bat-batean hastean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- Ariketaren tolerantzia hobetzen du, atalase </a:t>
                      </a:r>
                      <a:r>
                        <a:rPr lang="eu-ES" sz="900" noProof="0" dirty="0" err="1" smtClean="0">
                          <a:effectLst/>
                          <a:latin typeface="Tahoma"/>
                          <a:ea typeface="Times New Roman"/>
                        </a:rPr>
                        <a:t>iskemikoa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 ere hobetzen duelako.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  <a:cs typeface="Tahoma"/>
                        </a:rPr>
                        <a:t>Saioetako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  <a:cs typeface="Tahoma"/>
                        </a:rPr>
                        <a:t> parte-hartzaileek ezin dute ariketarik egin angina badute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  <a:cs typeface="Tahoma"/>
                        </a:rPr>
                        <a:t>.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KOLESTEROL</a:t>
                      </a:r>
                      <a:r>
                        <a:rPr lang="es-ES" sz="900" b="1" baseline="0" dirty="0" smtClean="0">
                          <a:effectLst/>
                          <a:latin typeface="Tahoma"/>
                          <a:ea typeface="Times New Roman"/>
                        </a:rPr>
                        <a:t> ETA TRIGLIZERIDO MAILEN </a:t>
                      </a:r>
                      <a:r>
                        <a:rPr lang="es-ES" sz="900" b="1" dirty="0" smtClean="0">
                          <a:effectLst/>
                          <a:latin typeface="Tahoma"/>
                          <a:ea typeface="Times New Roman"/>
                        </a:rPr>
                        <a:t> ERREDUKTOREAK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 err="1" smtClean="0">
                          <a:effectLst/>
                          <a:latin typeface="Tahoma"/>
                          <a:ea typeface="Times New Roman"/>
                        </a:rPr>
                        <a:t>Estatinak</a:t>
                      </a:r>
                      <a:r>
                        <a:rPr lang="es-ES" sz="700" b="1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err="1">
                          <a:effectLst/>
                          <a:latin typeface="Tahoma"/>
                          <a:ea typeface="Times New Roman"/>
                        </a:rPr>
                        <a:t>Ezetimibe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err="1" smtClean="0">
                          <a:effectLst/>
                          <a:latin typeface="Tahoma"/>
                          <a:ea typeface="Times New Roman"/>
                        </a:rPr>
                        <a:t>Azido</a:t>
                      </a:r>
                      <a:r>
                        <a:rPr lang="es-ES" sz="700" b="1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700" b="1" dirty="0" err="1" smtClean="0">
                          <a:effectLst/>
                          <a:latin typeface="Tahoma"/>
                          <a:ea typeface="Times New Roman"/>
                        </a:rPr>
                        <a:t>nikotinikoa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err="1" smtClean="0">
                          <a:effectLst/>
                          <a:latin typeface="Tahoma"/>
                          <a:ea typeface="Times New Roman"/>
                        </a:rPr>
                        <a:t>Fibratoak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Gerta</a:t>
                      </a:r>
                      <a:r>
                        <a:rPr lang="eu-ES" sz="900" baseline="0" noProof="0" dirty="0" smtClean="0">
                          <a:effectLst/>
                          <a:latin typeface="Tahoma"/>
                          <a:ea typeface="Times New Roman"/>
                        </a:rPr>
                        <a:t> daiteke hanketan mina izatea</a:t>
                      </a:r>
                      <a:r>
                        <a:rPr lang="eu-ES" sz="900" noProof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u-ES" sz="1100" noProof="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u-ES" sz="700" noProof="0" dirty="0" smtClean="0">
                          <a:effectLst/>
                          <a:latin typeface="Tahoma"/>
                          <a:ea typeface="Times New Roman"/>
                        </a:rPr>
                        <a:t>- Gerta daiteke hanketan mina izatea.</a:t>
                      </a:r>
                      <a:endParaRPr lang="eu-ES" sz="1100" noProof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1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effectLst/>
                          <a:latin typeface="Tahoma"/>
                          <a:ea typeface="Times New Roman"/>
                        </a:rPr>
                        <a:t>POTASIO</a:t>
                      </a:r>
                      <a:r>
                        <a:rPr lang="es-ES" sz="1100" b="1" baseline="0" dirty="0" smtClean="0">
                          <a:effectLst/>
                          <a:latin typeface="Tahoma"/>
                          <a:ea typeface="Times New Roman"/>
                        </a:rPr>
                        <a:t> KANALEN AKTIBATZAILEAK</a:t>
                      </a:r>
                      <a:r>
                        <a:rPr lang="es-ES" sz="1100" b="1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u-ES" sz="800" noProof="0" dirty="0" err="1" smtClean="0">
                          <a:effectLst/>
                          <a:latin typeface="Tahoma"/>
                          <a:ea typeface="Times New Roman"/>
                        </a:rPr>
                        <a:t>Hipotentsio</a:t>
                      </a:r>
                      <a:r>
                        <a:rPr lang="eu-ES" sz="800" baseline="0" noProof="0" dirty="0" smtClean="0">
                          <a:effectLst/>
                          <a:latin typeface="Tahoma"/>
                          <a:ea typeface="Times New Roman"/>
                        </a:rPr>
                        <a:t>  arriskua handitzen du jarrera aldaketa azkarretan edo jarduera bat-batean hastean</a:t>
                      </a:r>
                      <a:r>
                        <a:rPr lang="es-ES" sz="80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s-ES" sz="700" dirty="0" err="1" smtClean="0">
                          <a:effectLst/>
                          <a:latin typeface="Tahoma"/>
                          <a:ea typeface="Times New Roman"/>
                        </a:rPr>
                        <a:t>Takikardiak</a:t>
                      </a:r>
                      <a:r>
                        <a:rPr lang="es-ES" sz="700" baseline="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700" baseline="0" dirty="0" err="1" smtClean="0">
                          <a:effectLst/>
                          <a:latin typeface="Tahoma"/>
                          <a:ea typeface="Times New Roman"/>
                        </a:rPr>
                        <a:t>gerta</a:t>
                      </a:r>
                      <a:r>
                        <a:rPr lang="es-ES" sz="700" baseline="0" dirty="0" smtClean="0">
                          <a:effectLst/>
                          <a:latin typeface="Tahoma"/>
                          <a:ea typeface="Times New Roman"/>
                        </a:rPr>
                        <a:t> </a:t>
                      </a:r>
                      <a:r>
                        <a:rPr lang="es-ES" sz="700" baseline="0" dirty="0" err="1" smtClean="0">
                          <a:effectLst/>
                          <a:latin typeface="Tahoma"/>
                          <a:ea typeface="Times New Roman"/>
                        </a:rPr>
                        <a:t>daitezke</a:t>
                      </a:r>
                      <a:r>
                        <a:rPr lang="es-ES" sz="700" baseline="0" dirty="0" smtClean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506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BIBLIOGRAFIA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400" dirty="0"/>
              <a:t>ACSM (2014). </a:t>
            </a:r>
            <a:r>
              <a:rPr lang="es-ES" sz="1400" i="1" dirty="0"/>
              <a:t>Manual ACSM para la Valoración y Prescripción del Ejercicio</a:t>
            </a:r>
            <a:r>
              <a:rPr lang="es-ES" sz="1400" dirty="0"/>
              <a:t>. 3ª edición. Paidotribo</a:t>
            </a:r>
            <a:r>
              <a:rPr lang="es-ES" sz="1400" dirty="0" smtClean="0"/>
              <a:t>.</a:t>
            </a:r>
          </a:p>
          <a:p>
            <a:pPr marL="0" indent="0">
              <a:buNone/>
            </a:pPr>
            <a:endParaRPr lang="es-ES" sz="1400" dirty="0"/>
          </a:p>
          <a:p>
            <a:r>
              <a:rPr lang="en-US" sz="1400" dirty="0"/>
              <a:t>BACPR Exercise for Cardiac Rehabilitation Student Workbook (2012). United </a:t>
            </a:r>
            <a:r>
              <a:rPr lang="en-US" sz="1400" dirty="0" smtClean="0"/>
              <a:t>Kingdom.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 smtClean="0"/>
              <a:t>Brinks, M.S. </a:t>
            </a:r>
            <a:r>
              <a:rPr lang="en-US" sz="1400" b="1" dirty="0" smtClean="0"/>
              <a:t>(2009). </a:t>
            </a:r>
            <a:r>
              <a:rPr lang="en-US" sz="1400" dirty="0" smtClean="0"/>
              <a:t>Water </a:t>
            </a:r>
            <a:r>
              <a:rPr lang="en-US" sz="1400" dirty="0"/>
              <a:t>Exercise in Patients With and Without Cardiovascular Disease: Benefits, Rationale, Safety, and Prescriptive </a:t>
            </a:r>
            <a:r>
              <a:rPr lang="en-US" sz="1400" dirty="0" smtClean="0"/>
              <a:t>Guidelines. </a:t>
            </a:r>
            <a:r>
              <a:rPr lang="en-US" sz="1400" i="1" dirty="0" smtClean="0"/>
              <a:t>American Journal of Lifestyle Medicine</a:t>
            </a:r>
            <a:r>
              <a:rPr lang="en-US" sz="1400" dirty="0" smtClean="0"/>
              <a:t>. 4, (3), 290-299</a:t>
            </a:r>
          </a:p>
          <a:p>
            <a:endParaRPr lang="en-US" sz="1400" dirty="0"/>
          </a:p>
          <a:p>
            <a:r>
              <a:rPr lang="en-US" sz="1400" dirty="0"/>
              <a:t>Chiacchio, M. (2008). Fórmulas de estimación de la frecuencia cardiaca máxima. Disponible en: </a:t>
            </a:r>
            <a:r>
              <a:rPr lang="en-US" sz="1400" dirty="0">
                <a:hlinkClick r:id="rId2"/>
              </a:rPr>
              <a:t>http://www.medicodeldeporte.es</a:t>
            </a: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r>
              <a:rPr lang="es-ES" altLang="es-ES" sz="1400" dirty="0"/>
              <a:t>Izquierdo, M. (2012). Salud y Desarrollo de la Fuerza Muscular. ¿Cuánto entrenamiento es suficiente? Universidad de Navarra</a:t>
            </a:r>
          </a:p>
          <a:p>
            <a:endParaRPr lang="en-US" sz="1400" dirty="0" smtClean="0"/>
          </a:p>
          <a:p>
            <a:endParaRPr lang="en-US" sz="1400" dirty="0"/>
          </a:p>
          <a:p>
            <a:pPr marL="0" indent="0">
              <a:buNone/>
            </a:pPr>
            <a:endParaRPr lang="es-ES" sz="1400" dirty="0"/>
          </a:p>
          <a:p>
            <a:endParaRPr lang="es-ES" sz="14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35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3001</TotalTime>
  <Words>2504</Words>
  <Application>Microsoft Office PowerPoint</Application>
  <PresentationFormat>Presentación en pantalla (4:3)</PresentationFormat>
  <Paragraphs>719</Paragraphs>
  <Slides>56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57" baseType="lpstr">
      <vt:lpstr>Flujo</vt:lpstr>
      <vt:lpstr>OSASUN ONA IZATEKO ARIKETA FISIKOA</vt:lpstr>
      <vt:lpstr>AURKIBIDEA</vt:lpstr>
      <vt:lpstr>KARDIOPATIA</vt:lpstr>
      <vt:lpstr>ZER DIRA?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ARIKETA AEROBIKOA</vt:lpstr>
      <vt:lpstr>ARIKETA AEROBIKOA</vt:lpstr>
      <vt:lpstr>ARRISKUA MAILAKATZEA</vt:lpstr>
      <vt:lpstr>ARIKETA AEROBIKOA</vt:lpstr>
      <vt:lpstr>ARIKETA AEROBIKOA</vt:lpstr>
      <vt:lpstr>ARIKETA AEROBIKOA</vt:lpstr>
      <vt:lpstr>INDAR ARIKETAK </vt:lpstr>
      <vt:lpstr>      BARNERATZEKO IRIZPIDEAK</vt:lpstr>
      <vt:lpstr>KANPORATZEKO IRIZPIDEAK</vt:lpstr>
      <vt:lpstr>Presentación de PowerPoint</vt:lpstr>
      <vt:lpstr>Presentación de PowerPoint</vt:lpstr>
      <vt:lpstr>KONTRAINDIKAZIOAK</vt:lpstr>
      <vt:lpstr>KONTRAINDIKAZIOAK</vt:lpstr>
      <vt:lpstr>GOGOETA METODOLOGIKOAK</vt:lpstr>
      <vt:lpstr>Presentación de PowerPoint</vt:lpstr>
      <vt:lpstr>ERANSKINAK</vt:lpstr>
      <vt:lpstr>ERANSKINAK</vt:lpstr>
      <vt:lpstr>ERANSKINAK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LETRA 48</dc:title>
  <dc:creator>Ramon</dc:creator>
  <cp:lastModifiedBy>WinuE</cp:lastModifiedBy>
  <cp:revision>190</cp:revision>
  <dcterms:modified xsi:type="dcterms:W3CDTF">2015-10-21T12:58:55Z</dcterms:modified>
</cp:coreProperties>
</file>