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handoutMasterIdLst>
    <p:handoutMasterId r:id="rId70"/>
  </p:handoutMasterIdLst>
  <p:sldIdLst>
    <p:sldId id="257" r:id="rId2"/>
    <p:sldId id="259" r:id="rId3"/>
    <p:sldId id="260" r:id="rId4"/>
    <p:sldId id="261" r:id="rId5"/>
    <p:sldId id="262" r:id="rId6"/>
    <p:sldId id="263" r:id="rId7"/>
    <p:sldId id="332" r:id="rId8"/>
    <p:sldId id="333" r:id="rId9"/>
    <p:sldId id="264" r:id="rId10"/>
    <p:sldId id="265" r:id="rId11"/>
    <p:sldId id="268" r:id="rId12"/>
    <p:sldId id="266" r:id="rId13"/>
    <p:sldId id="267" r:id="rId14"/>
    <p:sldId id="269" r:id="rId15"/>
    <p:sldId id="270" r:id="rId16"/>
    <p:sldId id="271" r:id="rId17"/>
    <p:sldId id="330" r:id="rId18"/>
    <p:sldId id="272" r:id="rId19"/>
    <p:sldId id="274" r:id="rId20"/>
    <p:sldId id="273" r:id="rId21"/>
    <p:sldId id="275" r:id="rId22"/>
    <p:sldId id="331" r:id="rId23"/>
    <p:sldId id="276" r:id="rId24"/>
    <p:sldId id="360" r:id="rId25"/>
    <p:sldId id="361" r:id="rId26"/>
    <p:sldId id="362" r:id="rId27"/>
    <p:sldId id="281" r:id="rId28"/>
    <p:sldId id="282" r:id="rId29"/>
    <p:sldId id="283" r:id="rId30"/>
    <p:sldId id="284" r:id="rId31"/>
    <p:sldId id="285" r:id="rId32"/>
    <p:sldId id="334" r:id="rId33"/>
    <p:sldId id="286" r:id="rId34"/>
    <p:sldId id="287" r:id="rId35"/>
    <p:sldId id="289" r:id="rId36"/>
    <p:sldId id="335" r:id="rId37"/>
    <p:sldId id="336" r:id="rId38"/>
    <p:sldId id="337" r:id="rId39"/>
    <p:sldId id="338" r:id="rId40"/>
    <p:sldId id="339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41" r:id="rId49"/>
    <p:sldId id="343" r:id="rId50"/>
    <p:sldId id="342" r:id="rId51"/>
    <p:sldId id="344" r:id="rId52"/>
    <p:sldId id="345" r:id="rId53"/>
    <p:sldId id="346" r:id="rId54"/>
    <p:sldId id="347" r:id="rId55"/>
    <p:sldId id="348" r:id="rId56"/>
    <p:sldId id="349" r:id="rId57"/>
    <p:sldId id="350" r:id="rId58"/>
    <p:sldId id="304" r:id="rId59"/>
    <p:sldId id="305" r:id="rId60"/>
    <p:sldId id="306" r:id="rId61"/>
    <p:sldId id="352" r:id="rId62"/>
    <p:sldId id="353" r:id="rId63"/>
    <p:sldId id="354" r:id="rId64"/>
    <p:sldId id="355" r:id="rId65"/>
    <p:sldId id="356" r:id="rId66"/>
    <p:sldId id="357" r:id="rId67"/>
    <p:sldId id="358" r:id="rId68"/>
    <p:sldId id="329" r:id="rId6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769" autoAdjust="0"/>
  </p:normalViewPr>
  <p:slideViewPr>
    <p:cSldViewPr>
      <p:cViewPr varScale="1">
        <p:scale>
          <a:sx n="70" d="100"/>
          <a:sy n="70" d="100"/>
        </p:scale>
        <p:origin x="89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cat>
            <c:strRef>
              <c:f>Hoja1!$A$2:$A$4</c:f>
              <c:strCache>
                <c:ptCount val="3"/>
                <c:pt idx="0">
                  <c:v>Antes</c:v>
                </c:pt>
                <c:pt idx="1">
                  <c:v>Durante</c:v>
                </c:pt>
                <c:pt idx="2">
                  <c:v>Despues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5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cat>
            <c:strRef>
              <c:f>Hoja1!$A$2:$A$4</c:f>
              <c:strCache>
                <c:ptCount val="3"/>
                <c:pt idx="0">
                  <c:v>Antes</c:v>
                </c:pt>
                <c:pt idx="1">
                  <c:v>Durante</c:v>
                </c:pt>
                <c:pt idx="2">
                  <c:v>Despues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F7C35-418E-40D5-9E52-5AF24D188572}" type="datetimeFigureOut">
              <a:rPr lang="es-ES" smtClean="0"/>
              <a:t>12/08/2015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79F398-7A4E-4C40-997D-A0DCE4E87F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06591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12/08/2015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12/08/2015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12/08/2015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12/08/2015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12/08/2015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12/08/2015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12/08/2015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12/08/2015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12/08/2015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12/08/2015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12/08/2015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12/08/2015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Diabetes%20y%20deporte%20de%20alto%20nivel%20son%20compatibles14112013.wmv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2132856"/>
            <a:ext cx="8392446" cy="1828800"/>
          </a:xfrm>
        </p:spPr>
        <p:txBody>
          <a:bodyPr>
            <a:noAutofit/>
          </a:bodyPr>
          <a:lstStyle/>
          <a:p>
            <a:pPr algn="ctr"/>
            <a:r>
              <a:rPr lang="es-ES" dirty="0"/>
              <a:t>EJERCICIO FÍSICO Y ENFERMEDADES METABÓLICAS-ENDOCRINAS</a:t>
            </a:r>
            <a:endParaRPr lang="es-ES_tradnl" dirty="0"/>
          </a:p>
        </p:txBody>
      </p:sp>
      <p:pic>
        <p:nvPicPr>
          <p:cNvPr id="2050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857760"/>
            <a:ext cx="2643206" cy="15573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ACTIVIDAD FISICA EN PACIENTES CON DIABETES</a:t>
            </a:r>
            <a:endParaRPr lang="es-ES" dirty="0"/>
          </a:p>
        </p:txBody>
      </p:sp>
      <p:pic>
        <p:nvPicPr>
          <p:cNvPr id="17410" name="Picture 2" descr="http://www.misrecetaspreferidas.com/wp-content/uploads/2012/07/diabet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1840" y="3573016"/>
            <a:ext cx="5466184" cy="29166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009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09232" y="35383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 smtClean="0"/>
              <a:t>¿QUÉ ES LA DIABETES?</a:t>
            </a:r>
            <a:endParaRPr lang="es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09232" y="1772816"/>
            <a:ext cx="8229600" cy="250489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Trastorno metabólico en el cual, </a:t>
            </a:r>
            <a:r>
              <a:rPr lang="es-ES" sz="2000" b="1" dirty="0" smtClean="0"/>
              <a:t>el organismo no produce insulina</a:t>
            </a:r>
            <a:r>
              <a:rPr lang="es-ES" sz="2000" dirty="0" smtClean="0"/>
              <a:t>, o </a:t>
            </a:r>
            <a:r>
              <a:rPr lang="es-ES" sz="2000" b="1" dirty="0" smtClean="0"/>
              <a:t>no utiliza de modo efectivo la insulina que produce.</a:t>
            </a:r>
            <a:endParaRPr lang="es-ES" sz="2000" dirty="0" smtClean="0"/>
          </a:p>
          <a:p>
            <a:endParaRPr lang="es-ES" dirty="0"/>
          </a:p>
        </p:txBody>
      </p:sp>
      <p:pic>
        <p:nvPicPr>
          <p:cNvPr id="11266" name="Picture 2" descr="http://4.bp.blogspot.com/-f4mbJdLcpN0/TxWMyHKQH0I/AAAAAAAACOE/m4Py8x0prAw/s1600/como-actua-la-insuli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9256" y="3212976"/>
            <a:ext cx="7429552" cy="32147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66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55576" y="2132856"/>
            <a:ext cx="7632848" cy="374441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7" name="Picture 2" descr="http://www.uned.es/pea-nutricion-y-dietetica-I/guia/enfermedades/diabetes/img/funcinsu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76872"/>
            <a:ext cx="6552728" cy="323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421196" y="4903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/>
              <a:t>¿QUÉ ES LA DIABETES?</a:t>
            </a:r>
          </a:p>
        </p:txBody>
      </p:sp>
    </p:spTree>
    <p:extLst>
      <p:ext uri="{BB962C8B-B14F-4D97-AF65-F5344CB8AC3E}">
        <p14:creationId xmlns:p14="http://schemas.microsoft.com/office/powerpoint/2010/main" val="214935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uned.es/pea-nutricion-y-dietetica-I/guia/enfermedades/diabetes/img/fig_7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707" y="1916832"/>
            <a:ext cx="5184577" cy="475252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421196" y="4903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/>
              <a:t>¿QUÉ ES LA DIABETES?</a:t>
            </a:r>
          </a:p>
        </p:txBody>
      </p:sp>
    </p:spTree>
    <p:extLst>
      <p:ext uri="{BB962C8B-B14F-4D97-AF65-F5344CB8AC3E}">
        <p14:creationId xmlns:p14="http://schemas.microsoft.com/office/powerpoint/2010/main" val="211110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23528" y="1633364"/>
            <a:ext cx="8229600" cy="5000660"/>
          </a:xfrm>
        </p:spPr>
        <p:txBody>
          <a:bodyPr>
            <a:normAutofit/>
          </a:bodyPr>
          <a:lstStyle/>
          <a:p>
            <a:r>
              <a:rPr lang="es-ES" b="1" u="sng" dirty="0" smtClean="0"/>
              <a:t>TIPO 1</a:t>
            </a:r>
          </a:p>
          <a:p>
            <a:pPr>
              <a:buNone/>
            </a:pPr>
            <a:endParaRPr lang="es-ES" b="1" u="sng" dirty="0" smtClean="0"/>
          </a:p>
          <a:p>
            <a:r>
              <a:rPr lang="es-ES" sz="2000" dirty="0" smtClean="0"/>
              <a:t>Es una reacción autoinmune que destruye las células beta del páncreas. Como resultado, </a:t>
            </a:r>
            <a:r>
              <a:rPr lang="es-ES" sz="2000" u="sng" dirty="0" smtClean="0"/>
              <a:t>EL PANCREAS DEJA DE PRODUCIR INSULINA</a:t>
            </a:r>
            <a:r>
              <a:rPr lang="es-ES" sz="2000" dirty="0" smtClean="0"/>
              <a:t>. </a:t>
            </a:r>
          </a:p>
          <a:p>
            <a:pPr>
              <a:buNone/>
            </a:pPr>
            <a:endParaRPr lang="es-ES" dirty="0" smtClean="0"/>
          </a:p>
          <a:p>
            <a:r>
              <a:rPr lang="es-ES" sz="2000" dirty="0" smtClean="0"/>
              <a:t>El tratamiento:</a:t>
            </a:r>
          </a:p>
          <a:p>
            <a:pPr marL="0" indent="0">
              <a:buNone/>
            </a:pPr>
            <a:endParaRPr lang="es-ES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s-ES" sz="2000" dirty="0"/>
              <a:t>I</a:t>
            </a:r>
            <a:r>
              <a:rPr lang="es-ES" sz="2000" dirty="0" smtClean="0"/>
              <a:t>nyecciones diarias de insulina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2000" dirty="0"/>
              <a:t>A</a:t>
            </a:r>
            <a:r>
              <a:rPr lang="es-ES" sz="2000" dirty="0" smtClean="0"/>
              <a:t>limentación saludable </a:t>
            </a:r>
            <a:endParaRPr lang="es-ES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es-ES" sz="2000" dirty="0" smtClean="0"/>
              <a:t> </a:t>
            </a:r>
            <a:r>
              <a:rPr lang="es-ES" sz="2000" dirty="0"/>
              <a:t>A</a:t>
            </a:r>
            <a:r>
              <a:rPr lang="es-ES" sz="2000" dirty="0" smtClean="0"/>
              <a:t>ctividad física regular.</a:t>
            </a:r>
            <a:endParaRPr lang="es-ES" sz="2000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21196" y="4903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/>
              <a:t>¿QUÉ ES LA DIABETES?</a:t>
            </a:r>
          </a:p>
        </p:txBody>
      </p:sp>
      <p:pic>
        <p:nvPicPr>
          <p:cNvPr id="9" name="Picture 2" descr="https://historia1857557.files.wordpress.com/2010/05/lantussincapuch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389" y="3503480"/>
            <a:ext cx="2582368" cy="123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aerobicsalud.com/wp-content/uploads/2015/01/alimentacion_saludab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951020"/>
            <a:ext cx="1903418" cy="161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://mundoasistencial.com/mundoasistencial/wp-content/uploads/2010/06/actividad-fisica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810097"/>
            <a:ext cx="1475408" cy="1895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84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clubdediabeticos.com/aulavirtual/wp-content/uploads/2012/07/HIPOGLUCEMIAs_ntomas_de_hipoglucemi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8501500" cy="515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/>
              <a:t>¿QUÉ ES LA DIABETES?</a:t>
            </a:r>
          </a:p>
        </p:txBody>
      </p:sp>
    </p:spTree>
    <p:extLst>
      <p:ext uri="{BB962C8B-B14F-4D97-AF65-F5344CB8AC3E}">
        <p14:creationId xmlns:p14="http://schemas.microsoft.com/office/powerpoint/2010/main" val="122947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1.bp.blogspot.com/-ethK5r1vZ3U/T8JshXvNo2I/AAAAAAAAAH0/suBPqcpczzk/s1600/23423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7920880" cy="496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/>
              <a:t>¿QUÉ ES LA DIABETES?</a:t>
            </a:r>
          </a:p>
        </p:txBody>
      </p:sp>
    </p:spTree>
    <p:extLst>
      <p:ext uri="{BB962C8B-B14F-4D97-AF65-F5344CB8AC3E}">
        <p14:creationId xmlns:p14="http://schemas.microsoft.com/office/powerpoint/2010/main" val="76052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34063" y="1493751"/>
            <a:ext cx="8229600" cy="3786214"/>
          </a:xfrm>
        </p:spPr>
        <p:txBody>
          <a:bodyPr>
            <a:normAutofit/>
          </a:bodyPr>
          <a:lstStyle/>
          <a:p>
            <a:r>
              <a:rPr lang="es-ES" b="1" u="sng" dirty="0" smtClean="0"/>
              <a:t>TIPO 2</a:t>
            </a:r>
          </a:p>
          <a:p>
            <a:endParaRPr lang="es-ES" b="1" u="sng" dirty="0" smtClean="0"/>
          </a:p>
          <a:p>
            <a:r>
              <a:rPr lang="es-ES" sz="2000" dirty="0" smtClean="0"/>
              <a:t>El páncreas puede  </a:t>
            </a:r>
            <a:r>
              <a:rPr lang="es-ES" sz="2000" u="sng" dirty="0" smtClean="0"/>
              <a:t>elaborar su propia insulina</a:t>
            </a:r>
            <a:r>
              <a:rPr lang="es-ES" sz="2000" dirty="0" smtClean="0"/>
              <a:t>, pero </a:t>
            </a:r>
            <a:r>
              <a:rPr lang="es-ES" sz="2000" u="sng" dirty="0" smtClean="0"/>
              <a:t>el organismo no la utiliza  con efectividad. </a:t>
            </a:r>
          </a:p>
          <a:p>
            <a:r>
              <a:rPr lang="es-ES" sz="2000" dirty="0" smtClean="0"/>
              <a:t>Tratamiento: dieta saludable y  ejercicio físico. </a:t>
            </a:r>
          </a:p>
          <a:p>
            <a:r>
              <a:rPr lang="es-ES" sz="2000" dirty="0" smtClean="0"/>
              <a:t>Al progresar la enfermedad: medicación oral o inyecciones de insulina</a:t>
            </a:r>
            <a:endParaRPr lang="es-ES" sz="2000" dirty="0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1680" y="4087034"/>
            <a:ext cx="5018713" cy="2422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28596" y="33265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/>
              <a:t>¿QUÉ ES LA DIABETES?</a:t>
            </a:r>
          </a:p>
        </p:txBody>
      </p:sp>
    </p:spTree>
    <p:extLst>
      <p:ext uri="{BB962C8B-B14F-4D97-AF65-F5344CB8AC3E}">
        <p14:creationId xmlns:p14="http://schemas.microsoft.com/office/powerpoint/2010/main" val="307456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689946" y="4941168"/>
            <a:ext cx="7772400" cy="1362075"/>
          </a:xfrm>
        </p:spPr>
        <p:txBody>
          <a:bodyPr/>
          <a:lstStyle/>
          <a:p>
            <a:r>
              <a:rPr lang="es-ES" dirty="0" smtClean="0"/>
              <a:t>EJERCICIO FÍSICO Y DIABETES</a:t>
            </a:r>
            <a:endParaRPr lang="es-ES" dirty="0"/>
          </a:p>
        </p:txBody>
      </p:sp>
      <p:pic>
        <p:nvPicPr>
          <p:cNvPr id="1026" name="Picture 2" descr="https://encrypted-tbn2.gstatic.com/images?q=tbn:ANd9GcRJGlnlH3rh-UItE3dg7P0kFft1e2uMGvzD0cwS7fFI-FBO83Y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3768" y="836712"/>
            <a:ext cx="6336704" cy="35924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6512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1556792"/>
            <a:ext cx="896829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8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¿Puede un diabético realizar </a:t>
            </a:r>
          </a:p>
          <a:p>
            <a:pPr algn="ctr"/>
            <a:r>
              <a:rPr lang="es-ES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</a:t>
            </a:r>
            <a:r>
              <a:rPr lang="es-ES" sz="48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eportes de alto rendimiento?</a:t>
            </a:r>
            <a:endParaRPr lang="es-ES" sz="4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Flecha a la derecha con muesca 4">
            <a:hlinkClick r:id="rId2" action="ppaction://hlinkfile"/>
          </p:cNvPr>
          <p:cNvSpPr/>
          <p:nvPr/>
        </p:nvSpPr>
        <p:spPr>
          <a:xfrm>
            <a:off x="8202359" y="5814975"/>
            <a:ext cx="504056" cy="41262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 descr="http://www.extremadura.com/extremadura/web/uploads/a8692c87159faa6fe7e16324e990a82ace20a8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1" y="3573014"/>
            <a:ext cx="4281426" cy="2847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54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1484" y="457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 smtClean="0"/>
              <a:t>EJERCICIO FÍSICO Y DIABETES</a:t>
            </a:r>
            <a:endParaRPr lang="es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1484" y="1844824"/>
            <a:ext cx="8229600" cy="4873752"/>
          </a:xfrm>
        </p:spPr>
        <p:txBody>
          <a:bodyPr>
            <a:normAutofit/>
          </a:bodyPr>
          <a:lstStyle/>
          <a:p>
            <a:r>
              <a:rPr lang="es-ES" sz="2000" dirty="0" smtClean="0"/>
              <a:t>El ejercicio físico es especialmente interesante en el diabético tipo 2:</a:t>
            </a:r>
          </a:p>
          <a:p>
            <a:pPr marL="0" indent="0">
              <a:buNone/>
            </a:pPr>
            <a:endParaRPr lang="es-ES" sz="2000" dirty="0" smtClean="0"/>
          </a:p>
          <a:p>
            <a:pPr>
              <a:buFont typeface="Wingdings"/>
              <a:buChar char="Ø"/>
            </a:pPr>
            <a:r>
              <a:rPr lang="es-ES" sz="2000" dirty="0" smtClean="0"/>
              <a:t>El fallo patogénico inicial es una RESISTENCIA PERIFÉRICA A LA ACCIÓN INSULÍNICA,  fundamentalmente a nivel muscular.</a:t>
            </a:r>
          </a:p>
          <a:p>
            <a:pPr>
              <a:buFont typeface="Wingdings"/>
              <a:buChar char="Ø"/>
            </a:pPr>
            <a:endParaRPr lang="es-ES" sz="2000" dirty="0" smtClean="0"/>
          </a:p>
          <a:p>
            <a:pPr algn="ctr">
              <a:buNone/>
            </a:pPr>
            <a:r>
              <a:rPr lang="es-ES" sz="2000" b="1" dirty="0" smtClean="0"/>
              <a:t>“El ejercicio mejora la sensibilidad de los tejidos a la insulina”</a:t>
            </a:r>
          </a:p>
          <a:p>
            <a:pPr algn="ctr">
              <a:buNone/>
            </a:pPr>
            <a:endParaRPr lang="es-ES" sz="2000" b="1" dirty="0" smtClean="0"/>
          </a:p>
          <a:p>
            <a:pPr>
              <a:buNone/>
            </a:pPr>
            <a:r>
              <a:rPr lang="es-ES" sz="2000" dirty="0" smtClean="0"/>
              <a:t>  </a:t>
            </a:r>
            <a:endParaRPr lang="es-ES" sz="1800" b="1" dirty="0" smtClean="0"/>
          </a:p>
        </p:txBody>
      </p:sp>
      <p:pic>
        <p:nvPicPr>
          <p:cNvPr id="6146" name="Picture 2" descr="http://www.bati2verdes.com/wp-content/uploads/2013/05/resistencia-a-la-insuli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293095"/>
            <a:ext cx="4834508" cy="239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7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03238" y="476672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/>
            </a:r>
            <a:br>
              <a:rPr lang="es-ES" dirty="0" smtClean="0"/>
            </a:br>
            <a:r>
              <a:rPr lang="es-ES" sz="5300" b="1" dirty="0" smtClean="0"/>
              <a:t>BENEFICIOS DEL EJERCICIO</a:t>
            </a:r>
            <a:endParaRPr lang="es-ES" sz="53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755576" y="2060848"/>
            <a:ext cx="7615262" cy="5500702"/>
          </a:xfrm>
        </p:spPr>
        <p:txBody>
          <a:bodyPr>
            <a:normAutofit/>
          </a:bodyPr>
          <a:lstStyle/>
          <a:p>
            <a:r>
              <a:rPr lang="es-ES" sz="2000" dirty="0" smtClean="0"/>
              <a:t>Disminuye los niveles de glucosa durante y después del ejercicio</a:t>
            </a:r>
          </a:p>
          <a:p>
            <a:r>
              <a:rPr lang="es-ES" sz="2000" dirty="0" smtClean="0"/>
              <a:t>Disminuye los requerimientos de insulina o ADO</a:t>
            </a:r>
          </a:p>
          <a:p>
            <a:r>
              <a:rPr lang="es-ES" sz="2000" dirty="0" smtClean="0"/>
              <a:t>Mejora la sensibilidad de la insulina</a:t>
            </a:r>
          </a:p>
          <a:p>
            <a:r>
              <a:rPr lang="es-ES" sz="2000" dirty="0" smtClean="0"/>
              <a:t>Disminuye los niveles de HbA1c.</a:t>
            </a:r>
          </a:p>
          <a:p>
            <a:r>
              <a:rPr lang="es-ES" sz="2000" dirty="0" smtClean="0"/>
              <a:t>Mejora el perfil lipídico</a:t>
            </a:r>
          </a:p>
          <a:p>
            <a:r>
              <a:rPr lang="es-ES" sz="2000" dirty="0" smtClean="0"/>
              <a:t>Mejora la hipertensión arterial leve o moderada</a:t>
            </a:r>
          </a:p>
          <a:p>
            <a:r>
              <a:rPr lang="es-ES" sz="2000" dirty="0" smtClean="0"/>
              <a:t>Mejora el estado cardiovascular, incluida la circulación periférica</a:t>
            </a:r>
          </a:p>
          <a:p>
            <a:r>
              <a:rPr lang="es-ES" sz="2000" dirty="0" smtClean="0"/>
              <a:t>Aumento del gasto energético</a:t>
            </a:r>
          </a:p>
          <a:p>
            <a:r>
              <a:rPr lang="es-ES" sz="2000" dirty="0" smtClean="0"/>
              <a:t>Aumento de fuerza, flexibilidad y resistencia</a:t>
            </a:r>
          </a:p>
          <a:p>
            <a:r>
              <a:rPr lang="es-ES" sz="2000" dirty="0" smtClean="0"/>
              <a:t>Sensación de bienestar físico, calidad de vida y autoimagen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117418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plenilunia.com/wp-content/uploads/2011/01/precauci%C3%B3n-diabet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99137" y="2520352"/>
            <a:ext cx="2571767" cy="3714776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996412"/>
            <a:ext cx="811532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/>
            </a:r>
            <a:br>
              <a:rPr lang="es-ES" dirty="0" smtClean="0"/>
            </a:br>
            <a:r>
              <a:rPr lang="es-ES" sz="5300" b="1" dirty="0" smtClean="0"/>
              <a:t>RIESGOS DEL EJERCICIO FÍSICO EN DIABÉTICOS</a:t>
            </a:r>
            <a:endParaRPr lang="es-ES" sz="53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11341" y="2492896"/>
            <a:ext cx="5829312" cy="4873752"/>
          </a:xfrm>
        </p:spPr>
        <p:txBody>
          <a:bodyPr>
            <a:normAutofit/>
          </a:bodyPr>
          <a:lstStyle/>
          <a:p>
            <a:r>
              <a:rPr lang="es-ES" sz="2000" dirty="0" smtClean="0"/>
              <a:t>Hipoglucemia (inducida por el ejercicio o posterior a el, de inicio tardío)</a:t>
            </a:r>
          </a:p>
          <a:p>
            <a:r>
              <a:rPr lang="es-ES" sz="2000" dirty="0" smtClean="0"/>
              <a:t>Hiperglucemia tras ejercicio agotador</a:t>
            </a:r>
          </a:p>
          <a:p>
            <a:r>
              <a:rPr lang="es-ES" sz="2000" dirty="0" smtClean="0"/>
              <a:t>Hiperglucemia y cetosis si déficit de insulina eficaz</a:t>
            </a:r>
          </a:p>
          <a:p>
            <a:r>
              <a:rPr lang="es-ES" sz="2000" dirty="0" smtClean="0"/>
              <a:t>Desencadenamiento de enfermedades cardiovasculares ( ángor, infarto de miocardio…)</a:t>
            </a:r>
          </a:p>
          <a:p>
            <a:r>
              <a:rPr lang="es-ES" sz="2000" dirty="0" smtClean="0"/>
              <a:t>Empeoramiento de las complicaciones crónicas de la diabetes (retinopatía, nefropatía,…)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62646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105273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EJERCICIO FÍSICO EN DIABÉTICOS TIPO 1</a:t>
            </a:r>
            <a:endParaRPr lang="es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2348880"/>
            <a:ext cx="8229600" cy="438912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El ejercicio </a:t>
            </a:r>
            <a:r>
              <a:rPr lang="es-ES" sz="2000" b="1" dirty="0" smtClean="0"/>
              <a:t>no</a:t>
            </a:r>
            <a:r>
              <a:rPr lang="es-ES" sz="2000" dirty="0" smtClean="0"/>
              <a:t> forma parte del tratamiento como </a:t>
            </a:r>
            <a:r>
              <a:rPr lang="es-ES" sz="2000" b="1" dirty="0" smtClean="0"/>
              <a:t>sensibilizador de insulina</a:t>
            </a:r>
            <a:r>
              <a:rPr lang="es-ES" sz="2000" dirty="0" smtClean="0"/>
              <a:t>, pero es aconsejable para mejorar la forma física, autoimagen y calidad de vida…</a:t>
            </a:r>
          </a:p>
          <a:p>
            <a:r>
              <a:rPr lang="es-ES" sz="2000" dirty="0" smtClean="0"/>
              <a:t>A la hora de </a:t>
            </a:r>
            <a:r>
              <a:rPr lang="es-ES" sz="2000" u="sng" dirty="0" smtClean="0"/>
              <a:t>prescribir actividad física </a:t>
            </a:r>
            <a:r>
              <a:rPr lang="es-ES" sz="2000" dirty="0" smtClean="0"/>
              <a:t>a un diabético, se debe realizar una cuidada </a:t>
            </a:r>
            <a:r>
              <a:rPr lang="es-ES" sz="2000" b="1" dirty="0" smtClean="0"/>
              <a:t>planificación</a:t>
            </a:r>
            <a:r>
              <a:rPr lang="es-ES" sz="2000" dirty="0" smtClean="0"/>
              <a:t> para el </a:t>
            </a:r>
            <a:r>
              <a:rPr lang="es-ES" sz="2000" b="1" dirty="0" smtClean="0"/>
              <a:t>antes</a:t>
            </a:r>
            <a:r>
              <a:rPr lang="es-ES" sz="2000" dirty="0" smtClean="0"/>
              <a:t>, el </a:t>
            </a:r>
            <a:r>
              <a:rPr lang="es-ES" sz="2000" b="1" dirty="0" smtClean="0"/>
              <a:t>durante</a:t>
            </a:r>
            <a:r>
              <a:rPr lang="es-ES" sz="2000" dirty="0" smtClean="0"/>
              <a:t> y el </a:t>
            </a:r>
            <a:r>
              <a:rPr lang="es-ES" sz="2000" b="1" dirty="0" smtClean="0"/>
              <a:t>después</a:t>
            </a:r>
            <a:r>
              <a:rPr lang="es-ES" sz="2000" dirty="0" smtClean="0"/>
              <a:t> del ejercicio</a:t>
            </a:r>
          </a:p>
        </p:txBody>
      </p:sp>
      <p:graphicFrame>
        <p:nvGraphicFramePr>
          <p:cNvPr id="4" name="3 Gráfico"/>
          <p:cNvGraphicFramePr/>
          <p:nvPr/>
        </p:nvGraphicFramePr>
        <p:xfrm>
          <a:off x="1285852" y="4572008"/>
          <a:ext cx="6096000" cy="2071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4101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43946" y="2636912"/>
            <a:ext cx="8186766" cy="4873752"/>
          </a:xfrm>
        </p:spPr>
        <p:txBody>
          <a:bodyPr>
            <a:noAutofit/>
          </a:bodyPr>
          <a:lstStyle/>
          <a:p>
            <a:r>
              <a:rPr lang="es-ES" b="1" u="sng" dirty="0" smtClean="0"/>
              <a:t>Controles y precauciones previos al ejercicio</a:t>
            </a:r>
          </a:p>
          <a:p>
            <a:pPr>
              <a:buNone/>
            </a:pPr>
            <a:endParaRPr lang="es-ES" sz="2000" b="1" u="sng" dirty="0" smtClean="0"/>
          </a:p>
          <a:p>
            <a:pPr>
              <a:buFont typeface="Wingdings"/>
              <a:buChar char="Ø"/>
            </a:pPr>
            <a:r>
              <a:rPr lang="es-ES" sz="2400" b="1" dirty="0" smtClean="0"/>
              <a:t>Plan de ejercicio</a:t>
            </a:r>
            <a:r>
              <a:rPr lang="es-ES" sz="2400" dirty="0" smtClean="0"/>
              <a:t>:</a:t>
            </a:r>
          </a:p>
          <a:p>
            <a:pPr marL="0" indent="0">
              <a:buNone/>
            </a:pPr>
            <a:endParaRPr lang="es-ES" sz="2400" dirty="0" smtClean="0"/>
          </a:p>
          <a:p>
            <a:pPr>
              <a:buFontTx/>
              <a:buChar char="-"/>
            </a:pPr>
            <a:r>
              <a:rPr lang="es-ES" sz="2000" dirty="0" smtClean="0"/>
              <a:t>¿Será el ejercicio habitual?</a:t>
            </a:r>
          </a:p>
          <a:p>
            <a:pPr>
              <a:buFontTx/>
              <a:buChar char="-"/>
            </a:pPr>
            <a:r>
              <a:rPr lang="es-ES" sz="2000" dirty="0" smtClean="0"/>
              <a:t>¿Qué intensidad tendrá el ejercicio?</a:t>
            </a:r>
          </a:p>
          <a:p>
            <a:pPr>
              <a:buFontTx/>
              <a:buChar char="-"/>
            </a:pPr>
            <a:r>
              <a:rPr lang="es-ES" sz="2000" dirty="0" smtClean="0"/>
              <a:t>¿Qué nivel de entreno físico tiene?</a:t>
            </a:r>
          </a:p>
          <a:p>
            <a:pPr>
              <a:buFontTx/>
              <a:buChar char="-"/>
            </a:pPr>
            <a:r>
              <a:rPr lang="es-ES" sz="2000" dirty="0" smtClean="0"/>
              <a:t>¿Cuánto tiempo durará?</a:t>
            </a:r>
          </a:p>
          <a:p>
            <a:pPr>
              <a:buFontTx/>
              <a:buChar char="-"/>
            </a:pPr>
            <a:r>
              <a:rPr lang="es-ES" sz="2000" dirty="0" smtClean="0"/>
              <a:t>¿Será continuo o intermitente?</a:t>
            </a:r>
          </a:p>
          <a:p>
            <a:pPr>
              <a:buFontTx/>
              <a:buChar char="-"/>
            </a:pPr>
            <a:endParaRPr lang="es-ES" sz="2000" dirty="0" smtClean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73582" y="105273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EJERCICIO FÍSICO EN DIABÉTICOS TIPO 1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2945429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5536" y="2123728"/>
            <a:ext cx="8229600" cy="4389120"/>
          </a:xfrm>
        </p:spPr>
        <p:txBody>
          <a:bodyPr/>
          <a:lstStyle/>
          <a:p>
            <a:pPr>
              <a:buFont typeface="Wingdings"/>
              <a:buChar char="Ø"/>
            </a:pPr>
            <a:r>
              <a:rPr lang="es-ES" sz="2400" b="1" dirty="0"/>
              <a:t>Plan de comidas y suplementos</a:t>
            </a:r>
            <a:r>
              <a:rPr lang="es-ES" sz="2400" b="1" dirty="0" smtClean="0"/>
              <a:t>:</a:t>
            </a:r>
            <a:endParaRPr lang="es-ES" sz="2400" b="1" dirty="0"/>
          </a:p>
          <a:p>
            <a:pPr>
              <a:buFontTx/>
              <a:buChar char="-"/>
            </a:pPr>
            <a:r>
              <a:rPr lang="es-ES" sz="2000" dirty="0"/>
              <a:t>¿Cuándo realizó la última comida?</a:t>
            </a:r>
          </a:p>
          <a:p>
            <a:pPr>
              <a:buFontTx/>
              <a:buChar char="-"/>
            </a:pPr>
            <a:r>
              <a:rPr lang="es-ES" sz="2000" dirty="0"/>
              <a:t>¿Puede tomar HC calóricos antes de empezar?</a:t>
            </a:r>
          </a:p>
          <a:p>
            <a:pPr>
              <a:buFontTx/>
              <a:buChar char="-"/>
            </a:pPr>
            <a:r>
              <a:rPr lang="es-ES" sz="2000" dirty="0"/>
              <a:t>¿Puede tomar suplementos de HC durante el ejercicio y con qué frecuencia?</a:t>
            </a:r>
          </a:p>
          <a:p>
            <a:pPr>
              <a:buFontTx/>
              <a:buChar char="-"/>
            </a:pPr>
            <a:r>
              <a:rPr lang="es-ES" sz="2000" dirty="0"/>
              <a:t>Alimentos “extra” después del </a:t>
            </a:r>
            <a:r>
              <a:rPr lang="es-ES" sz="2000" dirty="0" smtClean="0"/>
              <a:t>ejercicio</a:t>
            </a:r>
          </a:p>
          <a:p>
            <a:pPr>
              <a:buFontTx/>
              <a:buChar char="-"/>
            </a:pPr>
            <a:endParaRPr lang="es-ES" sz="2000" dirty="0"/>
          </a:p>
          <a:p>
            <a:pPr>
              <a:buFont typeface="Wingdings"/>
              <a:buChar char="Ø"/>
            </a:pPr>
            <a:r>
              <a:rPr lang="es-ES" sz="2400" b="1" dirty="0"/>
              <a:t>Régimen de insulina</a:t>
            </a:r>
            <a:r>
              <a:rPr lang="es-ES" sz="2400" b="1" dirty="0" smtClean="0"/>
              <a:t>:</a:t>
            </a:r>
            <a:endParaRPr lang="es-ES" sz="2400" b="1" dirty="0"/>
          </a:p>
          <a:p>
            <a:pPr>
              <a:buFontTx/>
              <a:buChar char="-"/>
            </a:pPr>
            <a:r>
              <a:rPr lang="es-ES" sz="2000" dirty="0"/>
              <a:t>¿Qué dosis y mezcla de insulina habitual?</a:t>
            </a:r>
          </a:p>
          <a:p>
            <a:pPr>
              <a:buFontTx/>
              <a:buChar char="-"/>
            </a:pPr>
            <a:r>
              <a:rPr lang="es-ES" sz="2000" dirty="0"/>
              <a:t>¿Cuándo recibió la última inyección de insulina?</a:t>
            </a:r>
          </a:p>
          <a:p>
            <a:pPr>
              <a:buFontTx/>
              <a:buChar char="-"/>
            </a:pPr>
            <a:r>
              <a:rPr lang="es-ES" sz="2000" dirty="0"/>
              <a:t>Cambio de la última dosis para evitar el área de ejercicio</a:t>
            </a:r>
          </a:p>
          <a:p>
            <a:pPr>
              <a:buFontTx/>
              <a:buChar char="-"/>
            </a:pPr>
            <a:endParaRPr lang="es-ES" sz="2000" dirty="0"/>
          </a:p>
          <a:p>
            <a:pPr>
              <a:buFontTx/>
              <a:buChar char="-"/>
            </a:pPr>
            <a:endParaRPr lang="es-ES" sz="2000" b="1" dirty="0"/>
          </a:p>
          <a:p>
            <a:endParaRPr lang="es-ES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EJERCICIO FÍSICO EN DIABÉTICOS TIPO 1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5107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4188" y="112474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EJERCICIO FÍSICO EN DIABÉTICOS TIPO 1</a:t>
            </a:r>
            <a:endParaRPr lang="es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24188" y="2468880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dirty="0" smtClean="0"/>
          </a:p>
          <a:p>
            <a:pPr>
              <a:buFont typeface="Wingdings"/>
              <a:buChar char="Ø"/>
            </a:pPr>
            <a:r>
              <a:rPr lang="es-ES" sz="2400" b="1" dirty="0" smtClean="0"/>
              <a:t>Glucemia previa</a:t>
            </a:r>
            <a:r>
              <a:rPr lang="es-ES" sz="2400" dirty="0" smtClean="0"/>
              <a:t>:</a:t>
            </a:r>
          </a:p>
          <a:p>
            <a:pPr marL="0" indent="0">
              <a:buNone/>
            </a:pPr>
            <a:endParaRPr lang="es-ES" sz="2000" dirty="0" smtClean="0"/>
          </a:p>
          <a:p>
            <a:pPr>
              <a:buFontTx/>
              <a:buChar char="-"/>
            </a:pPr>
            <a:r>
              <a:rPr lang="es-ES" sz="2000" dirty="0" smtClean="0"/>
              <a:t>&lt; 100 mg/dl, tomar suplementos antes de empezar</a:t>
            </a:r>
          </a:p>
          <a:p>
            <a:pPr>
              <a:buFontTx/>
              <a:buChar char="-"/>
            </a:pPr>
            <a:r>
              <a:rPr lang="es-ES" sz="2000" dirty="0" smtClean="0"/>
              <a:t>100-150 mg/dl, ejercicio adecuado</a:t>
            </a:r>
          </a:p>
          <a:p>
            <a:pPr>
              <a:buFontTx/>
              <a:buChar char="-"/>
            </a:pPr>
            <a:r>
              <a:rPr lang="es-ES" sz="2000" dirty="0" smtClean="0"/>
              <a:t>&gt; 250 mg/dl, comprobar cuerpos </a:t>
            </a:r>
            <a:r>
              <a:rPr lang="es-ES" sz="2000" dirty="0" err="1" smtClean="0"/>
              <a:t>cetónicos</a:t>
            </a:r>
            <a:endParaRPr lang="es-ES" sz="2000" dirty="0" smtClean="0"/>
          </a:p>
          <a:p>
            <a:pPr>
              <a:buNone/>
            </a:pPr>
            <a:r>
              <a:rPr lang="es-ES" sz="2000" dirty="0" smtClean="0"/>
              <a:t>    (-) retrasar el comienzo del ejercicio y calentamiento  suave</a:t>
            </a:r>
          </a:p>
          <a:p>
            <a:pPr>
              <a:buNone/>
            </a:pPr>
            <a:r>
              <a:rPr lang="es-ES" sz="2000" dirty="0" smtClean="0"/>
              <a:t>    (+) administrar insulina rápida y no hacer ejercicio</a:t>
            </a:r>
            <a:endParaRPr lang="es-ES" sz="2000" dirty="0"/>
          </a:p>
        </p:txBody>
      </p:sp>
      <p:sp>
        <p:nvSpPr>
          <p:cNvPr id="4" name="CuadroTexto 3"/>
          <p:cNvSpPr txBox="1"/>
          <p:nvPr/>
        </p:nvSpPr>
        <p:spPr>
          <a:xfrm>
            <a:off x="323528" y="3717032"/>
            <a:ext cx="7776864" cy="20882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335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84584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EJERCICIO FÍSICO EN DIABÉTICOS TIPO 1</a:t>
            </a:r>
            <a:endParaRPr lang="es-ES" sz="48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568511398"/>
              </p:ext>
            </p:extLst>
          </p:nvPr>
        </p:nvGraphicFramePr>
        <p:xfrm>
          <a:off x="571472" y="3284984"/>
          <a:ext cx="7467600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00"/>
                <a:gridCol w="1866900"/>
                <a:gridCol w="1866900"/>
                <a:gridCol w="18669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EJERCICIO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LIGERO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MODERADO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INTENSO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Duración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HC/ </a:t>
                      </a:r>
                      <a:r>
                        <a:rPr lang="es-ES" dirty="0" err="1" smtClean="0"/>
                        <a:t>I.Rap</a:t>
                      </a:r>
                      <a:r>
                        <a:rPr lang="es-ES" dirty="0" smtClean="0"/>
                        <a:t>/I.len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HC/ </a:t>
                      </a:r>
                      <a:r>
                        <a:rPr lang="es-ES" dirty="0" err="1" smtClean="0"/>
                        <a:t>I.Rap</a:t>
                      </a:r>
                      <a:r>
                        <a:rPr lang="es-ES" dirty="0" smtClean="0"/>
                        <a:t>/I.len</a:t>
                      </a:r>
                    </a:p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HC/ </a:t>
                      </a:r>
                      <a:r>
                        <a:rPr lang="es-ES" dirty="0" err="1" smtClean="0"/>
                        <a:t>I.Rap</a:t>
                      </a:r>
                      <a:r>
                        <a:rPr lang="es-ES" dirty="0" smtClean="0"/>
                        <a:t>/I.len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15 minutos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No-</a:t>
                      </a:r>
                      <a:r>
                        <a:rPr lang="es-ES" baseline="0" dirty="0" smtClean="0"/>
                        <a:t> No- No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No-</a:t>
                      </a:r>
                      <a:r>
                        <a:rPr lang="es-ES" baseline="0" dirty="0" smtClean="0"/>
                        <a:t> No- No</a:t>
                      </a:r>
                      <a:endParaRPr lang="es-E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20 g-No- No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30 minutos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/>
                        <a:t>No-</a:t>
                      </a:r>
                      <a:r>
                        <a:rPr lang="es-ES" baseline="0" dirty="0" smtClean="0"/>
                        <a:t> No- No</a:t>
                      </a:r>
                      <a:endParaRPr lang="es-E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30 gr – No - No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40g- 30%- No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45 minutos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20g – No - No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35g-</a:t>
                      </a:r>
                      <a:r>
                        <a:rPr lang="es-ES" baseline="0" dirty="0" smtClean="0"/>
                        <a:t> 30 % - No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50g- 50%- No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60 minutos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25g – 30% -No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40g</a:t>
                      </a:r>
                      <a:r>
                        <a:rPr lang="es-ES" baseline="0" dirty="0" smtClean="0"/>
                        <a:t> – 50% -No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60g</a:t>
                      </a:r>
                      <a:r>
                        <a:rPr lang="es-ES" baseline="0" dirty="0" smtClean="0"/>
                        <a:t> –50% - 20%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2 horas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50g-30%-No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70g-50%-20%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110g-70%-40%</a:t>
                      </a:r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4 horas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80g-30%-20%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120g-70%-20%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200g-70%-40%</a:t>
                      </a:r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611560" y="1988840"/>
            <a:ext cx="75009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ORIENTACIÓN de la modificación, reducción, de la dosis de insulina y suplementos extras de hidratos, que según el ejercicio pueden ser necesarios: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71315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git.micronautas.com/images/attention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776" y="4725144"/>
            <a:ext cx="4536504" cy="1882446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98072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EJERCICIO FÍSICO EN DIABÉTICOS TIPO 1</a:t>
            </a:r>
            <a:endParaRPr lang="es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b="1" u="sng" dirty="0" smtClean="0"/>
              <a:t>Tras el ejercicio</a:t>
            </a:r>
          </a:p>
          <a:p>
            <a:pPr marL="0" indent="0">
              <a:buNone/>
            </a:pPr>
            <a:endParaRPr lang="es-ES" sz="2000" b="1" u="sng" dirty="0" smtClean="0"/>
          </a:p>
          <a:p>
            <a:r>
              <a:rPr lang="es-ES" sz="2000" dirty="0" smtClean="0"/>
              <a:t>Determinar la glucemia en el periodo inmediato y tardío después de terminar un ejercicio.</a:t>
            </a:r>
          </a:p>
          <a:p>
            <a:pPr>
              <a:buNone/>
            </a:pPr>
            <a:endParaRPr lang="es-ES" sz="2000" dirty="0" smtClean="0"/>
          </a:p>
          <a:p>
            <a:pPr algn="ctr">
              <a:buNone/>
            </a:pPr>
            <a:r>
              <a:rPr lang="es-ES" sz="2000" dirty="0" smtClean="0"/>
              <a:t>     </a:t>
            </a:r>
            <a:r>
              <a:rPr lang="es-ES" sz="2000" i="1" dirty="0" smtClean="0"/>
              <a:t>Existe una demanda de reposición energética HASTA 24 H DESPUÉS del ejercicio, según el tipo, intensidad y duración del mismo.</a:t>
            </a:r>
          </a:p>
        </p:txBody>
      </p:sp>
    </p:spTree>
    <p:extLst>
      <p:ext uri="{BB962C8B-B14F-4D97-AF65-F5344CB8AC3E}">
        <p14:creationId xmlns:p14="http://schemas.microsoft.com/office/powerpoint/2010/main" val="252951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105273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EJERCICIO FÍSICO EN DIABÉTICOS TIPO 2</a:t>
            </a:r>
            <a:endParaRPr lang="es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95536" y="2452017"/>
            <a:ext cx="8229600" cy="438912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Mejora la sensibilidad a la insulina </a:t>
            </a:r>
          </a:p>
          <a:p>
            <a:pPr marL="0" indent="0">
              <a:buNone/>
            </a:pPr>
            <a:endParaRPr lang="es-ES" sz="2000" dirty="0" smtClean="0"/>
          </a:p>
          <a:p>
            <a:r>
              <a:rPr lang="es-ES" sz="2000" dirty="0" smtClean="0"/>
              <a:t>Frecuencia diaria y duración mínima de una hora</a:t>
            </a:r>
          </a:p>
          <a:p>
            <a:pPr marL="0" indent="0">
              <a:buNone/>
            </a:pPr>
            <a:endParaRPr lang="es-ES" sz="2000" dirty="0" smtClean="0"/>
          </a:p>
          <a:p>
            <a:r>
              <a:rPr lang="es-ES" sz="2000" b="1" dirty="0" smtClean="0"/>
              <a:t>No son necesarios suplementos alimentarios antes, durante ni después del ejercicio físico </a:t>
            </a:r>
            <a:r>
              <a:rPr lang="es-ES" sz="2000" dirty="0" smtClean="0"/>
              <a:t>(excepto en los tratados con </a:t>
            </a:r>
            <a:r>
              <a:rPr lang="es-ES" sz="2000" dirty="0" err="1" smtClean="0"/>
              <a:t>sulfonilureas</a:t>
            </a:r>
            <a:r>
              <a:rPr lang="es-ES" sz="2000" dirty="0" smtClean="0"/>
              <a:t>, por ejemplo el </a:t>
            </a:r>
            <a:r>
              <a:rPr lang="es-ES" sz="2000" dirty="0" err="1" smtClean="0"/>
              <a:t>Amaryl</a:t>
            </a:r>
            <a:r>
              <a:rPr lang="es-ES" sz="2000" dirty="0" smtClean="0"/>
              <a:t>, que realicen un ejercicio enérgico y prolongado)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14092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611560" y="2097064"/>
            <a:ext cx="7772400" cy="1362456"/>
          </a:xfrm>
        </p:spPr>
        <p:txBody>
          <a:bodyPr/>
          <a:lstStyle/>
          <a:p>
            <a:r>
              <a:rPr lang="es-ES" dirty="0" smtClean="0"/>
              <a:t>¿QUÉ </a:t>
            </a:r>
            <a:r>
              <a:rPr lang="es-ES" dirty="0"/>
              <a:t>TIPO DE EJERCICIO </a:t>
            </a:r>
            <a:r>
              <a:rPr lang="es-ES" dirty="0" smtClean="0"/>
              <a:t>PREESCRIBIR EN EL DIABÉTICO?</a:t>
            </a:r>
            <a:endParaRPr lang="es-ES" dirty="0"/>
          </a:p>
        </p:txBody>
      </p:sp>
      <p:pic>
        <p:nvPicPr>
          <p:cNvPr id="8196" name="Picture 4" descr="http://remediosparaladiabetes.net/wp-content/uploads/2014/05/tratamientos-del-paciente-con-diabe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645023"/>
            <a:ext cx="5582852" cy="3008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40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 smtClean="0"/>
              <a:t>TIPO DE EJERCICIO</a:t>
            </a:r>
            <a:endParaRPr lang="es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17344"/>
            <a:ext cx="8229600" cy="4980008"/>
          </a:xfrm>
        </p:spPr>
        <p:txBody>
          <a:bodyPr>
            <a:normAutofit/>
          </a:bodyPr>
          <a:lstStyle/>
          <a:p>
            <a:r>
              <a:rPr lang="es-ES" sz="2000" dirty="0" smtClean="0"/>
              <a:t>Como </a:t>
            </a:r>
            <a:r>
              <a:rPr lang="es-ES" sz="2000" u="sng" dirty="0" smtClean="0"/>
              <a:t>recomendación general</a:t>
            </a:r>
            <a:r>
              <a:rPr lang="es-ES" sz="2000" dirty="0" smtClean="0"/>
              <a:t>: </a:t>
            </a:r>
            <a:r>
              <a:rPr lang="es-ES" sz="2000" b="1" dirty="0" smtClean="0"/>
              <a:t>ejercicio aeróbico moderado </a:t>
            </a:r>
            <a:r>
              <a:rPr lang="es-ES" sz="2000" dirty="0" smtClean="0"/>
              <a:t>durante 150 min a la semana ( 5 sesionas de 30 min o 3 de 50min)</a:t>
            </a:r>
          </a:p>
          <a:p>
            <a:pPr marL="0" indent="0">
              <a:buNone/>
            </a:pPr>
            <a:endParaRPr lang="es-ES" sz="2000" dirty="0" smtClean="0"/>
          </a:p>
          <a:p>
            <a:r>
              <a:rPr lang="es-ES" sz="2000" dirty="0" smtClean="0"/>
              <a:t>Utilizaremos </a:t>
            </a:r>
            <a:r>
              <a:rPr lang="es-ES" sz="2000" dirty="0"/>
              <a:t>los equivalentes metabólicos (MET) para expresar la intensidad de las actividades </a:t>
            </a:r>
            <a:r>
              <a:rPr lang="es-ES" sz="2000" dirty="0" smtClean="0"/>
              <a:t>físicas.</a:t>
            </a:r>
          </a:p>
          <a:p>
            <a:pPr marL="0" indent="0" algn="ctr">
              <a:buNone/>
            </a:pPr>
            <a:r>
              <a:rPr lang="es-ES" sz="2000" dirty="0" smtClean="0"/>
              <a:t>1 MET= 1 </a:t>
            </a:r>
            <a:r>
              <a:rPr lang="es-ES" sz="2000" dirty="0" err="1" smtClean="0"/>
              <a:t>kCal</a:t>
            </a:r>
            <a:r>
              <a:rPr lang="es-ES" sz="2000" dirty="0" smtClean="0"/>
              <a:t>/Kg/H</a:t>
            </a:r>
            <a:endParaRPr lang="es-ES" sz="2000" dirty="0" smtClean="0"/>
          </a:p>
          <a:p>
            <a:r>
              <a:rPr lang="es-ES" sz="2000" dirty="0" smtClean="0"/>
              <a:t>El </a:t>
            </a:r>
            <a:r>
              <a:rPr lang="es-ES" sz="2000" dirty="0"/>
              <a:t>consumo calórico es unas 3 a 6 veces mayor (3-6 MET) cuando se realiza una actividad de intensidad </a:t>
            </a:r>
            <a:r>
              <a:rPr lang="es-ES" sz="2000" dirty="0" smtClean="0"/>
              <a:t>moderada</a:t>
            </a:r>
          </a:p>
          <a:p>
            <a:pPr>
              <a:buFont typeface="Wingdings" pitchFamily="2" charset="2"/>
              <a:buChar char="ü"/>
            </a:pPr>
            <a:r>
              <a:rPr lang="es-ES" sz="2000" dirty="0" smtClean="0"/>
              <a:t>Bicicleta</a:t>
            </a:r>
          </a:p>
          <a:p>
            <a:pPr>
              <a:buFont typeface="Wingdings" pitchFamily="2" charset="2"/>
              <a:buChar char="ü"/>
            </a:pPr>
            <a:r>
              <a:rPr lang="es-ES" sz="2000" dirty="0" smtClean="0"/>
              <a:t>Deportes acuáticos</a:t>
            </a:r>
          </a:p>
          <a:p>
            <a:pPr>
              <a:buFont typeface="Wingdings" pitchFamily="2" charset="2"/>
              <a:buChar char="ü"/>
            </a:pPr>
            <a:r>
              <a:rPr lang="es-ES" sz="2000" dirty="0" smtClean="0"/>
              <a:t>Ejercicios de brazos (tenis, golf…)</a:t>
            </a:r>
          </a:p>
          <a:p>
            <a:pPr>
              <a:buFont typeface="Wingdings" pitchFamily="2" charset="2"/>
              <a:buChar char="ü"/>
            </a:pPr>
            <a:r>
              <a:rPr lang="es-ES" sz="2000" dirty="0"/>
              <a:t>Caminar a paso ligero</a:t>
            </a:r>
          </a:p>
          <a:p>
            <a:pPr>
              <a:buFont typeface="Wingdings" pitchFamily="2" charset="2"/>
              <a:buChar char="ü"/>
            </a:pPr>
            <a:r>
              <a:rPr lang="es-ES" sz="2000" dirty="0" smtClean="0"/>
              <a:t>Tareas domésticas</a:t>
            </a:r>
          </a:p>
          <a:p>
            <a:pPr>
              <a:buFont typeface="Wingdings" pitchFamily="2" charset="2"/>
              <a:buChar char="ü"/>
            </a:pPr>
            <a:r>
              <a:rPr lang="es-ES" sz="2000" dirty="0" smtClean="0"/>
              <a:t>…</a:t>
            </a:r>
          </a:p>
          <a:p>
            <a:pPr>
              <a:buNone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224701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624" y="404664"/>
            <a:ext cx="908335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PRESCRIPCIÓN DE EF EN EL DIABÉTICO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389120"/>
          </a:xfrm>
        </p:spPr>
        <p:txBody>
          <a:bodyPr>
            <a:normAutofit fontScale="92500" lnSpcReduction="10000"/>
          </a:bodyPr>
          <a:lstStyle/>
          <a:p>
            <a:r>
              <a:rPr lang="es-ES" sz="2800" b="1" u="sng" dirty="0"/>
              <a:t>Prescripción de EF </a:t>
            </a:r>
            <a:r>
              <a:rPr lang="es-ES" sz="2800" b="1" u="sng" dirty="0" err="1" smtClean="0"/>
              <a:t>cardiorespiratorio</a:t>
            </a:r>
            <a:r>
              <a:rPr lang="es-ES" sz="2800" b="1" u="sng" dirty="0" smtClean="0"/>
              <a:t>:</a:t>
            </a:r>
          </a:p>
          <a:p>
            <a:pPr marL="0" indent="0">
              <a:buNone/>
            </a:pPr>
            <a:endParaRPr lang="es-ES" sz="2400" b="1" u="sng" dirty="0" smtClean="0"/>
          </a:p>
          <a:p>
            <a:r>
              <a:rPr lang="es-ES" sz="2200" b="1" dirty="0"/>
              <a:t>Tipo</a:t>
            </a:r>
            <a:r>
              <a:rPr lang="es-ES" sz="2200" dirty="0"/>
              <a:t>: Aeróbico que movilice grandes grupos musculares de forma </a:t>
            </a:r>
            <a:r>
              <a:rPr lang="es-ES" sz="2200" dirty="0" smtClean="0"/>
              <a:t>continuada </a:t>
            </a:r>
            <a:r>
              <a:rPr lang="es-ES" sz="2200" dirty="0"/>
              <a:t>y rítmica. </a:t>
            </a:r>
            <a:endParaRPr lang="es-ES" sz="2200" dirty="0" smtClean="0"/>
          </a:p>
          <a:p>
            <a:r>
              <a:rPr lang="es-ES" sz="2200" dirty="0"/>
              <a:t>La asociación de ejercicios de fuerza </a:t>
            </a:r>
            <a:r>
              <a:rPr lang="es-ES" sz="2200" dirty="0" smtClean="0"/>
              <a:t>aumenta </a:t>
            </a:r>
            <a:r>
              <a:rPr lang="es-ES" sz="2200" dirty="0"/>
              <a:t>la eficacia del control </a:t>
            </a:r>
            <a:r>
              <a:rPr lang="es-ES" sz="2200" dirty="0" smtClean="0"/>
              <a:t>glucémico</a:t>
            </a:r>
          </a:p>
          <a:p>
            <a:r>
              <a:rPr lang="es-ES" sz="2200" b="1" dirty="0"/>
              <a:t>Frecuencia</a:t>
            </a:r>
            <a:r>
              <a:rPr lang="es-ES" sz="2200" dirty="0"/>
              <a:t>: 3-7 días a la semana. Evitando más de 2 días consecutivos de </a:t>
            </a:r>
            <a:r>
              <a:rPr lang="es-ES" sz="2200" dirty="0" smtClean="0"/>
              <a:t>inactividad</a:t>
            </a:r>
            <a:r>
              <a:rPr lang="es-ES" sz="2200" dirty="0"/>
              <a:t>. </a:t>
            </a:r>
            <a:endParaRPr lang="es-ES" sz="2200" dirty="0" smtClean="0"/>
          </a:p>
          <a:p>
            <a:r>
              <a:rPr lang="es-ES" sz="2200" b="1" dirty="0"/>
              <a:t>Intensidad</a:t>
            </a:r>
            <a:r>
              <a:rPr lang="es-ES" sz="2200" dirty="0"/>
              <a:t>: 40-60% del VOR o </a:t>
            </a:r>
            <a:r>
              <a:rPr lang="es-ES" sz="2200" dirty="0" smtClean="0"/>
              <a:t>FCR</a:t>
            </a:r>
          </a:p>
          <a:p>
            <a:r>
              <a:rPr lang="es-ES" sz="2200" b="1" dirty="0"/>
              <a:t>Duración:</a:t>
            </a:r>
            <a:r>
              <a:rPr lang="es-ES" sz="2200" dirty="0"/>
              <a:t> 150 minutos </a:t>
            </a:r>
            <a:r>
              <a:rPr lang="es-ES" sz="2200" dirty="0" smtClean="0"/>
              <a:t>por semana</a:t>
            </a:r>
          </a:p>
          <a:p>
            <a:r>
              <a:rPr lang="es-ES" sz="2200" dirty="0"/>
              <a:t>Las sesiones de EF aeróbico deben ser </a:t>
            </a:r>
            <a:r>
              <a:rPr lang="es-ES" sz="2200" dirty="0" smtClean="0"/>
              <a:t>de </a:t>
            </a:r>
            <a:r>
              <a:rPr lang="es-ES" sz="2200" dirty="0"/>
              <a:t>10 minutos como </a:t>
            </a:r>
            <a:r>
              <a:rPr lang="es-ES" sz="2200" dirty="0" smtClean="0"/>
              <a:t>mínimo</a:t>
            </a:r>
          </a:p>
          <a:p>
            <a:r>
              <a:rPr lang="es-ES" sz="2200" dirty="0"/>
              <a:t>Los pacientes con Diabetes tipo 2 deben conseguir un gasto </a:t>
            </a:r>
            <a:r>
              <a:rPr lang="es-ES" sz="2200" dirty="0" smtClean="0"/>
              <a:t>calórico mínimo </a:t>
            </a:r>
            <a:r>
              <a:rPr lang="es-ES" sz="2200" dirty="0"/>
              <a:t>de 1000 Kcal a la semana</a:t>
            </a:r>
          </a:p>
          <a:p>
            <a:endParaRPr lang="es-ES" sz="2400" dirty="0"/>
          </a:p>
          <a:p>
            <a:endParaRPr lang="es-ES" sz="2400" dirty="0"/>
          </a:p>
          <a:p>
            <a:endParaRPr lang="es-ES" sz="2400" dirty="0"/>
          </a:p>
          <a:p>
            <a:endParaRPr lang="es-ES" sz="2400" b="1" u="sng" dirty="0"/>
          </a:p>
        </p:txBody>
      </p:sp>
    </p:spTree>
    <p:extLst>
      <p:ext uri="{BB962C8B-B14F-4D97-AF65-F5344CB8AC3E}">
        <p14:creationId xmlns:p14="http://schemas.microsoft.com/office/powerpoint/2010/main" val="251713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sz="2800" b="1" u="sng" dirty="0"/>
              <a:t>Prescripción de entrenamiento de </a:t>
            </a:r>
            <a:r>
              <a:rPr lang="es-ES" sz="2800" b="1" u="sng" dirty="0" smtClean="0"/>
              <a:t>fuerza:</a:t>
            </a:r>
          </a:p>
          <a:p>
            <a:pPr marL="0" indent="0">
              <a:buNone/>
            </a:pPr>
            <a:endParaRPr lang="es-ES" sz="2400" b="1" u="sng" dirty="0" smtClean="0"/>
          </a:p>
          <a:p>
            <a:r>
              <a:rPr lang="es-ES" sz="2200" dirty="0"/>
              <a:t>U</a:t>
            </a:r>
            <a:r>
              <a:rPr lang="es-ES" sz="2200" dirty="0" smtClean="0"/>
              <a:t>tilizar </a:t>
            </a:r>
            <a:r>
              <a:rPr lang="es-ES" sz="2200" dirty="0"/>
              <a:t>resistencias bajas de 40-60% de la 1RM</a:t>
            </a:r>
            <a:r>
              <a:rPr lang="es-ES" sz="2200" dirty="0" smtClean="0"/>
              <a:t>.</a:t>
            </a:r>
            <a:endParaRPr lang="es-ES" sz="2200" dirty="0"/>
          </a:p>
          <a:p>
            <a:r>
              <a:rPr lang="es-ES" sz="2200" dirty="0"/>
              <a:t>La estructura de la sesión de ejercicios de fuerza, podría ser</a:t>
            </a:r>
            <a:r>
              <a:rPr lang="es-ES" sz="2200" dirty="0" smtClean="0"/>
              <a:t>:</a:t>
            </a:r>
          </a:p>
          <a:p>
            <a:pPr marL="0" indent="0">
              <a:buNone/>
            </a:pPr>
            <a:endParaRPr lang="es-ES" sz="2200" dirty="0"/>
          </a:p>
          <a:p>
            <a:pPr>
              <a:buFont typeface="Wingdings" panose="05000000000000000000" pitchFamily="2" charset="2"/>
              <a:buChar char="Ø"/>
            </a:pPr>
            <a:r>
              <a:rPr lang="es-ES" sz="2200" dirty="0" smtClean="0"/>
              <a:t>Una </a:t>
            </a:r>
            <a:r>
              <a:rPr lang="es-ES" sz="2200" dirty="0"/>
              <a:t>serie de ejercicios por cada gran grupo muscular, realizando </a:t>
            </a:r>
          </a:p>
          <a:p>
            <a:pPr marL="0" indent="0">
              <a:buNone/>
            </a:pPr>
            <a:r>
              <a:rPr lang="es-ES" sz="2200" dirty="0" smtClean="0"/>
              <a:t>    entre </a:t>
            </a:r>
            <a:r>
              <a:rPr lang="es-ES" sz="2200" dirty="0"/>
              <a:t>10-15 repeticiones y progresando en fases más avanzadas </a:t>
            </a:r>
            <a:r>
              <a:rPr lang="es-ES" sz="2200" dirty="0" smtClean="0"/>
              <a:t> </a:t>
            </a:r>
          </a:p>
          <a:p>
            <a:pPr marL="0" indent="0">
              <a:buNone/>
            </a:pPr>
            <a:r>
              <a:rPr lang="es-ES" sz="2200" dirty="0" smtClean="0"/>
              <a:t>    hasta </a:t>
            </a:r>
            <a:r>
              <a:rPr lang="es-ES" sz="2200" dirty="0"/>
              <a:t>15-20 </a:t>
            </a:r>
            <a:r>
              <a:rPr lang="es-ES" sz="2200" dirty="0" smtClean="0"/>
              <a:t>repeticiones.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2200" dirty="0" smtClean="0"/>
              <a:t>Frecuencia </a:t>
            </a:r>
            <a:r>
              <a:rPr lang="es-ES" sz="2200" dirty="0"/>
              <a:t>mínima de 2 a 3 días por semana, dejando 48 horas </a:t>
            </a:r>
            <a:r>
              <a:rPr lang="es-ES" sz="2200" dirty="0" smtClean="0"/>
              <a:t>entre </a:t>
            </a:r>
            <a:r>
              <a:rPr lang="es-ES" sz="2200" dirty="0"/>
              <a:t>sesiones</a:t>
            </a:r>
            <a:r>
              <a:rPr lang="es-ES" sz="2200" dirty="0" smtClean="0"/>
              <a:t>.</a:t>
            </a:r>
            <a:endParaRPr lang="es-ES" sz="2200" dirty="0"/>
          </a:p>
          <a:p>
            <a:pPr>
              <a:buFont typeface="Wingdings" panose="05000000000000000000" pitchFamily="2" charset="2"/>
              <a:buChar char="Ø"/>
            </a:pPr>
            <a:r>
              <a:rPr lang="es-ES" sz="2200" dirty="0" smtClean="0"/>
              <a:t>Minimizar </a:t>
            </a:r>
            <a:r>
              <a:rPr lang="es-ES" sz="2200" dirty="0"/>
              <a:t>agarres mantenidos, </a:t>
            </a:r>
            <a:r>
              <a:rPr lang="es-ES" sz="2200" dirty="0" smtClean="0"/>
              <a:t>el </a:t>
            </a:r>
            <a:r>
              <a:rPr lang="es-ES" sz="2200" dirty="0"/>
              <a:t>trabajo estático y la maniobra de </a:t>
            </a:r>
            <a:r>
              <a:rPr lang="es-ES" sz="2200" dirty="0" err="1"/>
              <a:t>Valsalva</a:t>
            </a:r>
            <a:r>
              <a:rPr lang="es-ES" sz="2200" dirty="0"/>
              <a:t>, para prevenir la </a:t>
            </a:r>
            <a:r>
              <a:rPr lang="es-ES" sz="2200" dirty="0" smtClean="0"/>
              <a:t>elevación </a:t>
            </a:r>
            <a:r>
              <a:rPr lang="es-ES" sz="2200" dirty="0"/>
              <a:t>tensional.</a:t>
            </a:r>
          </a:p>
          <a:p>
            <a:endParaRPr lang="es-ES" sz="2200" b="1" u="sng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0" y="476672"/>
            <a:ext cx="925252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PRESCRIPCIÓN DE EF EN EL DIABÉTICO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936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b="1" u="sng" dirty="0"/>
              <a:t>Prescripción de EF de </a:t>
            </a:r>
            <a:r>
              <a:rPr lang="es-ES" b="1" u="sng" dirty="0" smtClean="0"/>
              <a:t>flexibilidad:</a:t>
            </a:r>
          </a:p>
          <a:p>
            <a:pPr marL="0" indent="0">
              <a:buNone/>
            </a:pPr>
            <a:endParaRPr lang="es-ES" sz="2400" b="1" u="sng" dirty="0" smtClean="0"/>
          </a:p>
          <a:p>
            <a:r>
              <a:rPr lang="es-ES" sz="2000" dirty="0"/>
              <a:t>S</a:t>
            </a:r>
            <a:r>
              <a:rPr lang="es-ES" sz="2000" dirty="0" smtClean="0"/>
              <a:t>on </a:t>
            </a:r>
            <a:r>
              <a:rPr lang="es-ES" sz="2000" dirty="0"/>
              <a:t>un complemento al programa de </a:t>
            </a:r>
            <a:r>
              <a:rPr lang="es-ES" sz="2000" dirty="0" smtClean="0"/>
              <a:t>EF</a:t>
            </a:r>
          </a:p>
          <a:p>
            <a:r>
              <a:rPr lang="es-ES" sz="2000" dirty="0" smtClean="0"/>
              <a:t>Aumentan la </a:t>
            </a:r>
            <a:r>
              <a:rPr lang="es-ES" sz="2000" dirty="0"/>
              <a:t>amplitud de movimientos articulares </a:t>
            </a:r>
          </a:p>
          <a:p>
            <a:r>
              <a:rPr lang="es-ES" sz="2000" dirty="0"/>
              <a:t>N</a:t>
            </a:r>
            <a:r>
              <a:rPr lang="es-ES" sz="2000" dirty="0" smtClean="0"/>
              <a:t>o </a:t>
            </a:r>
            <a:r>
              <a:rPr lang="es-ES" sz="2000" dirty="0"/>
              <a:t>hay estudios que demuestren </a:t>
            </a:r>
            <a:r>
              <a:rPr lang="es-ES" sz="2000" dirty="0" smtClean="0"/>
              <a:t>beneficios </a:t>
            </a:r>
            <a:r>
              <a:rPr lang="es-ES" sz="2000" dirty="0"/>
              <a:t>significativos en el control de glucemia del paciente diabético o </a:t>
            </a:r>
            <a:r>
              <a:rPr lang="es-ES" sz="2000" dirty="0" smtClean="0"/>
              <a:t>en </a:t>
            </a:r>
            <a:r>
              <a:rPr lang="es-ES" sz="2000" dirty="0"/>
              <a:t>la aparición de complicaciones</a:t>
            </a:r>
          </a:p>
          <a:p>
            <a:endParaRPr lang="es-ES" sz="2400" b="1" u="sng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32656" y="476672"/>
            <a:ext cx="90113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PRESCRIPCIÓN DE EF EN EL DIABÉTICO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519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521804"/>
            <a:ext cx="8229600" cy="1143000"/>
          </a:xfrm>
        </p:spPr>
        <p:txBody>
          <a:bodyPr/>
          <a:lstStyle/>
          <a:p>
            <a:r>
              <a:rPr lang="es-ES" dirty="0" smtClean="0"/>
              <a:t>EN EL DIABÉTICO…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 rot="19952310">
            <a:off x="-3584441" y="2513331"/>
            <a:ext cx="1519518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i="1" u="sng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NO HAY NINGÚN </a:t>
            </a:r>
          </a:p>
          <a:p>
            <a:pPr algn="ctr"/>
            <a:r>
              <a:rPr lang="es-ES" sz="5400" b="1" i="1" u="sng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DEPORTE A </a:t>
            </a:r>
            <a:r>
              <a:rPr lang="es-ES" sz="5400" b="1" i="1" u="sng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EVITAR!!!</a:t>
            </a:r>
            <a:endParaRPr lang="es-ES" sz="5400" b="1" i="1" u="sng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pic>
        <p:nvPicPr>
          <p:cNvPr id="1026" name="Picture 2" descr="http://haefni.com/wp-content/uploads/2013/12/deporte-ni%C3%B1o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4221088"/>
            <a:ext cx="4286250" cy="2238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217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 smtClean="0"/>
              <a:t>EJECICIOS DESACONSEJADOS</a:t>
            </a:r>
            <a:endParaRPr lang="es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829576" cy="4873752"/>
          </a:xfrm>
        </p:spPr>
        <p:txBody>
          <a:bodyPr>
            <a:normAutofit lnSpcReduction="10000"/>
          </a:bodyPr>
          <a:lstStyle/>
          <a:p>
            <a:r>
              <a:rPr lang="es-ES" sz="2000" dirty="0" smtClean="0"/>
              <a:t>Ejercicios anaeróbicos y explosivos (halterofilia, artes marciales) por el </a:t>
            </a:r>
            <a:r>
              <a:rPr lang="es-ES" sz="2000" b="1" dirty="0" smtClean="0"/>
              <a:t>aumento de hormonas </a:t>
            </a:r>
            <a:r>
              <a:rPr lang="es-ES" sz="2000" b="1" dirty="0" err="1" smtClean="0"/>
              <a:t>hiperglucemiantes</a:t>
            </a:r>
            <a:r>
              <a:rPr lang="es-ES" sz="2000" b="1" dirty="0" smtClean="0"/>
              <a:t> </a:t>
            </a:r>
            <a:r>
              <a:rPr lang="es-ES" sz="2000" dirty="0" smtClean="0"/>
              <a:t>y la alta incidencia de efectos secundarios traumatológicos y cardiovasculares.</a:t>
            </a:r>
          </a:p>
          <a:p>
            <a:endParaRPr lang="es-ES" sz="2000" dirty="0" smtClean="0"/>
          </a:p>
          <a:p>
            <a:r>
              <a:rPr lang="es-ES" sz="2000" dirty="0" smtClean="0"/>
              <a:t>Con problemas de difícil solución ante una emergencia (submarinismo).</a:t>
            </a:r>
          </a:p>
          <a:p>
            <a:endParaRPr lang="es-ES" sz="2000" dirty="0" smtClean="0"/>
          </a:p>
          <a:p>
            <a:r>
              <a:rPr lang="es-ES" sz="2000" dirty="0" smtClean="0"/>
              <a:t>Violentos o de </a:t>
            </a:r>
            <a:r>
              <a:rPr lang="es-ES" sz="2000" b="1" dirty="0" smtClean="0"/>
              <a:t>importante contacto físico </a:t>
            </a:r>
            <a:r>
              <a:rPr lang="es-ES" sz="2000" dirty="0" smtClean="0"/>
              <a:t>(boxeo, rugby, kárate).</a:t>
            </a:r>
          </a:p>
          <a:p>
            <a:endParaRPr lang="es-ES" sz="2000" dirty="0" smtClean="0"/>
          </a:p>
          <a:p>
            <a:r>
              <a:rPr lang="es-ES" sz="2000" dirty="0" smtClean="0"/>
              <a:t>Alguno que se practica en solitario (esquí de fondo, montañismo).</a:t>
            </a:r>
          </a:p>
          <a:p>
            <a:pPr marL="0" indent="0">
              <a:buNone/>
            </a:pPr>
            <a:endParaRPr lang="es-ES" sz="2000" dirty="0" smtClean="0"/>
          </a:p>
          <a:p>
            <a:r>
              <a:rPr lang="es-ES" sz="2000" dirty="0" smtClean="0"/>
              <a:t>Cuando existen complicaciones como retinopatía diabética evitar rematar un balón de cabeza; con nefropatía evitar correr un maratón o con neuropatía evitar el motociclismo o tiro con arco.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6114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6410" y="4046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 smtClean="0"/>
              <a:t>RECOMENDACIONES GENERALES</a:t>
            </a:r>
            <a:endParaRPr lang="es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sz="2000" dirty="0" smtClean="0"/>
              <a:t>Se recomienda un calentamiento de ejercicio aeróbico de baja intensidad durante 5-10 min.</a:t>
            </a:r>
          </a:p>
          <a:p>
            <a:pPr marL="0" indent="0">
              <a:buNone/>
            </a:pPr>
            <a:endParaRPr lang="es-ES" sz="2000" dirty="0" smtClean="0"/>
          </a:p>
          <a:p>
            <a:r>
              <a:rPr lang="es-ES" sz="2000" dirty="0" smtClean="0"/>
              <a:t>No superar las 140 p/min en los menores de 30 años, las 130 entre 30-50 años, y las 120 en los mayores de 50 años</a:t>
            </a:r>
          </a:p>
          <a:p>
            <a:pPr marL="0" indent="0">
              <a:buNone/>
            </a:pPr>
            <a:endParaRPr lang="es-ES" sz="2000" dirty="0" smtClean="0"/>
          </a:p>
          <a:p>
            <a:r>
              <a:rPr lang="es-ES" sz="2000" b="1" dirty="0" smtClean="0"/>
              <a:t>Inspeccionar los pies diariamente</a:t>
            </a:r>
          </a:p>
          <a:p>
            <a:pPr marL="0" indent="0">
              <a:buNone/>
            </a:pPr>
            <a:endParaRPr lang="es-ES" sz="2000" b="1" dirty="0" smtClean="0"/>
          </a:p>
          <a:p>
            <a:r>
              <a:rPr lang="es-ES" sz="2000" b="1" dirty="0" smtClean="0"/>
              <a:t>Evitar</a:t>
            </a:r>
            <a:r>
              <a:rPr lang="es-ES" sz="2000" dirty="0" smtClean="0"/>
              <a:t> el ejercicio en los periodos </a:t>
            </a:r>
            <a:r>
              <a:rPr lang="es-ES" sz="2000" b="1" dirty="0" smtClean="0"/>
              <a:t>extremadamente fríos o calurosos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797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 smtClean="0"/>
              <a:t>RECOMENDACIONES GENERALES</a:t>
            </a:r>
            <a:endParaRPr lang="es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sz="2000" dirty="0" smtClean="0"/>
              <a:t>Llevar suplementos hidrocarbonados de absorción rápida y lenta.</a:t>
            </a:r>
          </a:p>
          <a:p>
            <a:pPr marL="0" indent="0">
              <a:buNone/>
            </a:pPr>
            <a:endParaRPr lang="es-ES" sz="2000" dirty="0" smtClean="0"/>
          </a:p>
          <a:p>
            <a:r>
              <a:rPr lang="es-ES" sz="2000" dirty="0" smtClean="0"/>
              <a:t>Evitar la coincidencia del ejercicio con el periodo de máxima acción </a:t>
            </a:r>
            <a:r>
              <a:rPr lang="es-ES" sz="2000" dirty="0" err="1" smtClean="0"/>
              <a:t>insulínica</a:t>
            </a:r>
            <a:r>
              <a:rPr lang="es-ES" sz="2000" dirty="0" smtClean="0"/>
              <a:t>.</a:t>
            </a:r>
          </a:p>
          <a:p>
            <a:pPr marL="0" indent="0">
              <a:buNone/>
            </a:pPr>
            <a:endParaRPr lang="es-ES" sz="2000" dirty="0" smtClean="0"/>
          </a:p>
          <a:p>
            <a:r>
              <a:rPr lang="es-ES" sz="2000" dirty="0" smtClean="0"/>
              <a:t>Programar descansos en ejercicios prolongados.</a:t>
            </a:r>
          </a:p>
          <a:p>
            <a:pPr marL="0" indent="0">
              <a:buNone/>
            </a:pPr>
            <a:endParaRPr lang="es-ES" sz="2000" dirty="0" smtClean="0"/>
          </a:p>
          <a:p>
            <a:r>
              <a:rPr lang="es-ES" sz="2000" dirty="0" smtClean="0"/>
              <a:t>Comenzar lentamente y aumentar el ejercicio de forma gradual.</a:t>
            </a:r>
          </a:p>
          <a:p>
            <a:pPr marL="0" indent="0">
              <a:buNone/>
            </a:pPr>
            <a:endParaRPr lang="es-ES" sz="2000" dirty="0" smtClean="0"/>
          </a:p>
          <a:p>
            <a:r>
              <a:rPr lang="es-ES" sz="2000" dirty="0" smtClean="0"/>
              <a:t>Si es posible, practicar ejercicio en grupo.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18629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ACTIVIDAD FÍSICA EN PACIENTES HIPERTENSOS</a:t>
            </a:r>
            <a:endParaRPr lang="es-ES" dirty="0"/>
          </a:p>
        </p:txBody>
      </p:sp>
      <p:pic>
        <p:nvPicPr>
          <p:cNvPr id="33794" name="Picture 2" descr="http://www.ucam.edu/sites/default/files/news/xx-jornadas-murcianas-sobre-hipertension-arterial-en-la-uc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645024"/>
            <a:ext cx="4572032" cy="28689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923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es-ES" sz="4800" dirty="0" smtClean="0"/>
              <a:t>¿QUÉ ES LA HIPERTENSIÓN ARTERIAL?</a:t>
            </a:r>
            <a:endParaRPr lang="es-ES" sz="4800" dirty="0"/>
          </a:p>
        </p:txBody>
      </p:sp>
      <p:pic>
        <p:nvPicPr>
          <p:cNvPr id="11266" name="Picture 2" descr="http://image.slidesharecdn.com/lahipertensionarterial-100823141848-phpapp01/95/la-hipertension-arterial-1-728.jpg?cb=128257318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7704856" cy="496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43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984248"/>
            <a:ext cx="7972452" cy="4873752"/>
          </a:xfrm>
        </p:spPr>
        <p:txBody>
          <a:bodyPr>
            <a:normAutofit/>
          </a:bodyPr>
          <a:lstStyle/>
          <a:p>
            <a:r>
              <a:rPr lang="es-ES" sz="2000" dirty="0"/>
              <a:t>E</a:t>
            </a:r>
            <a:r>
              <a:rPr lang="es-ES" sz="2000" dirty="0" smtClean="0"/>
              <a:t>s una enfermedad crónica caracterizada por: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s-ES" sz="2000" dirty="0" smtClean="0"/>
              <a:t>TAS  &gt; 140 </a:t>
            </a:r>
            <a:r>
              <a:rPr lang="es-ES" sz="2000" dirty="0" err="1" smtClean="0"/>
              <a:t>mmHg</a:t>
            </a:r>
            <a:endParaRPr lang="es-ES" sz="2000" dirty="0" smtClean="0"/>
          </a:p>
          <a:p>
            <a:pPr algn="ctr">
              <a:buFont typeface="Wingdings" panose="05000000000000000000" pitchFamily="2" charset="2"/>
              <a:buChar char="Ø"/>
            </a:pPr>
            <a:r>
              <a:rPr lang="es-ES" sz="2000" dirty="0" smtClean="0"/>
              <a:t>TAD &gt; 90 </a:t>
            </a:r>
            <a:r>
              <a:rPr lang="es-ES" sz="2000" dirty="0" err="1" smtClean="0"/>
              <a:t>mmHg</a:t>
            </a:r>
            <a:endParaRPr lang="es-ES" sz="2000" dirty="0" smtClean="0"/>
          </a:p>
          <a:p>
            <a:pPr marL="0" indent="0">
              <a:buNone/>
            </a:pPr>
            <a:r>
              <a:rPr lang="es-ES" sz="2000" dirty="0" smtClean="0"/>
              <a:t> </a:t>
            </a:r>
            <a:endParaRPr lang="es-ES" sz="2000" dirty="0"/>
          </a:p>
          <a:p>
            <a:r>
              <a:rPr lang="es-ES" sz="2000" dirty="0" smtClean="0"/>
              <a:t>Está </a:t>
            </a:r>
            <a:r>
              <a:rPr lang="es-ES" sz="2000" dirty="0"/>
              <a:t>determinada por el Gasto Cardiaco y </a:t>
            </a:r>
            <a:r>
              <a:rPr lang="es-ES" sz="2000" dirty="0" smtClean="0"/>
              <a:t>las resistencias </a:t>
            </a:r>
            <a:r>
              <a:rPr lang="es-ES" sz="2000" dirty="0"/>
              <a:t>periféricas totales. 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r>
              <a:rPr lang="es-ES" sz="2000" dirty="0" smtClean="0"/>
              <a:t>Prevención</a:t>
            </a:r>
            <a:r>
              <a:rPr lang="es-ES" sz="2000" dirty="0"/>
              <a:t>, tratamiento y control de la </a:t>
            </a:r>
            <a:r>
              <a:rPr lang="es-ES" sz="2000" dirty="0" smtClean="0"/>
              <a:t>HTA:</a:t>
            </a:r>
          </a:p>
          <a:p>
            <a:pPr marL="0" indent="0">
              <a:buNone/>
            </a:pPr>
            <a:endParaRPr lang="es-ES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s-ES" sz="2000" dirty="0" smtClean="0"/>
              <a:t>La </a:t>
            </a:r>
            <a:r>
              <a:rPr lang="es-ES" sz="2000" dirty="0"/>
              <a:t>modificación del estilo de vida </a:t>
            </a:r>
            <a:endParaRPr lang="es-ES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s-ES" sz="2000" dirty="0" smtClean="0"/>
              <a:t>Realización de actividad física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sz="2000" dirty="0" smtClean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426565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s-ES" sz="4800" dirty="0" smtClean="0"/>
              <a:t>¿QUÉ ES LA HIPERTENSIÓN ARTERIAL?</a:t>
            </a:r>
            <a:endParaRPr lang="es-ES" sz="4800" dirty="0"/>
          </a:p>
        </p:txBody>
      </p:sp>
      <p:cxnSp>
        <p:nvCxnSpPr>
          <p:cNvPr id="7" name="Conector recto 6"/>
          <p:cNvCxnSpPr/>
          <p:nvPr/>
        </p:nvCxnSpPr>
        <p:spPr>
          <a:xfrm>
            <a:off x="4143204" y="3068960"/>
            <a:ext cx="1440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4206762" y="2636912"/>
            <a:ext cx="1440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508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844824"/>
            <a:ext cx="8258204" cy="4896544"/>
          </a:xfrm>
        </p:spPr>
        <p:txBody>
          <a:bodyPr>
            <a:normAutofit/>
          </a:bodyPr>
          <a:lstStyle/>
          <a:p>
            <a:r>
              <a:rPr lang="es-ES" sz="2000" dirty="0" smtClean="0"/>
              <a:t>La </a:t>
            </a:r>
            <a:r>
              <a:rPr lang="es-ES" sz="2000" b="1" dirty="0" smtClean="0"/>
              <a:t>actividad aeróbica </a:t>
            </a:r>
            <a:r>
              <a:rPr lang="es-ES" sz="2000" dirty="0" smtClean="0"/>
              <a:t>combinada con el </a:t>
            </a:r>
            <a:r>
              <a:rPr lang="es-ES" sz="2000" b="1" dirty="0" smtClean="0"/>
              <a:t>trabajo de contra-resistencia</a:t>
            </a:r>
            <a:r>
              <a:rPr lang="es-ES" sz="2000" dirty="0" smtClean="0"/>
              <a:t> ayuda a prevenir el desarrollo de la hipertensión y a disminuir la presión arterial en aquellos con hipertensión.</a:t>
            </a:r>
          </a:p>
          <a:p>
            <a:pPr marL="0" indent="0">
              <a:buNone/>
            </a:pPr>
            <a:endParaRPr lang="es-ES" sz="2000" dirty="0" smtClean="0"/>
          </a:p>
          <a:p>
            <a:r>
              <a:rPr lang="es-ES" sz="2000" dirty="0" smtClean="0"/>
              <a:t>El ejercicio incluye adaptaciones positivas en el organismo tales como:</a:t>
            </a:r>
          </a:p>
          <a:p>
            <a:pPr>
              <a:buNone/>
            </a:pPr>
            <a:endParaRPr lang="es-ES" sz="2000" dirty="0" smtClean="0"/>
          </a:p>
          <a:p>
            <a:pPr>
              <a:buFont typeface="Wingdings"/>
              <a:buChar char="Ø"/>
            </a:pPr>
            <a:r>
              <a:rPr lang="es-ES" sz="2000" dirty="0" smtClean="0"/>
              <a:t>Mejoramientos vasculares y estructurales.</a:t>
            </a:r>
          </a:p>
          <a:p>
            <a:pPr>
              <a:buFont typeface="Wingdings"/>
              <a:buChar char="Ø"/>
            </a:pPr>
            <a:r>
              <a:rPr lang="es-ES" sz="2000" dirty="0" smtClean="0"/>
              <a:t>Disminución de la resistencia periférica.</a:t>
            </a:r>
          </a:p>
          <a:p>
            <a:pPr>
              <a:buFont typeface="Wingdings"/>
              <a:buChar char="Ø"/>
            </a:pPr>
            <a:r>
              <a:rPr lang="es-ES" sz="2000" dirty="0" smtClean="0"/>
              <a:t>Mejora la función de los vasodilatadores y vasoconstrictores.</a:t>
            </a:r>
          </a:p>
          <a:p>
            <a:pPr>
              <a:buFont typeface="Wingdings"/>
              <a:buChar char="Ø"/>
            </a:pPr>
            <a:endParaRPr lang="es-ES" sz="2000" dirty="0" smtClean="0"/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228600" y="260648"/>
            <a:ext cx="8686800" cy="1143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smtClean="0"/>
              <a:t>HTA Y EJERCICIO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3980316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260648"/>
            <a:ext cx="86868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HTA Y EJERCICIO</a:t>
            </a:r>
            <a:endParaRPr lang="es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28800"/>
            <a:ext cx="8229600" cy="4389120"/>
          </a:xfrm>
        </p:spPr>
        <p:txBody>
          <a:bodyPr>
            <a:normAutofit/>
          </a:bodyPr>
          <a:lstStyle/>
          <a:p>
            <a:r>
              <a:rPr lang="es-ES" u="sng" dirty="0" smtClean="0"/>
              <a:t>Efectos del ejercicio sobre la HTA según el Colegio Americano de Medicina Deportiva (2010):</a:t>
            </a:r>
          </a:p>
          <a:p>
            <a:pPr>
              <a:buNone/>
            </a:pPr>
            <a:endParaRPr lang="es-ES" sz="2400" dirty="0" smtClean="0"/>
          </a:p>
          <a:p>
            <a:pPr>
              <a:buFont typeface="Wingdings"/>
              <a:buChar char="Ø"/>
            </a:pPr>
            <a:r>
              <a:rPr lang="es-ES" sz="2000" b="1" dirty="0" smtClean="0"/>
              <a:t>Agudos</a:t>
            </a:r>
            <a:r>
              <a:rPr lang="es-ES" sz="2000" dirty="0" smtClean="0"/>
              <a:t>: reducción de 10-20 </a:t>
            </a:r>
            <a:r>
              <a:rPr lang="es-ES" sz="2000" dirty="0" err="1" smtClean="0"/>
              <a:t>mmHg</a:t>
            </a:r>
            <a:r>
              <a:rPr lang="es-ES" sz="2000" dirty="0" smtClean="0"/>
              <a:t> en la presión arterial sistólica inmediatamente después de una sesión de ejercicio de 30-45 min de moderada intensidad, pudiendo permanecer el efecto durante 22h.</a:t>
            </a:r>
          </a:p>
          <a:p>
            <a:pPr>
              <a:buNone/>
            </a:pPr>
            <a:endParaRPr lang="es-ES" sz="2000" dirty="0" smtClean="0"/>
          </a:p>
          <a:p>
            <a:pPr>
              <a:buFont typeface="Wingdings"/>
              <a:buChar char="Ø"/>
            </a:pPr>
            <a:r>
              <a:rPr lang="es-ES" sz="2000" b="1" dirty="0" smtClean="0"/>
              <a:t>Crónicos</a:t>
            </a:r>
            <a:r>
              <a:rPr lang="es-ES" sz="2000" dirty="0" smtClean="0"/>
              <a:t>: la práctica de ejercicio puede llevar a reducciones de 5-7 </a:t>
            </a:r>
            <a:r>
              <a:rPr lang="es-ES" sz="2000" dirty="0" err="1" smtClean="0"/>
              <a:t>mmHg</a:t>
            </a:r>
            <a:r>
              <a:rPr lang="es-ES" sz="2000" dirty="0" smtClean="0"/>
              <a:t> en la presión arterial sistólica y diastólica. El </a:t>
            </a:r>
            <a:r>
              <a:rPr lang="es-ES" sz="2000" u="sng" dirty="0" smtClean="0"/>
              <a:t>ejercicio contra-resistencia</a:t>
            </a:r>
            <a:r>
              <a:rPr lang="es-ES" sz="2000" dirty="0" smtClean="0"/>
              <a:t> fue favorable en el efecto crónico.</a:t>
            </a:r>
          </a:p>
        </p:txBody>
      </p:sp>
    </p:spTree>
    <p:extLst>
      <p:ext uri="{BB962C8B-B14F-4D97-AF65-F5344CB8AC3E}">
        <p14:creationId xmlns:p14="http://schemas.microsoft.com/office/powerpoint/2010/main" val="58507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 smtClean="0"/>
              <a:t>PRESCRIPCIÓN DEL EJERCICIO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17856"/>
          </a:xfrm>
        </p:spPr>
        <p:txBody>
          <a:bodyPr>
            <a:normAutofit/>
          </a:bodyPr>
          <a:lstStyle/>
          <a:p>
            <a:r>
              <a:rPr lang="es-ES" sz="2000" dirty="0"/>
              <a:t>El tipo, duración e intensidad de EF son similares a los </a:t>
            </a:r>
            <a:r>
              <a:rPr lang="es-ES" sz="2000" dirty="0" smtClean="0"/>
              <a:t>recomendados </a:t>
            </a:r>
            <a:r>
              <a:rPr lang="es-ES" sz="2000" dirty="0"/>
              <a:t>en personas sanas</a:t>
            </a:r>
            <a:r>
              <a:rPr lang="es-ES" sz="2000" dirty="0" smtClean="0"/>
              <a:t>.</a:t>
            </a:r>
          </a:p>
          <a:p>
            <a:r>
              <a:rPr lang="es-ES" sz="2000" dirty="0" smtClean="0"/>
              <a:t> </a:t>
            </a:r>
            <a:r>
              <a:rPr lang="es-ES" sz="2000" dirty="0"/>
              <a:t>Entrenamientos con intensidades entre </a:t>
            </a:r>
            <a:r>
              <a:rPr lang="es-ES" sz="2000" dirty="0" smtClean="0"/>
              <a:t>el 40 </a:t>
            </a:r>
            <a:r>
              <a:rPr lang="es-ES" sz="2000" dirty="0"/>
              <a:t>y 70% del </a:t>
            </a:r>
            <a:r>
              <a:rPr lang="es-ES" sz="2000" dirty="0" smtClean="0"/>
              <a:t>VO2max</a:t>
            </a:r>
            <a:r>
              <a:rPr lang="es-ES" sz="2000" dirty="0"/>
              <a:t> </a:t>
            </a:r>
            <a:r>
              <a:rPr lang="es-ES" sz="2000" dirty="0" smtClean="0"/>
              <a:t>parecen </a:t>
            </a:r>
            <a:r>
              <a:rPr lang="es-ES" sz="2000" dirty="0"/>
              <a:t>disminuir la TA tanto como el </a:t>
            </a:r>
            <a:r>
              <a:rPr lang="es-ES" sz="2000" dirty="0" smtClean="0"/>
              <a:t>ejercicio </a:t>
            </a:r>
            <a:r>
              <a:rPr lang="es-ES" sz="2000" dirty="0"/>
              <a:t>realizado a intensidades </a:t>
            </a:r>
            <a:r>
              <a:rPr lang="es-ES" sz="2000" dirty="0" smtClean="0"/>
              <a:t>mayores.</a:t>
            </a:r>
          </a:p>
          <a:p>
            <a:r>
              <a:rPr lang="es-ES" sz="2000" dirty="0"/>
              <a:t>Las personas con cifras por encima de 160/105, </a:t>
            </a:r>
            <a:r>
              <a:rPr lang="es-ES" sz="2000" dirty="0" smtClean="0"/>
              <a:t>deben disminuirla mediante </a:t>
            </a:r>
            <a:r>
              <a:rPr lang="es-ES" sz="2000" dirty="0"/>
              <a:t>fármacos antes de realizar un programa de EF. </a:t>
            </a:r>
            <a:endParaRPr lang="es-ES" sz="2000" dirty="0" smtClean="0"/>
          </a:p>
          <a:p>
            <a:r>
              <a:rPr lang="es-ES" sz="2000" dirty="0"/>
              <a:t>No se recomienda la realización aislada de EF contra </a:t>
            </a:r>
            <a:r>
              <a:rPr lang="es-ES" sz="2000" dirty="0" smtClean="0"/>
              <a:t>resistencia. Su </a:t>
            </a:r>
            <a:r>
              <a:rPr lang="es-ES" sz="2000" dirty="0"/>
              <a:t>inicio se debe realizar cuando existe cierto </a:t>
            </a:r>
            <a:r>
              <a:rPr lang="es-ES" sz="2000" dirty="0" smtClean="0"/>
              <a:t>grado </a:t>
            </a:r>
            <a:r>
              <a:rPr lang="es-ES" sz="2000" dirty="0"/>
              <a:t>de </a:t>
            </a:r>
            <a:r>
              <a:rPr lang="es-ES" sz="2000" dirty="0" smtClean="0"/>
              <a:t>entrenamiento aeróbico </a:t>
            </a:r>
            <a:r>
              <a:rPr lang="es-ES" sz="2000" dirty="0"/>
              <a:t>previo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538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79248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800" dirty="0" smtClean="0"/>
              <a:t>RECOMENDACIONES PARA LA PRÁCTICA DE EF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68509" y="2132856"/>
            <a:ext cx="8579296" cy="4191744"/>
          </a:xfrm>
        </p:spPr>
        <p:txBody>
          <a:bodyPr>
            <a:normAutofit/>
          </a:bodyPr>
          <a:lstStyle/>
          <a:p>
            <a:r>
              <a:rPr lang="es-ES" u="sng" dirty="0"/>
              <a:t>Entrenamiento resistencia cardiorrespiratoria o </a:t>
            </a:r>
            <a:r>
              <a:rPr lang="es-ES" u="sng" dirty="0" smtClean="0"/>
              <a:t>aeróbico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sz="2000" b="1" dirty="0"/>
              <a:t>Tipo de Ejercicio</a:t>
            </a:r>
            <a:r>
              <a:rPr lang="es-ES" sz="2000" dirty="0"/>
              <a:t>: Aquellos con un nivel moderado de actividad </a:t>
            </a:r>
            <a:r>
              <a:rPr lang="es-ES" sz="2000" dirty="0" smtClean="0"/>
              <a:t>aeróbica </a:t>
            </a:r>
            <a:r>
              <a:rPr lang="es-ES" sz="2000" dirty="0"/>
              <a:t>como: caminar, jogging, natación o montar en bicicleta</a:t>
            </a:r>
            <a:r>
              <a:rPr lang="es-ES" sz="2000" dirty="0" smtClean="0"/>
              <a:t>.</a:t>
            </a:r>
            <a:endParaRPr lang="es-ES" sz="2000" dirty="0"/>
          </a:p>
          <a:p>
            <a:r>
              <a:rPr lang="es-ES" sz="2000" b="1" dirty="0" smtClean="0"/>
              <a:t>Frecuencia</a:t>
            </a:r>
            <a:r>
              <a:rPr lang="es-ES" sz="2000" b="1" dirty="0"/>
              <a:t>:</a:t>
            </a:r>
            <a:r>
              <a:rPr lang="es-ES" sz="2000" dirty="0"/>
              <a:t> 4-5 días/semana</a:t>
            </a:r>
            <a:r>
              <a:rPr lang="es-ES" sz="2000" dirty="0" smtClean="0"/>
              <a:t>.</a:t>
            </a:r>
            <a:endParaRPr lang="es-ES" sz="2000" dirty="0"/>
          </a:p>
          <a:p>
            <a:r>
              <a:rPr lang="es-ES" sz="2000" b="1" dirty="0"/>
              <a:t>Duración:</a:t>
            </a:r>
            <a:r>
              <a:rPr lang="es-ES" sz="2000" dirty="0"/>
              <a:t> 30-60 minutos. Considerando si hay sobrepeso el </a:t>
            </a:r>
            <a:r>
              <a:rPr lang="es-ES" sz="2000" dirty="0" smtClean="0"/>
              <a:t>incremento </a:t>
            </a:r>
            <a:r>
              <a:rPr lang="es-ES" sz="2000" dirty="0"/>
              <a:t>de la duración hasta 150-250 minutos/semana</a:t>
            </a:r>
            <a:r>
              <a:rPr lang="es-ES" sz="2000" dirty="0" smtClean="0"/>
              <a:t>.</a:t>
            </a:r>
            <a:endParaRPr lang="es-ES" sz="2000" dirty="0"/>
          </a:p>
          <a:p>
            <a:r>
              <a:rPr lang="es-ES" sz="2000" b="1" dirty="0"/>
              <a:t>Intensidad:</a:t>
            </a:r>
            <a:r>
              <a:rPr lang="es-ES" sz="2000" dirty="0"/>
              <a:t> 40-70% de VO2 máx. Controlar la </a:t>
            </a:r>
            <a:r>
              <a:rPr lang="es-ES" sz="2000" dirty="0" smtClean="0"/>
              <a:t>frecuencia cardiaca calculada </a:t>
            </a:r>
            <a:r>
              <a:rPr lang="es-ES" sz="2000" dirty="0"/>
              <a:t>mediante la fórmula: (220-edad) x (0.4-0.7</a:t>
            </a:r>
            <a:r>
              <a:rPr lang="es-ES" sz="2000" dirty="0" smtClean="0"/>
              <a:t>)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591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72921" y="2042612"/>
            <a:ext cx="8229600" cy="4389120"/>
          </a:xfrm>
        </p:spPr>
        <p:txBody>
          <a:bodyPr/>
          <a:lstStyle/>
          <a:p>
            <a:r>
              <a:rPr lang="es-ES" u="sng" dirty="0"/>
              <a:t>Entrenamiento </a:t>
            </a:r>
            <a:r>
              <a:rPr lang="es-ES" u="sng" dirty="0" err="1"/>
              <a:t>contraresistencia</a:t>
            </a:r>
            <a:r>
              <a:rPr lang="es-ES" u="sng" dirty="0"/>
              <a:t> (pesas</a:t>
            </a:r>
            <a:r>
              <a:rPr lang="es-ES" u="sng" dirty="0" smtClean="0"/>
              <a:t>)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sz="2000" dirty="0"/>
              <a:t>Se realizará con poco peso y muchas repeticiones, en tandas </a:t>
            </a:r>
            <a:r>
              <a:rPr lang="es-ES" sz="2000" dirty="0" smtClean="0"/>
              <a:t>de 10 </a:t>
            </a:r>
            <a:r>
              <a:rPr lang="es-ES" sz="2000" dirty="0"/>
              <a:t>a 20 repeticiones descansando periodos de 30-60 segundos. </a:t>
            </a:r>
            <a:endParaRPr lang="es-ES" sz="2000" dirty="0" smtClean="0"/>
          </a:p>
          <a:p>
            <a:r>
              <a:rPr lang="es-ES" sz="2000" dirty="0" smtClean="0"/>
              <a:t>Evitar la </a:t>
            </a:r>
            <a:r>
              <a:rPr lang="es-ES" sz="2000" dirty="0"/>
              <a:t>maniobra de </a:t>
            </a:r>
            <a:r>
              <a:rPr lang="es-ES" sz="2000" dirty="0" err="1"/>
              <a:t>Valsalva</a:t>
            </a:r>
            <a:r>
              <a:rPr lang="es-ES" sz="2000" dirty="0"/>
              <a:t> es muy importante, ya que </a:t>
            </a:r>
            <a:r>
              <a:rPr lang="es-ES" sz="2000" dirty="0" smtClean="0"/>
              <a:t>produce elevaciones significativas de la tensión arterial</a:t>
            </a: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95536" y="79248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800" dirty="0" smtClean="0"/>
              <a:t>RECOMENDACIONES PARA LA PRÁCTICA DE EF</a:t>
            </a:r>
            <a:endParaRPr lang="es-ES" sz="4800" dirty="0"/>
          </a:p>
        </p:txBody>
      </p:sp>
      <p:pic>
        <p:nvPicPr>
          <p:cNvPr id="8" name="Picture 10" descr="http://bajardepesoconfelix.com/wp-content/uploads/2014/09/valsalva-e141078796987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36" y="4712933"/>
            <a:ext cx="762000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5493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975405"/>
            <a:ext cx="8507288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DISEÑO DE UNA SESIÓN DE ENTRENAMIENTO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468880"/>
            <a:ext cx="8229600" cy="4389120"/>
          </a:xfrm>
        </p:spPr>
        <p:txBody>
          <a:bodyPr>
            <a:normAutofit/>
          </a:bodyPr>
          <a:lstStyle/>
          <a:p>
            <a:r>
              <a:rPr lang="es-ES" sz="2400" b="1" u="sng" dirty="0" smtClean="0"/>
              <a:t>Fase de calentamiento</a:t>
            </a:r>
            <a:r>
              <a:rPr lang="es-ES" sz="2400" b="1" dirty="0" smtClean="0"/>
              <a:t>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2000" dirty="0" smtClean="0"/>
              <a:t>Realizar </a:t>
            </a:r>
            <a:r>
              <a:rPr lang="es-ES" sz="2000" dirty="0"/>
              <a:t>calentamiento durante </a:t>
            </a:r>
            <a:r>
              <a:rPr lang="es-ES" sz="2000" dirty="0" smtClean="0"/>
              <a:t>7-10 minutos</a:t>
            </a:r>
            <a:r>
              <a:rPr lang="es-ES" sz="2000" dirty="0"/>
              <a:t>. </a:t>
            </a:r>
            <a:endParaRPr lang="es-ES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s-ES" sz="2000" dirty="0" smtClean="0"/>
              <a:t>De </a:t>
            </a:r>
            <a:r>
              <a:rPr lang="es-ES" sz="2000" dirty="0"/>
              <a:t>poca </a:t>
            </a:r>
            <a:r>
              <a:rPr lang="es-ES" sz="2000" dirty="0" smtClean="0"/>
              <a:t>intensidad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2000" dirty="0" smtClean="0"/>
              <a:t>Movilidad articular </a:t>
            </a:r>
            <a:r>
              <a:rPr lang="es-ES" sz="2000" dirty="0"/>
              <a:t>de los músculos y articulaciones </a:t>
            </a:r>
            <a:endParaRPr lang="es-ES" sz="2000" dirty="0" smtClean="0"/>
          </a:p>
          <a:p>
            <a:pPr marL="0" indent="0">
              <a:buNone/>
            </a:pPr>
            <a:endParaRPr lang="es-ES" sz="2000" dirty="0"/>
          </a:p>
          <a:p>
            <a:r>
              <a:rPr lang="es-ES" sz="2400" b="1" u="sng" dirty="0" smtClean="0"/>
              <a:t>Fase de esfuerzo</a:t>
            </a:r>
            <a:r>
              <a:rPr lang="es-ES" sz="2400" b="1" dirty="0" smtClean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2000" dirty="0" smtClean="0"/>
              <a:t>Se </a:t>
            </a:r>
            <a:r>
              <a:rPr lang="es-ES" sz="2000" dirty="0"/>
              <a:t>realiza el tipo de </a:t>
            </a:r>
            <a:r>
              <a:rPr lang="es-ES" sz="2000" dirty="0" smtClean="0"/>
              <a:t>ejercicio aeróbico </a:t>
            </a:r>
            <a:r>
              <a:rPr lang="es-ES" sz="2000" dirty="0"/>
              <a:t>elegido con la intensidad y duración prescrita. </a:t>
            </a:r>
            <a:endParaRPr lang="es-ES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s-ES" sz="2000" dirty="0" smtClean="0"/>
              <a:t>Comenzar con ejercicios de </a:t>
            </a:r>
            <a:r>
              <a:rPr lang="es-ES" sz="2000" dirty="0"/>
              <a:t>coordinación </a:t>
            </a:r>
            <a:r>
              <a:rPr lang="es-ES" sz="2000" dirty="0" smtClean="0"/>
              <a:t>y</a:t>
            </a:r>
            <a:r>
              <a:rPr lang="es-ES" sz="2000" dirty="0"/>
              <a:t> </a:t>
            </a:r>
            <a:r>
              <a:rPr lang="es-ES" sz="2000" dirty="0" smtClean="0"/>
              <a:t>velocidad y continuar con ejercicios </a:t>
            </a:r>
            <a:r>
              <a:rPr lang="es-ES" sz="2000" dirty="0"/>
              <a:t>de fuerza-resistencia </a:t>
            </a:r>
          </a:p>
          <a:p>
            <a:pPr marL="0" indent="0">
              <a:buNone/>
            </a:pPr>
            <a:endParaRPr lang="es-ES" dirty="0"/>
          </a:p>
          <a:p>
            <a:pPr>
              <a:buFont typeface="Wingdings" panose="05000000000000000000" pitchFamily="2" charset="2"/>
              <a:buChar char="Ø"/>
            </a:pPr>
            <a:endParaRPr lang="es-ES" dirty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/>
          </a:p>
          <a:p>
            <a:pPr>
              <a:buFont typeface="Wingdings" panose="05000000000000000000" pitchFamily="2" charset="2"/>
              <a:buChar char="Ø"/>
            </a:pP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475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752528"/>
          </a:xfrm>
        </p:spPr>
        <p:txBody>
          <a:bodyPr>
            <a:normAutofit fontScale="47500" lnSpcReduction="20000"/>
          </a:bodyPr>
          <a:lstStyle/>
          <a:p>
            <a:r>
              <a:rPr lang="es-ES" sz="5100" b="1" u="sng" dirty="0" smtClean="0"/>
              <a:t>Fase de recuperación o vuelta a la calma</a:t>
            </a:r>
          </a:p>
          <a:p>
            <a:pPr marL="0" indent="0">
              <a:buNone/>
            </a:pPr>
            <a:endParaRPr lang="es-ES" sz="4200" b="1" u="sng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s-ES" sz="4200" dirty="0" smtClean="0"/>
              <a:t>Ir atenuando progresivamente la </a:t>
            </a:r>
            <a:r>
              <a:rPr lang="es-ES" sz="4200" dirty="0"/>
              <a:t>intensidad hasta la detención en un período de 5 a 10 </a:t>
            </a:r>
            <a:r>
              <a:rPr lang="es-ES" sz="4200" dirty="0" smtClean="0"/>
              <a:t>minutos</a:t>
            </a:r>
          </a:p>
          <a:p>
            <a:pPr marL="0" indent="0">
              <a:buNone/>
            </a:pPr>
            <a:endParaRPr lang="es-ES" sz="4200" dirty="0"/>
          </a:p>
          <a:p>
            <a:pPr>
              <a:buFont typeface="Wingdings" panose="05000000000000000000" pitchFamily="2" charset="2"/>
              <a:buChar char="Ø"/>
            </a:pPr>
            <a:r>
              <a:rPr lang="es-ES" sz="4200" dirty="0"/>
              <a:t>Sirve </a:t>
            </a:r>
            <a:r>
              <a:rPr lang="es-ES" sz="4200" dirty="0" smtClean="0"/>
              <a:t>para:</a:t>
            </a:r>
          </a:p>
          <a:p>
            <a:pPr>
              <a:buFontTx/>
              <a:buChar char="-"/>
            </a:pPr>
            <a:r>
              <a:rPr lang="es-ES" sz="4200" dirty="0" smtClean="0"/>
              <a:t>Eliminar el calor</a:t>
            </a:r>
          </a:p>
          <a:p>
            <a:pPr>
              <a:buFontTx/>
              <a:buChar char="-"/>
            </a:pPr>
            <a:r>
              <a:rPr lang="es-ES" sz="4200" dirty="0"/>
              <a:t>M</a:t>
            </a:r>
            <a:r>
              <a:rPr lang="es-ES" sz="4200" dirty="0" smtClean="0"/>
              <a:t>etabolizar </a:t>
            </a:r>
            <a:r>
              <a:rPr lang="es-ES" sz="4200" dirty="0"/>
              <a:t>el ácido </a:t>
            </a:r>
            <a:r>
              <a:rPr lang="es-ES" sz="4200" dirty="0" smtClean="0"/>
              <a:t>láctico </a:t>
            </a:r>
          </a:p>
          <a:p>
            <a:pPr>
              <a:buFontTx/>
              <a:buChar char="-"/>
            </a:pPr>
            <a:r>
              <a:rPr lang="es-ES" sz="4200" dirty="0"/>
              <a:t>E</a:t>
            </a:r>
            <a:r>
              <a:rPr lang="es-ES" sz="4200" dirty="0" smtClean="0"/>
              <a:t>vitar </a:t>
            </a:r>
            <a:r>
              <a:rPr lang="es-ES" sz="4200" dirty="0"/>
              <a:t>la posible hipotensión y </a:t>
            </a:r>
            <a:r>
              <a:rPr lang="es-ES" sz="4200" dirty="0" smtClean="0"/>
              <a:t>síncope</a:t>
            </a:r>
          </a:p>
          <a:p>
            <a:pPr>
              <a:buFontTx/>
              <a:buChar char="-"/>
            </a:pPr>
            <a:endParaRPr lang="es-ES" sz="4200" dirty="0"/>
          </a:p>
          <a:p>
            <a:pPr>
              <a:buFont typeface="Arial" panose="020B0604020202020204" pitchFamily="34" charset="0"/>
              <a:buChar char="•"/>
            </a:pPr>
            <a:r>
              <a:rPr lang="es-ES" sz="4200" dirty="0" smtClean="0"/>
              <a:t>Los </a:t>
            </a:r>
            <a:r>
              <a:rPr lang="es-ES" sz="4200" dirty="0"/>
              <a:t>niveles de catecolaminas pueden elevarse </a:t>
            </a:r>
            <a:r>
              <a:rPr lang="es-ES" sz="4200" dirty="0" smtClean="0"/>
              <a:t>durante el </a:t>
            </a:r>
            <a:r>
              <a:rPr lang="es-ES" sz="4200" dirty="0"/>
              <a:t>período de recuperación inmediato y desencadenar arritmias </a:t>
            </a:r>
            <a:r>
              <a:rPr lang="es-ES" sz="4200" dirty="0" smtClean="0"/>
              <a:t>cardiacas.</a:t>
            </a:r>
          </a:p>
          <a:p>
            <a:pPr marL="0" indent="0">
              <a:buNone/>
            </a:pPr>
            <a:r>
              <a:rPr lang="es-ES" sz="4200" dirty="0" smtClean="0"/>
              <a:t> </a:t>
            </a:r>
            <a:endParaRPr lang="es-ES" sz="4200" dirty="0"/>
          </a:p>
          <a:p>
            <a:pPr marL="0" indent="0">
              <a:buNone/>
            </a:pPr>
            <a:endParaRPr lang="es-ES" sz="2000" dirty="0"/>
          </a:p>
          <a:p>
            <a:pPr marL="0" indent="0">
              <a:buNone/>
            </a:pPr>
            <a:endParaRPr lang="es-ES" sz="2000" dirty="0" smtClean="0"/>
          </a:p>
          <a:p>
            <a:pP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 marL="0" indent="0">
              <a:buNone/>
            </a:pPr>
            <a:endParaRPr lang="es-ES" sz="2000" dirty="0"/>
          </a:p>
          <a:p>
            <a:pPr marL="0" indent="0">
              <a:buNone/>
            </a:pPr>
            <a:r>
              <a:rPr lang="es-ES" sz="2000" dirty="0" smtClean="0"/>
              <a:t> </a:t>
            </a:r>
            <a:endParaRPr lang="es-ES" sz="2000" b="1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DISEÑO DE UNA SESIÓN DE ENTRENAMIENTO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68128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454413" cy="1143000"/>
          </a:xfrm>
        </p:spPr>
        <p:txBody>
          <a:bodyPr>
            <a:normAutofit/>
          </a:bodyPr>
          <a:lstStyle/>
          <a:p>
            <a:r>
              <a:rPr lang="es-ES" sz="4800" dirty="0" smtClean="0"/>
              <a:t>RECOMENDACIONES PRÁCTICAS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>
          <a:xfrm>
            <a:off x="683568" y="1916832"/>
            <a:ext cx="7467600" cy="5256584"/>
          </a:xfrm>
        </p:spPr>
        <p:txBody>
          <a:bodyPr>
            <a:normAutofit/>
          </a:bodyPr>
          <a:lstStyle/>
          <a:p>
            <a:r>
              <a:rPr lang="es-ES" sz="2000" dirty="0" smtClean="0"/>
              <a:t>Comenzar con sesiones de 15 minutos que gradualmente se pueden ir alargando hasta alcanzar al menos 30 min.</a:t>
            </a:r>
          </a:p>
          <a:p>
            <a:pPr marL="0" indent="0">
              <a:buNone/>
            </a:pPr>
            <a:endParaRPr lang="es-ES" sz="2000" dirty="0" smtClean="0"/>
          </a:p>
          <a:p>
            <a:r>
              <a:rPr lang="es-ES" sz="2000" dirty="0" smtClean="0"/>
              <a:t>Actividades como la gimnasia y algunos deportes que cultivan básicamente la flexibilidad y la coordinación pueden tener mínimo efecto sobre la presión arterial.</a:t>
            </a:r>
          </a:p>
          <a:p>
            <a:endParaRPr lang="es-ES" sz="2000" dirty="0" smtClean="0"/>
          </a:p>
          <a:p>
            <a:r>
              <a:rPr lang="es-ES" sz="2000" dirty="0" smtClean="0"/>
              <a:t>Preferiblemente el ejercicio se realizará en espacios abiertos, bien iluminados y aireados.</a:t>
            </a:r>
          </a:p>
          <a:p>
            <a:endParaRPr lang="es-ES" sz="2000" dirty="0" smtClean="0"/>
          </a:p>
          <a:p>
            <a:r>
              <a:rPr lang="es-ES" sz="2000" dirty="0" smtClean="0"/>
              <a:t>Acompañar el programa con un plan de alimentación saludable y revisar regularmente el peso corporal</a:t>
            </a:r>
          </a:p>
        </p:txBody>
      </p:sp>
    </p:spTree>
    <p:extLst>
      <p:ext uri="{BB962C8B-B14F-4D97-AF65-F5344CB8AC3E}">
        <p14:creationId xmlns:p14="http://schemas.microsoft.com/office/powerpoint/2010/main" val="191172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ACTIVIDAD FÍSICA EN PACIENTES CON OBESIDAD</a:t>
            </a:r>
            <a:endParaRPr lang="es-ES" dirty="0"/>
          </a:p>
        </p:txBody>
      </p:sp>
      <p:pic>
        <p:nvPicPr>
          <p:cNvPr id="4098" name="Picture 2" descr="http://1.bp.blogspot.com/-XhY6JDYm_1M/UugvBzAF2XI/AAAAAAAAAWA/1RljC7sclW0/s1600/gordito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171443"/>
            <a:ext cx="2800300" cy="344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3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44524" y="404664"/>
            <a:ext cx="9433048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¿QUÉ ES LA OBESIDAD?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sz="2000" dirty="0"/>
              <a:t>La </a:t>
            </a:r>
            <a:r>
              <a:rPr lang="es-ES" sz="2000" b="1" dirty="0"/>
              <a:t>obesidad</a:t>
            </a:r>
            <a:r>
              <a:rPr lang="es-ES" sz="2000" dirty="0"/>
              <a:t> es la enfermedad crónica de origen multifactorial prevenible que se caracteriza por acumulación excesiva de grasa o hipertrofia general del tejido adiposo en el </a:t>
            </a:r>
            <a:r>
              <a:rPr lang="es-ES" sz="2000" dirty="0" smtClean="0"/>
              <a:t>cuerpo.</a:t>
            </a:r>
          </a:p>
          <a:p>
            <a:pPr marL="0" indent="0">
              <a:buNone/>
            </a:pPr>
            <a:endParaRPr lang="es-ES" sz="2000" dirty="0" smtClean="0"/>
          </a:p>
          <a:p>
            <a:r>
              <a:rPr lang="es-ES" sz="2000" dirty="0"/>
              <a:t>La OMS </a:t>
            </a:r>
            <a:r>
              <a:rPr lang="es-ES" sz="2000" dirty="0" smtClean="0"/>
              <a:t>define </a:t>
            </a:r>
            <a:r>
              <a:rPr lang="es-ES" sz="2000" dirty="0"/>
              <a:t>como obesidad cuando el </a:t>
            </a:r>
            <a:r>
              <a:rPr lang="es-ES" sz="2000" dirty="0" smtClean="0"/>
              <a:t>IMC </a:t>
            </a:r>
            <a:r>
              <a:rPr lang="es-ES" sz="2000" dirty="0"/>
              <a:t>es igual o superior a 30 kg/m²</a:t>
            </a:r>
            <a:r>
              <a:rPr lang="es-ES" sz="2000" dirty="0" smtClean="0"/>
              <a:t>.  (IMC= peso </a:t>
            </a:r>
            <a:r>
              <a:rPr lang="es-ES" sz="2000" dirty="0"/>
              <a:t>en kg/talla en </a:t>
            </a:r>
            <a:r>
              <a:rPr lang="es-ES" sz="2000" dirty="0" smtClean="0"/>
              <a:t>m</a:t>
            </a:r>
            <a:r>
              <a:rPr lang="es-ES" sz="2000" baseline="30000" dirty="0" smtClean="0"/>
              <a:t>2</a:t>
            </a:r>
            <a:r>
              <a:rPr lang="es-ES" sz="2000" dirty="0" smtClean="0"/>
              <a:t>)</a:t>
            </a:r>
          </a:p>
          <a:p>
            <a:pPr marL="0" indent="0">
              <a:buNone/>
            </a:pPr>
            <a:endParaRPr lang="es-ES" sz="2000" baseline="30000" dirty="0" smtClean="0"/>
          </a:p>
          <a:p>
            <a:r>
              <a:rPr lang="es-ES" sz="2000" dirty="0" smtClean="0"/>
              <a:t> </a:t>
            </a:r>
            <a:r>
              <a:rPr lang="es-ES" sz="2000" dirty="0"/>
              <a:t>También se considera signo de obesidad un perímetro abdominal aumentado en hombres mayor o igual a 102 cm y en mujeres mayor o igual a 88 cm.</a:t>
            </a:r>
          </a:p>
        </p:txBody>
      </p:sp>
    </p:spTree>
    <p:extLst>
      <p:ext uri="{BB962C8B-B14F-4D97-AF65-F5344CB8AC3E}">
        <p14:creationId xmlns:p14="http://schemas.microsoft.com/office/powerpoint/2010/main" val="396986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sz="2000" dirty="0"/>
              <a:t>La obesidad </a:t>
            </a:r>
            <a:r>
              <a:rPr lang="es-ES" sz="2000" dirty="0" smtClean="0"/>
              <a:t>es un síndrome </a:t>
            </a:r>
            <a:r>
              <a:rPr lang="es-ES" sz="2000" dirty="0"/>
              <a:t>metabólico siendo un </a:t>
            </a:r>
            <a:r>
              <a:rPr lang="es-ES" sz="2000" b="1" dirty="0"/>
              <a:t>factor de riesgo </a:t>
            </a:r>
            <a:r>
              <a:rPr lang="es-ES" sz="2000" b="1" dirty="0" smtClean="0"/>
              <a:t>conocido</a:t>
            </a:r>
          </a:p>
          <a:p>
            <a:pPr marL="0" indent="0">
              <a:buNone/>
            </a:pPr>
            <a:endParaRPr lang="es-ES" sz="2000" b="1" dirty="0" smtClean="0"/>
          </a:p>
          <a:p>
            <a:r>
              <a:rPr lang="es-ES" sz="2000" dirty="0"/>
              <a:t>P</a:t>
            </a:r>
            <a:r>
              <a:rPr lang="es-ES" sz="2000" dirty="0" smtClean="0"/>
              <a:t>redispone el desarrollo de enfermedades </a:t>
            </a:r>
            <a:r>
              <a:rPr lang="es-ES" sz="2000" dirty="0"/>
              <a:t>cardiovasculares, diabetes mellitus tipo 2, apnea del sueño, ictus, osteoartritis</a:t>
            </a:r>
            <a:r>
              <a:rPr lang="es-ES" sz="2000" dirty="0" smtClean="0"/>
              <a:t>,…</a:t>
            </a:r>
          </a:p>
          <a:p>
            <a:pPr marL="0" indent="0">
              <a:buNone/>
            </a:pPr>
            <a:endParaRPr lang="es-ES" sz="2000" dirty="0" smtClean="0"/>
          </a:p>
          <a:p>
            <a:r>
              <a:rPr lang="es-ES" sz="2000" dirty="0" smtClean="0"/>
              <a:t>El </a:t>
            </a:r>
            <a:r>
              <a:rPr lang="es-ES" sz="2000" dirty="0"/>
              <a:t>paciente obeso </a:t>
            </a:r>
            <a:r>
              <a:rPr lang="es-ES" sz="2000" dirty="0" smtClean="0"/>
              <a:t>puede presentar  limitaciones</a:t>
            </a:r>
          </a:p>
          <a:p>
            <a:pPr marL="0" indent="0">
              <a:buNone/>
            </a:pPr>
            <a:r>
              <a:rPr lang="es-ES" sz="2000" dirty="0" smtClean="0"/>
              <a:t> </a:t>
            </a:r>
            <a:r>
              <a:rPr lang="es-ES" sz="2000" dirty="0"/>
              <a:t>para </a:t>
            </a:r>
            <a:r>
              <a:rPr lang="es-ES" sz="2000" dirty="0" smtClean="0"/>
              <a:t>desarrollar una </a:t>
            </a:r>
            <a:r>
              <a:rPr lang="es-ES" sz="2000" dirty="0"/>
              <a:t>actividad </a:t>
            </a:r>
            <a:r>
              <a:rPr lang="es-ES" sz="2000" dirty="0" smtClean="0"/>
              <a:t>física </a:t>
            </a:r>
            <a:r>
              <a:rPr lang="es-ES" sz="2000" dirty="0"/>
              <a:t>adecuada, </a:t>
            </a:r>
            <a:endParaRPr lang="es-ES" sz="2000" dirty="0" smtClean="0"/>
          </a:p>
          <a:p>
            <a:pPr marL="0" indent="0">
              <a:buNone/>
            </a:pPr>
            <a:r>
              <a:rPr lang="es-ES" sz="2000" dirty="0" smtClean="0"/>
              <a:t>favoreciendo la </a:t>
            </a:r>
            <a:r>
              <a:rPr lang="es-ES" sz="2000" dirty="0"/>
              <a:t>disminución del </a:t>
            </a:r>
            <a:r>
              <a:rPr lang="es-ES" sz="2000" dirty="0" smtClean="0"/>
              <a:t>gasto energético.</a:t>
            </a:r>
            <a:endParaRPr lang="es-ES" sz="1700" i="1" dirty="0"/>
          </a:p>
          <a:p>
            <a:endParaRPr lang="es-ES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-144524" y="404664"/>
            <a:ext cx="9433048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¿QUÉ ES LA OBESIDAD?</a:t>
            </a:r>
            <a:endParaRPr lang="es-ES" sz="4800" dirty="0"/>
          </a:p>
        </p:txBody>
      </p:sp>
      <p:pic>
        <p:nvPicPr>
          <p:cNvPr id="7" name="Picture 2" descr="http://www.elvocerodigital.com/imagenes/chegordo-04-28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508" y="3789040"/>
            <a:ext cx="261772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37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ile:Principales factores de la obesidad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00808"/>
            <a:ext cx="5472608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-108520" y="188640"/>
            <a:ext cx="9433048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¿QUÉ ES LA OBESIDAD?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393413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92088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CÓMO PREVENIR LA OBESIDAD</a:t>
            </a:r>
            <a:endParaRPr lang="es-ES" sz="4800" dirty="0"/>
          </a:p>
        </p:txBody>
      </p:sp>
      <p:pic>
        <p:nvPicPr>
          <p:cNvPr id="6146" name="Picture 2" descr="equilibrio energético es como una balanza. Calorías consumidas = alimentos y bebidas. Calorías gastadas = funciones corporales y actividad física.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88840"/>
            <a:ext cx="6702349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23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828800"/>
            <a:ext cx="8226425" cy="8382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s-ES_tradnl" altLang="es-ES"/>
              <a:t>ESTRATEGIA ÓPTIMA</a:t>
            </a:r>
          </a:p>
          <a:p>
            <a:pPr algn="ctr"/>
            <a:endParaRPr lang="es-ES_tradnl" altLang="es-ES"/>
          </a:p>
          <a:p>
            <a:pPr algn="ctr">
              <a:buFont typeface="Wingdings" panose="05000000000000000000" pitchFamily="2" charset="2"/>
              <a:buNone/>
            </a:pPr>
            <a:endParaRPr lang="es-ES_tradnl" altLang="es-ES"/>
          </a:p>
          <a:p>
            <a:pPr algn="ctr">
              <a:buFont typeface="Wingdings" panose="05000000000000000000" pitchFamily="2" charset="2"/>
              <a:buNone/>
            </a:pPr>
            <a:endParaRPr lang="es-ES_tradnl" altLang="es-ES"/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990600" y="3505200"/>
            <a:ext cx="2514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altLang="es-ES" sz="2400"/>
              <a:t>RESTRICCIÓN CALÓRICA MODERADA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5029200" y="3505200"/>
            <a:ext cx="321520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altLang="es-ES" sz="2400" dirty="0"/>
              <a:t>EJERCICIOS AERÓBICOS REGULARMENTE</a:t>
            </a:r>
          </a:p>
        </p:txBody>
      </p:sp>
      <p:sp>
        <p:nvSpPr>
          <p:cNvPr id="43014" name="Line 6"/>
          <p:cNvSpPr>
            <a:spLocks noChangeShapeType="1"/>
          </p:cNvSpPr>
          <p:nvPr/>
        </p:nvSpPr>
        <p:spPr bwMode="auto">
          <a:xfrm flipH="1">
            <a:off x="2514600" y="2438400"/>
            <a:ext cx="1828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3015" name="Line 7"/>
          <p:cNvSpPr>
            <a:spLocks noChangeShapeType="1"/>
          </p:cNvSpPr>
          <p:nvPr/>
        </p:nvSpPr>
        <p:spPr bwMode="auto">
          <a:xfrm>
            <a:off x="4343400" y="2438400"/>
            <a:ext cx="1752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3017" name="Picture 9" descr="brain-and-fo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876800"/>
            <a:ext cx="1905000" cy="174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9" name="Picture 11" descr="ejercicio-aerobico-una-ayuda-prevenir-obesida-L-ova-r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857929"/>
            <a:ext cx="2783160" cy="182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755576" y="50165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CÓMO PREVENIR LA OBESIDAD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11918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El ejercicio </a:t>
            </a:r>
            <a:r>
              <a:rPr lang="es-ES" dirty="0"/>
              <a:t>físico </a:t>
            </a:r>
            <a:r>
              <a:rPr lang="es-ES" dirty="0" smtClean="0"/>
              <a:t>produce </a:t>
            </a:r>
            <a:r>
              <a:rPr lang="es-ES" dirty="0"/>
              <a:t>pérdida de masa grasa </a:t>
            </a:r>
            <a:r>
              <a:rPr lang="es-ES" dirty="0" smtClean="0"/>
              <a:t>y aumento </a:t>
            </a:r>
            <a:r>
              <a:rPr lang="es-ES" dirty="0"/>
              <a:t>de la masa </a:t>
            </a:r>
            <a:r>
              <a:rPr lang="es-ES" dirty="0" smtClean="0"/>
              <a:t>magra.</a:t>
            </a:r>
          </a:p>
          <a:p>
            <a:r>
              <a:rPr lang="es-ES" dirty="0"/>
              <a:t>T</a:t>
            </a:r>
            <a:r>
              <a:rPr lang="es-ES" dirty="0" smtClean="0"/>
              <a:t>ratamiento solo </a:t>
            </a:r>
            <a:r>
              <a:rPr lang="es-ES" dirty="0"/>
              <a:t>con </a:t>
            </a:r>
            <a:r>
              <a:rPr lang="es-ES" dirty="0" smtClean="0"/>
              <a:t>dieta: </a:t>
            </a:r>
            <a:r>
              <a:rPr lang="es-ES" dirty="0"/>
              <a:t>se producirá una pérdida tanto de masa grasa como </a:t>
            </a:r>
            <a:r>
              <a:rPr lang="es-ES" dirty="0" smtClean="0"/>
              <a:t>de masa </a:t>
            </a:r>
            <a:r>
              <a:rPr lang="es-ES" dirty="0"/>
              <a:t>muscular</a:t>
            </a:r>
            <a:r>
              <a:rPr lang="es-ES" dirty="0" smtClean="0"/>
              <a:t>.</a:t>
            </a:r>
          </a:p>
          <a:p>
            <a:r>
              <a:rPr lang="es-ES" dirty="0" smtClean="0"/>
              <a:t>Dieta y ejercicio se </a:t>
            </a:r>
            <a:r>
              <a:rPr lang="es-ES" dirty="0"/>
              <a:t>deben realizar de forma </a:t>
            </a:r>
            <a:r>
              <a:rPr lang="es-ES" dirty="0" smtClean="0"/>
              <a:t>conjunta </a:t>
            </a:r>
            <a:r>
              <a:rPr lang="es-ES" dirty="0"/>
              <a:t>para potenciar sus efectos.</a:t>
            </a:r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77744" y="54868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CÓMO PREVENIR LA OBESIDAD</a:t>
            </a:r>
            <a:endParaRPr lang="es-ES" sz="4800" dirty="0"/>
          </a:p>
        </p:txBody>
      </p:sp>
      <p:pic>
        <p:nvPicPr>
          <p:cNvPr id="7" name="Picture 2" descr="http://www.trampalia.es/control/upload6/Alimentaci%C3%B3n%20y%20ejercicio%20f%C3%ADsico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221088"/>
            <a:ext cx="3438525" cy="237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561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681" y="980728"/>
            <a:ext cx="8579296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BENEFICIOS DE LA ACTIVIDAD FISICA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6529" y="2276872"/>
            <a:ext cx="8229600" cy="4389120"/>
          </a:xfrm>
        </p:spPr>
        <p:txBody>
          <a:bodyPr>
            <a:normAutofit/>
          </a:bodyPr>
          <a:lstStyle/>
          <a:p>
            <a:r>
              <a:rPr lang="es-ES" sz="2000" dirty="0"/>
              <a:t>Aumento de la esperanza de vida</a:t>
            </a:r>
            <a:r>
              <a:rPr lang="es-ES" sz="2000" dirty="0" smtClean="0"/>
              <a:t>.</a:t>
            </a:r>
            <a:endParaRPr lang="es-ES" sz="2000" dirty="0"/>
          </a:p>
          <a:p>
            <a:r>
              <a:rPr lang="es-ES" sz="2000" dirty="0"/>
              <a:t>Reducción de la morbimortalidad global.</a:t>
            </a:r>
          </a:p>
          <a:p>
            <a:r>
              <a:rPr lang="es-ES" sz="2000" dirty="0" smtClean="0"/>
              <a:t>Mejor </a:t>
            </a:r>
            <a:r>
              <a:rPr lang="es-ES" sz="2000" dirty="0"/>
              <a:t>control de las cifras de presión arterial</a:t>
            </a:r>
            <a:r>
              <a:rPr lang="es-ES" sz="2000" dirty="0" smtClean="0"/>
              <a:t>.</a:t>
            </a:r>
            <a:endParaRPr lang="es-ES" sz="2000" dirty="0"/>
          </a:p>
          <a:p>
            <a:r>
              <a:rPr lang="es-ES" sz="2000" dirty="0"/>
              <a:t>Mejoría del perfil lipídico</a:t>
            </a:r>
            <a:r>
              <a:rPr lang="es-ES" sz="2000" dirty="0" smtClean="0"/>
              <a:t>.</a:t>
            </a:r>
            <a:endParaRPr lang="es-ES" sz="2000" dirty="0"/>
          </a:p>
          <a:p>
            <a:r>
              <a:rPr lang="es-ES" sz="2000" dirty="0"/>
              <a:t>Mejora de la sensibilidad periférica a la insulina</a:t>
            </a:r>
            <a:r>
              <a:rPr lang="es-ES" sz="2000" dirty="0" smtClean="0"/>
              <a:t>.</a:t>
            </a:r>
            <a:endParaRPr lang="es-ES" sz="2000" dirty="0"/>
          </a:p>
          <a:p>
            <a:r>
              <a:rPr lang="es-ES" sz="2000" dirty="0"/>
              <a:t>Mejoría funcional respiratoria</a:t>
            </a:r>
            <a:r>
              <a:rPr lang="es-ES" sz="2000" dirty="0" smtClean="0"/>
              <a:t>.</a:t>
            </a:r>
            <a:endParaRPr lang="es-ES" sz="2000" dirty="0"/>
          </a:p>
          <a:p>
            <a:r>
              <a:rPr lang="es-ES" sz="2000" dirty="0"/>
              <a:t>Mayor tolerancia al esfuerzo físico</a:t>
            </a:r>
            <a:r>
              <a:rPr lang="es-ES" sz="2000" dirty="0" smtClean="0"/>
              <a:t>.</a:t>
            </a:r>
            <a:endParaRPr lang="es-ES" sz="2000" dirty="0"/>
          </a:p>
          <a:p>
            <a:r>
              <a:rPr lang="es-ES" sz="2000" dirty="0"/>
              <a:t>Aumento de la densidad mineral ósea</a:t>
            </a:r>
            <a:r>
              <a:rPr lang="es-ES" sz="2000" dirty="0" smtClean="0"/>
              <a:t>.</a:t>
            </a:r>
            <a:endParaRPr lang="es-ES" sz="2000" dirty="0"/>
          </a:p>
          <a:p>
            <a:r>
              <a:rPr lang="es-ES" sz="2000" dirty="0"/>
              <a:t>Mejoría de la función </a:t>
            </a:r>
            <a:r>
              <a:rPr lang="es-ES" sz="2000" dirty="0" err="1"/>
              <a:t>osteoarticular</a:t>
            </a:r>
            <a:r>
              <a:rPr lang="es-ES" sz="2000" dirty="0" smtClean="0"/>
              <a:t>.</a:t>
            </a:r>
            <a:endParaRPr lang="es-ES" sz="2000" dirty="0"/>
          </a:p>
          <a:p>
            <a:r>
              <a:rPr lang="es-ES" sz="2000" dirty="0"/>
              <a:t>Mejoría de la función </a:t>
            </a:r>
            <a:r>
              <a:rPr lang="es-ES" sz="2000" dirty="0" err="1"/>
              <a:t>musculotendinosa</a:t>
            </a:r>
            <a:r>
              <a:rPr lang="es-ES" sz="2000" dirty="0" smtClean="0"/>
              <a:t>.</a:t>
            </a:r>
            <a:endParaRPr lang="es-ES" sz="2000" dirty="0"/>
          </a:p>
          <a:p>
            <a:r>
              <a:rPr lang="es-ES" sz="2000" dirty="0"/>
              <a:t>Mejoría circulatoria (arterial, venosa y linfática)</a:t>
            </a: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414291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9856" y="404664"/>
            <a:ext cx="8784976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PRESCRIPCIÓN DE EJERCICIO FÍSICO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389120"/>
          </a:xfrm>
        </p:spPr>
        <p:txBody>
          <a:bodyPr>
            <a:normAutofit/>
          </a:bodyPr>
          <a:lstStyle/>
          <a:p>
            <a:r>
              <a:rPr lang="es-ES" sz="2400" u="sng" dirty="0"/>
              <a:t>Antes de realizar la </a:t>
            </a:r>
            <a:r>
              <a:rPr lang="es-ES" sz="2400" u="sng" dirty="0" smtClean="0"/>
              <a:t>prescripción</a:t>
            </a:r>
            <a:r>
              <a:rPr lang="es-ES" dirty="0" smtClean="0"/>
              <a:t>:</a:t>
            </a:r>
          </a:p>
          <a:p>
            <a:pPr marL="0" indent="0">
              <a:buNone/>
            </a:pPr>
            <a:endParaRPr lang="es-E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s-ES" sz="2000" dirty="0" smtClean="0"/>
              <a:t>Realizar  </a:t>
            </a:r>
            <a:r>
              <a:rPr lang="es-ES" sz="2000" dirty="0"/>
              <a:t>anamnesis detallada del </a:t>
            </a:r>
            <a:r>
              <a:rPr lang="es-ES" sz="2000" dirty="0" smtClean="0"/>
              <a:t>paciente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2000" dirty="0"/>
              <a:t>V</a:t>
            </a:r>
            <a:r>
              <a:rPr lang="es-ES" sz="2000" dirty="0" smtClean="0"/>
              <a:t>alorar la </a:t>
            </a:r>
            <a:r>
              <a:rPr lang="es-ES" sz="2000" dirty="0"/>
              <a:t>realización </a:t>
            </a:r>
            <a:r>
              <a:rPr lang="es-ES" sz="2000" dirty="0" smtClean="0"/>
              <a:t>previa de ejercicio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2000" dirty="0" smtClean="0"/>
              <a:t>Prueba </a:t>
            </a:r>
            <a:r>
              <a:rPr lang="es-ES" sz="2000" dirty="0"/>
              <a:t>de esfuerzo </a:t>
            </a:r>
            <a:r>
              <a:rPr lang="es-ES" sz="2000" dirty="0" smtClean="0"/>
              <a:t>si:</a:t>
            </a:r>
          </a:p>
          <a:p>
            <a:pPr>
              <a:buFontTx/>
              <a:buChar char="-"/>
            </a:pPr>
            <a:r>
              <a:rPr lang="es-ES" sz="2000" dirty="0"/>
              <a:t>P</a:t>
            </a:r>
            <a:r>
              <a:rPr lang="es-ES" sz="2000" dirty="0" smtClean="0"/>
              <a:t>resenta </a:t>
            </a:r>
            <a:r>
              <a:rPr lang="es-ES" sz="2000" dirty="0"/>
              <a:t>asociados otros factores de riesgo </a:t>
            </a:r>
            <a:r>
              <a:rPr lang="es-ES" sz="2000" dirty="0" smtClean="0"/>
              <a:t>cardiovascular</a:t>
            </a:r>
          </a:p>
          <a:p>
            <a:pPr>
              <a:buFontTx/>
              <a:buChar char="-"/>
            </a:pPr>
            <a:r>
              <a:rPr lang="es-ES" sz="2000" dirty="0" smtClean="0"/>
              <a:t> </a:t>
            </a:r>
            <a:r>
              <a:rPr lang="es-ES" sz="2000" dirty="0"/>
              <a:t>S</a:t>
            </a:r>
            <a:r>
              <a:rPr lang="es-ES" sz="2000" dirty="0" smtClean="0"/>
              <a:t>i </a:t>
            </a:r>
            <a:r>
              <a:rPr lang="es-ES" sz="2000" dirty="0"/>
              <a:t>no </a:t>
            </a:r>
            <a:r>
              <a:rPr lang="es-ES" sz="2000" dirty="0" smtClean="0"/>
              <a:t>se ha practicado </a:t>
            </a:r>
            <a:r>
              <a:rPr lang="es-ES" sz="2000" dirty="0"/>
              <a:t>nunca ejercicio </a:t>
            </a:r>
            <a:endParaRPr lang="es-ES" sz="2000" dirty="0" smtClean="0"/>
          </a:p>
          <a:p>
            <a:pPr>
              <a:buFontTx/>
              <a:buChar char="-"/>
            </a:pPr>
            <a:r>
              <a:rPr lang="es-ES" sz="2000" dirty="0" smtClean="0"/>
              <a:t> </a:t>
            </a:r>
            <a:r>
              <a:rPr lang="es-ES" sz="2000" dirty="0"/>
              <a:t>S</a:t>
            </a:r>
            <a:r>
              <a:rPr lang="es-ES" sz="2000" dirty="0" smtClean="0"/>
              <a:t>iempre </a:t>
            </a:r>
            <a:r>
              <a:rPr lang="es-ES" sz="2000" dirty="0"/>
              <a:t>que se trate </a:t>
            </a:r>
            <a:r>
              <a:rPr lang="es-ES" sz="2000" dirty="0" smtClean="0"/>
              <a:t>de </a:t>
            </a:r>
            <a:r>
              <a:rPr lang="es-ES" sz="2000" dirty="0"/>
              <a:t>obesidad mórbida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dirty="0"/>
          </a:p>
          <a:p>
            <a:pPr>
              <a:buFont typeface="Wingdings" panose="05000000000000000000" pitchFamily="2" charset="2"/>
              <a:buChar char="Ø"/>
            </a:pPr>
            <a:endParaRPr lang="es-ES" dirty="0"/>
          </a:p>
          <a:p>
            <a:pPr>
              <a:buFont typeface="Wingdings" panose="05000000000000000000" pitchFamily="2" charset="2"/>
              <a:buChar char="Ø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80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2352" y="980728"/>
            <a:ext cx="8579296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RECOMENDACIONES EN LA PRÁCTICA DE EF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129873"/>
            <a:ext cx="8229600" cy="4389120"/>
          </a:xfrm>
        </p:spPr>
        <p:txBody>
          <a:bodyPr>
            <a:normAutofit/>
          </a:bodyPr>
          <a:lstStyle/>
          <a:p>
            <a:r>
              <a:rPr lang="pt-BR" sz="2400" u="sng" dirty="0" smtClean="0"/>
              <a:t>Tipo  de </a:t>
            </a:r>
            <a:r>
              <a:rPr lang="pt-BR" sz="2400" u="sng" dirty="0" err="1" smtClean="0"/>
              <a:t>ejercicio</a:t>
            </a:r>
            <a:r>
              <a:rPr lang="pt-BR" sz="2400" u="sng" dirty="0" smtClean="0"/>
              <a:t>:</a:t>
            </a:r>
          </a:p>
          <a:p>
            <a:pPr marL="0" indent="0">
              <a:buNone/>
            </a:pPr>
            <a:endParaRPr lang="pt-BR" sz="2400" u="sng" dirty="0"/>
          </a:p>
          <a:p>
            <a:r>
              <a:rPr lang="pt-BR" sz="2000" dirty="0"/>
              <a:t>El EF </a:t>
            </a:r>
            <a:r>
              <a:rPr lang="pt-BR" sz="2000" dirty="0" err="1"/>
              <a:t>debe</a:t>
            </a:r>
            <a:r>
              <a:rPr lang="pt-BR" sz="2000" dirty="0"/>
              <a:t> </a:t>
            </a:r>
            <a:r>
              <a:rPr lang="pt-BR" sz="2000" dirty="0" smtClean="0"/>
              <a:t>ser </a:t>
            </a:r>
            <a:r>
              <a:rPr lang="pt-BR" sz="2000" dirty="0"/>
              <a:t>de tipo aeróbico.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t-BR" sz="2000" dirty="0" smtClean="0"/>
              <a:t>C</a:t>
            </a:r>
            <a:r>
              <a:rPr lang="es-ES" sz="2000" dirty="0" smtClean="0"/>
              <a:t>aminar </a:t>
            </a:r>
            <a:r>
              <a:rPr lang="es-ES" sz="2000" dirty="0"/>
              <a:t>es </a:t>
            </a:r>
            <a:r>
              <a:rPr lang="es-ES" sz="2000" dirty="0" smtClean="0"/>
              <a:t>el ejercido </a:t>
            </a:r>
            <a:r>
              <a:rPr lang="es-ES" sz="2000" dirty="0"/>
              <a:t>óptimo en las fases iniciales del </a:t>
            </a:r>
            <a:r>
              <a:rPr lang="es-ES" sz="2000" dirty="0" smtClean="0"/>
              <a:t>programa.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2000" dirty="0" smtClean="0"/>
              <a:t>También podrán realizarse ejercidos </a:t>
            </a:r>
            <a:r>
              <a:rPr lang="es-ES" sz="2000" dirty="0"/>
              <a:t>acuáticos, natación a ritmo suave o </a:t>
            </a:r>
            <a:r>
              <a:rPr lang="es-ES" sz="2000" dirty="0" smtClean="0"/>
              <a:t>bicicleta </a:t>
            </a:r>
            <a:r>
              <a:rPr lang="es-ES" sz="2000" dirty="0"/>
              <a:t>estática con baja resistencia al pedaleo</a:t>
            </a:r>
            <a:r>
              <a:rPr lang="es-ES" sz="2000" dirty="0" smtClean="0"/>
              <a:t>.</a:t>
            </a:r>
          </a:p>
          <a:p>
            <a:pPr marL="0" indent="0">
              <a:buNone/>
            </a:pPr>
            <a:endParaRPr lang="es-ES" sz="2000" dirty="0" smtClean="0"/>
          </a:p>
          <a:p>
            <a:r>
              <a:rPr lang="es-ES" sz="2000" dirty="0" smtClean="0"/>
              <a:t> </a:t>
            </a:r>
            <a:r>
              <a:rPr lang="pt-BR" sz="2400" u="sng" dirty="0" err="1" smtClean="0"/>
              <a:t>Duración</a:t>
            </a:r>
            <a:r>
              <a:rPr lang="pt-BR" sz="2400" u="sng" dirty="0" smtClean="0"/>
              <a:t>:</a:t>
            </a:r>
          </a:p>
          <a:p>
            <a:pPr marL="0" indent="0">
              <a:buNone/>
            </a:pPr>
            <a:endParaRPr lang="pt-BR" sz="2400" u="sng" dirty="0"/>
          </a:p>
          <a:p>
            <a:r>
              <a:rPr lang="es-ES" sz="2000" dirty="0" smtClean="0"/>
              <a:t>Según </a:t>
            </a:r>
            <a:r>
              <a:rPr lang="es-ES" sz="2000" dirty="0"/>
              <a:t>ACSM entorno a 1 hora </a:t>
            </a:r>
            <a:r>
              <a:rPr lang="es-ES" sz="2000" dirty="0" smtClean="0"/>
              <a:t>al día </a:t>
            </a:r>
            <a:r>
              <a:rPr lang="es-ES" sz="2000" dirty="0"/>
              <a:t>en una única sesión o en períodos de un mínimo de 10 minutos </a:t>
            </a:r>
            <a:r>
              <a:rPr lang="es-ES" sz="2000" dirty="0" smtClean="0"/>
              <a:t>de duración mínima</a:t>
            </a:r>
            <a:endParaRPr lang="es-ES" sz="2000" dirty="0"/>
          </a:p>
          <a:p>
            <a:endParaRPr lang="pt-BR" sz="2400" u="sng" dirty="0"/>
          </a:p>
          <a:p>
            <a:endParaRPr lang="es-ES" sz="2000" dirty="0"/>
          </a:p>
          <a:p>
            <a:pPr marL="0" indent="0">
              <a:buNone/>
            </a:pPr>
            <a:endParaRPr lang="pt-BR" sz="2000" dirty="0"/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44517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6193" y="2276872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pt-BR" sz="2400" u="sng" dirty="0" err="1" smtClean="0"/>
              <a:t>Frecuencia</a:t>
            </a:r>
            <a:r>
              <a:rPr lang="pt-BR" sz="2400" u="sng" dirty="0" smtClean="0"/>
              <a:t>:</a:t>
            </a:r>
          </a:p>
          <a:p>
            <a:pPr marL="0" indent="0">
              <a:buNone/>
            </a:pPr>
            <a:endParaRPr lang="pt-BR" sz="2400" u="sng" dirty="0"/>
          </a:p>
          <a:p>
            <a:r>
              <a:rPr lang="es-ES" sz="2000" dirty="0" smtClean="0"/>
              <a:t>Se </a:t>
            </a:r>
            <a:r>
              <a:rPr lang="es-ES" sz="2000" dirty="0"/>
              <a:t>deben </a:t>
            </a:r>
            <a:r>
              <a:rPr lang="es-ES" sz="2000" dirty="0" smtClean="0"/>
              <a:t>prescribir </a:t>
            </a:r>
            <a:r>
              <a:rPr lang="es-ES" sz="2000" dirty="0"/>
              <a:t>como mínimo 5 días a la semana y de forma ideal, cada </a:t>
            </a:r>
            <a:r>
              <a:rPr lang="es-ES" sz="2000" dirty="0" smtClean="0"/>
              <a:t>día.</a:t>
            </a:r>
          </a:p>
          <a:p>
            <a:endParaRPr lang="es-ES" sz="2400" dirty="0"/>
          </a:p>
          <a:p>
            <a:r>
              <a:rPr lang="es-ES" sz="2400" u="sng" dirty="0" smtClean="0"/>
              <a:t>Intensidad:</a:t>
            </a:r>
          </a:p>
          <a:p>
            <a:pPr marL="0" indent="0">
              <a:buNone/>
            </a:pPr>
            <a:endParaRPr lang="es-ES" sz="2400" u="sng" dirty="0" smtClean="0"/>
          </a:p>
          <a:p>
            <a:r>
              <a:rPr lang="es-ES" sz="2000" dirty="0" smtClean="0"/>
              <a:t>En las primeras fases, la </a:t>
            </a:r>
            <a:r>
              <a:rPr lang="es-ES" sz="2000" dirty="0"/>
              <a:t>intensidad debe estar en el límite inferior de la frecuencia </a:t>
            </a:r>
            <a:r>
              <a:rPr lang="es-ES" sz="2000" dirty="0" smtClean="0"/>
              <a:t>cardiaca de </a:t>
            </a:r>
            <a:r>
              <a:rPr lang="es-ES" sz="2000" dirty="0"/>
              <a:t>entrenamiento</a:t>
            </a:r>
            <a:r>
              <a:rPr lang="es-ES" sz="2000" dirty="0" smtClean="0"/>
              <a:t>.</a:t>
            </a:r>
          </a:p>
          <a:p>
            <a:r>
              <a:rPr lang="es-ES" sz="2000" dirty="0" smtClean="0"/>
              <a:t>Conforme mejore </a:t>
            </a:r>
            <a:r>
              <a:rPr lang="es-ES" sz="2000" dirty="0"/>
              <a:t>la condición física, los niveles de </a:t>
            </a:r>
            <a:r>
              <a:rPr lang="es-ES" sz="2000" dirty="0" smtClean="0"/>
              <a:t>frecuencia cardiaca </a:t>
            </a:r>
            <a:r>
              <a:rPr lang="es-ES" sz="2000" dirty="0"/>
              <a:t>alcanzados deben aumentar progresivamente </a:t>
            </a:r>
            <a:r>
              <a:rPr lang="es-ES" sz="2000" dirty="0" smtClean="0"/>
              <a:t>hasta igualarse a </a:t>
            </a:r>
            <a:r>
              <a:rPr lang="es-ES" sz="2000" dirty="0"/>
              <a:t>las intensidades recomendadas para individuos sanos</a:t>
            </a:r>
          </a:p>
          <a:p>
            <a:endParaRPr lang="es-ES" sz="2400" dirty="0"/>
          </a:p>
          <a:p>
            <a:endParaRPr lang="es-ES" sz="2400" u="sng" dirty="0"/>
          </a:p>
          <a:p>
            <a:endParaRPr lang="pt-BR" sz="2400" u="sng" dirty="0"/>
          </a:p>
          <a:p>
            <a:endParaRPr lang="es-ES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23528" y="98072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RECOMENDACIONES EN LA PRÁCTICA DE EF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261484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2123728"/>
            <a:ext cx="8229600" cy="4389120"/>
          </a:xfrm>
        </p:spPr>
        <p:txBody>
          <a:bodyPr>
            <a:normAutofit/>
          </a:bodyPr>
          <a:lstStyle/>
          <a:p>
            <a:r>
              <a:rPr lang="es-ES" sz="2400" u="sng" dirty="0" smtClean="0"/>
              <a:t>Velocidad de progresión:</a:t>
            </a:r>
          </a:p>
          <a:p>
            <a:r>
              <a:rPr lang="es-ES" sz="2400" dirty="0"/>
              <a:t>A partir del segundo o tercer mes, si </a:t>
            </a:r>
            <a:r>
              <a:rPr lang="es-ES" sz="2400" dirty="0" smtClean="0"/>
              <a:t>la forma </a:t>
            </a:r>
            <a:r>
              <a:rPr lang="es-ES" sz="2400" dirty="0"/>
              <a:t>física </a:t>
            </a:r>
            <a:r>
              <a:rPr lang="es-ES" sz="2400" dirty="0" smtClean="0"/>
              <a:t>mejora</a:t>
            </a:r>
            <a:r>
              <a:rPr lang="es-ES" sz="2400" dirty="0"/>
              <a:t>,</a:t>
            </a:r>
            <a:r>
              <a:rPr lang="es-ES" sz="2400" dirty="0" smtClean="0"/>
              <a:t> incrementar </a:t>
            </a:r>
            <a:r>
              <a:rPr lang="es-ES" sz="2400" dirty="0"/>
              <a:t>la intensidad de la actividad física realizada. </a:t>
            </a:r>
          </a:p>
          <a:p>
            <a:pPr marL="0" indent="0">
              <a:buNone/>
            </a:pPr>
            <a:endParaRPr lang="es-ES" sz="2400" dirty="0"/>
          </a:p>
          <a:p>
            <a:endParaRPr lang="es-ES" sz="2400" u="sng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23528" y="98072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RECOMENDACIONES EN LA PRÁCTICA DE EF</a:t>
            </a:r>
            <a:endParaRPr lang="es-ES" sz="4800" dirty="0"/>
          </a:p>
        </p:txBody>
      </p:sp>
      <p:pic>
        <p:nvPicPr>
          <p:cNvPr id="7" name="Picture 2" descr="http://eugeneronin.com/wp-content/uploads/2015/05/brainf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171" y="3758288"/>
            <a:ext cx="5194313" cy="275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35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8680" y="404664"/>
            <a:ext cx="879532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PROGRAMA DE ENTRENAMIENTO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u="sng" dirty="0" smtClean="0"/>
              <a:t>Fase inicial:</a:t>
            </a:r>
          </a:p>
          <a:p>
            <a:pPr marL="0" indent="0">
              <a:buNone/>
            </a:pPr>
            <a:endParaRPr lang="es-ES" sz="2400" u="sng" dirty="0"/>
          </a:p>
          <a:p>
            <a:r>
              <a:rPr lang="es-ES" sz="2000" dirty="0"/>
              <a:t>T</a:t>
            </a:r>
            <a:r>
              <a:rPr lang="es-ES" sz="2000" dirty="0" smtClean="0"/>
              <a:t>res </a:t>
            </a:r>
            <a:r>
              <a:rPr lang="es-ES" sz="2000" dirty="0"/>
              <a:t>sesiones de ejercicio </a:t>
            </a:r>
            <a:r>
              <a:rPr lang="es-ES" sz="2000" dirty="0" smtClean="0"/>
              <a:t>aeróbico diario: caminar a </a:t>
            </a:r>
            <a:r>
              <a:rPr lang="es-ES" sz="2000" dirty="0"/>
              <a:t>ritmo moderado en tandas de unos </a:t>
            </a:r>
            <a:r>
              <a:rPr lang="es-ES" sz="2000" dirty="0" smtClean="0"/>
              <a:t>5 minutos </a:t>
            </a:r>
            <a:r>
              <a:rPr lang="es-ES" sz="2000" dirty="0"/>
              <a:t>de duración máxima. </a:t>
            </a:r>
            <a:endParaRPr lang="es-ES" sz="2000" dirty="0" smtClean="0"/>
          </a:p>
          <a:p>
            <a:r>
              <a:rPr lang="es-ES" sz="2000" dirty="0" smtClean="0"/>
              <a:t>Si </a:t>
            </a:r>
            <a:r>
              <a:rPr lang="es-ES" sz="2000" dirty="0"/>
              <a:t>no existe sobrecarga </a:t>
            </a:r>
            <a:r>
              <a:rPr lang="es-ES" sz="2000" dirty="0" err="1"/>
              <a:t>osteoarticular</a:t>
            </a:r>
            <a:r>
              <a:rPr lang="es-ES" sz="2000" dirty="0"/>
              <a:t> importante, </a:t>
            </a:r>
            <a:r>
              <a:rPr lang="es-ES" sz="2000" dirty="0" smtClean="0"/>
              <a:t>se </a:t>
            </a:r>
            <a:r>
              <a:rPr lang="es-ES" sz="2000" dirty="0"/>
              <a:t>puede incrementar hasta un total de media hora al </a:t>
            </a:r>
            <a:r>
              <a:rPr lang="es-ES" sz="2000" dirty="0" smtClean="0"/>
              <a:t>día</a:t>
            </a:r>
          </a:p>
          <a:p>
            <a:r>
              <a:rPr lang="es-ES" sz="2000" dirty="0" smtClean="0"/>
              <a:t>Duraciones </a:t>
            </a:r>
            <a:r>
              <a:rPr lang="es-ES" sz="2000" dirty="0"/>
              <a:t>y evolución </a:t>
            </a:r>
            <a:r>
              <a:rPr lang="es-ES" sz="2000" dirty="0" smtClean="0"/>
              <a:t>similar pueden </a:t>
            </a:r>
            <a:r>
              <a:rPr lang="es-ES" sz="2000" dirty="0"/>
              <a:t>aplicarse a otros ejercicios, como la bicicleta estática o </a:t>
            </a:r>
            <a:r>
              <a:rPr lang="es-ES" sz="2000" dirty="0" smtClean="0"/>
              <a:t>los ejercicios de piscina.</a:t>
            </a:r>
          </a:p>
          <a:p>
            <a:r>
              <a:rPr lang="es-ES" sz="2000" dirty="0"/>
              <a:t>A lo largo de las 2 o 3 primeras semanas.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232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u="sng" dirty="0" smtClean="0"/>
              <a:t>Fase de progresión:</a:t>
            </a:r>
          </a:p>
          <a:p>
            <a:pPr marL="0" indent="0">
              <a:buNone/>
            </a:pPr>
            <a:endParaRPr lang="es-ES" sz="2400" u="sng" dirty="0" smtClean="0"/>
          </a:p>
          <a:p>
            <a:r>
              <a:rPr lang="es-ES" sz="2000" dirty="0" smtClean="0"/>
              <a:t>Objetivo fundamental:</a:t>
            </a:r>
            <a:r>
              <a:rPr lang="es-ES" sz="2000" dirty="0"/>
              <a:t> </a:t>
            </a:r>
            <a:r>
              <a:rPr lang="es-ES" sz="2000" dirty="0" smtClean="0"/>
              <a:t>que </a:t>
            </a:r>
            <a:r>
              <a:rPr lang="es-ES" sz="2000" dirty="0"/>
              <a:t>la práctica de ejercicio genere un aumento del </a:t>
            </a:r>
            <a:r>
              <a:rPr lang="es-ES" sz="2000" dirty="0" smtClean="0"/>
              <a:t>gasto </a:t>
            </a:r>
            <a:r>
              <a:rPr lang="es-ES" sz="2000" dirty="0"/>
              <a:t>energético</a:t>
            </a:r>
            <a:r>
              <a:rPr lang="es-ES" sz="2000" dirty="0" smtClean="0"/>
              <a:t>.</a:t>
            </a:r>
          </a:p>
          <a:p>
            <a:r>
              <a:rPr lang="es-ES" sz="2000" dirty="0"/>
              <a:t>I</a:t>
            </a:r>
            <a:r>
              <a:rPr lang="es-ES" sz="2000" dirty="0" smtClean="0"/>
              <a:t>r </a:t>
            </a:r>
            <a:r>
              <a:rPr lang="es-ES" sz="2000" dirty="0"/>
              <a:t>aumentando el </a:t>
            </a:r>
            <a:r>
              <a:rPr lang="es-ES" sz="2000" dirty="0" smtClean="0"/>
              <a:t>tiempo de </a:t>
            </a:r>
            <a:r>
              <a:rPr lang="es-ES" sz="2000" dirty="0"/>
              <a:t>las sesiones de </a:t>
            </a:r>
            <a:r>
              <a:rPr lang="es-ES" sz="2000" dirty="0" smtClean="0"/>
              <a:t>forma progresiva </a:t>
            </a:r>
            <a:r>
              <a:rPr lang="es-ES" sz="2000" dirty="0"/>
              <a:t>hasta llegar a </a:t>
            </a:r>
            <a:r>
              <a:rPr lang="es-ES" sz="2000" dirty="0" smtClean="0"/>
              <a:t>una </a:t>
            </a:r>
            <a:r>
              <a:rPr lang="es-ES" sz="2000" dirty="0"/>
              <a:t>duración de </a:t>
            </a:r>
            <a:r>
              <a:rPr lang="es-ES" sz="2000" dirty="0" smtClean="0"/>
              <a:t>una hora </a:t>
            </a:r>
            <a:r>
              <a:rPr lang="es-ES" sz="2000" dirty="0"/>
              <a:t>diaria, 5-6 días a la semana. </a:t>
            </a:r>
            <a:endParaRPr lang="es-ES" sz="2000" dirty="0" smtClean="0"/>
          </a:p>
          <a:p>
            <a:r>
              <a:rPr lang="es-ES" sz="2000" dirty="0"/>
              <a:t>Al cabo </a:t>
            </a:r>
            <a:r>
              <a:rPr lang="es-ES" sz="2000" dirty="0" smtClean="0"/>
              <a:t>de </a:t>
            </a:r>
            <a:r>
              <a:rPr lang="es-ES" sz="2000" dirty="0"/>
              <a:t>unos 2 </a:t>
            </a:r>
            <a:r>
              <a:rPr lang="es-ES" sz="2000" dirty="0" smtClean="0"/>
              <a:t>meses: La</a:t>
            </a:r>
            <a:r>
              <a:rPr lang="es-ES" sz="2000" dirty="0"/>
              <a:t> </a:t>
            </a:r>
            <a:r>
              <a:rPr lang="es-ES" sz="2000" dirty="0" smtClean="0"/>
              <a:t>intensidad del ejercicio tiene que</a:t>
            </a:r>
            <a:r>
              <a:rPr lang="es-ES" sz="2000" dirty="0"/>
              <a:t> </a:t>
            </a:r>
            <a:r>
              <a:rPr lang="es-ES" sz="2000" dirty="0" smtClean="0"/>
              <a:t>permitir </a:t>
            </a:r>
            <a:r>
              <a:rPr lang="es-ES" sz="2000" dirty="0"/>
              <a:t>alcanzar al menos los valores del límite </a:t>
            </a:r>
            <a:r>
              <a:rPr lang="es-ES" sz="2000" dirty="0" smtClean="0"/>
              <a:t>inferior </a:t>
            </a:r>
            <a:r>
              <a:rPr lang="es-ES" sz="2000" dirty="0"/>
              <a:t>de la </a:t>
            </a:r>
            <a:r>
              <a:rPr lang="es-ES" sz="2000" dirty="0" smtClean="0"/>
              <a:t>frecuencia cardíaca </a:t>
            </a:r>
            <a:r>
              <a:rPr lang="es-ES" sz="2000" dirty="0"/>
              <a:t>de entrenamiento considerado para cada </a:t>
            </a:r>
            <a:r>
              <a:rPr lang="es-ES" sz="2000" dirty="0" smtClean="0"/>
              <a:t>individuo</a:t>
            </a:r>
            <a:r>
              <a:rPr lang="es-ES" sz="2000" dirty="0"/>
              <a:t>.</a:t>
            </a:r>
          </a:p>
          <a:p>
            <a:endParaRPr lang="es-ES" sz="2400" dirty="0"/>
          </a:p>
          <a:p>
            <a:endParaRPr lang="es-ES" sz="2400" dirty="0"/>
          </a:p>
          <a:p>
            <a:endParaRPr lang="es-ES" sz="2400" dirty="0"/>
          </a:p>
          <a:p>
            <a:endParaRPr lang="es-ES" sz="2400" u="sng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48680" y="404664"/>
            <a:ext cx="879532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PROGRAMA DE ENTRENAMIENTO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78909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u="sng" dirty="0" smtClean="0"/>
              <a:t>Fase de mantenimiento:</a:t>
            </a:r>
          </a:p>
          <a:p>
            <a:pPr marL="0" indent="0">
              <a:buNone/>
            </a:pPr>
            <a:endParaRPr lang="es-ES" sz="2400" u="sng" dirty="0" smtClean="0"/>
          </a:p>
          <a:p>
            <a:r>
              <a:rPr lang="es-ES" sz="2000" dirty="0" smtClean="0"/>
              <a:t> </a:t>
            </a:r>
            <a:r>
              <a:rPr lang="es-ES" sz="2000" dirty="0"/>
              <a:t>E</a:t>
            </a:r>
            <a:r>
              <a:rPr lang="es-ES" sz="2000" dirty="0" smtClean="0"/>
              <a:t>levada </a:t>
            </a:r>
            <a:r>
              <a:rPr lang="es-ES" sz="2000" dirty="0"/>
              <a:t>tasa de abandono de los programas de EF en </a:t>
            </a:r>
            <a:r>
              <a:rPr lang="es-ES" sz="2000" dirty="0" smtClean="0"/>
              <a:t>pacientes obesos </a:t>
            </a:r>
            <a:r>
              <a:rPr lang="es-ES" sz="2000" dirty="0"/>
              <a:t>o con </a:t>
            </a:r>
            <a:r>
              <a:rPr lang="es-ES" sz="2000" dirty="0" smtClean="0"/>
              <a:t>sobrepeso.</a:t>
            </a:r>
          </a:p>
          <a:p>
            <a:r>
              <a:rPr lang="es-ES" sz="2000" dirty="0"/>
              <a:t>L</a:t>
            </a:r>
            <a:r>
              <a:rPr lang="es-ES" sz="2000" dirty="0" smtClean="0"/>
              <a:t>o recomendable </a:t>
            </a:r>
            <a:r>
              <a:rPr lang="es-ES" sz="2000" dirty="0"/>
              <a:t>es acumular al menos cuarenta </a:t>
            </a:r>
            <a:endParaRPr lang="es-ES" sz="2000" dirty="0" smtClean="0"/>
          </a:p>
          <a:p>
            <a:pPr marL="0" indent="0">
              <a:buNone/>
            </a:pPr>
            <a:r>
              <a:rPr lang="es-ES" sz="2000" dirty="0"/>
              <a:t> </a:t>
            </a:r>
            <a:r>
              <a:rPr lang="es-ES" sz="2000" dirty="0" smtClean="0"/>
              <a:t>    y </a:t>
            </a:r>
            <a:r>
              <a:rPr lang="es-ES" sz="2000" dirty="0"/>
              <a:t>cinco minutos de </a:t>
            </a:r>
            <a:r>
              <a:rPr lang="es-ES" sz="2000" dirty="0" smtClean="0"/>
              <a:t>ejercicio de </a:t>
            </a:r>
            <a:r>
              <a:rPr lang="es-ES" sz="2000" dirty="0"/>
              <a:t>intensidad </a:t>
            </a:r>
            <a:r>
              <a:rPr lang="es-ES" sz="2000" dirty="0" smtClean="0"/>
              <a:t>moderada </a:t>
            </a:r>
          </a:p>
          <a:p>
            <a:pPr marL="0" indent="0">
              <a:buNone/>
            </a:pPr>
            <a:r>
              <a:rPr lang="es-ES" sz="2000" dirty="0" smtClean="0"/>
              <a:t>    casi </a:t>
            </a:r>
            <a:r>
              <a:rPr lang="es-ES" sz="2000" dirty="0"/>
              <a:t>todos los días de la semana, como </a:t>
            </a:r>
            <a:r>
              <a:rPr lang="es-ES" sz="2000" dirty="0" smtClean="0"/>
              <a:t>forma de</a:t>
            </a:r>
          </a:p>
          <a:p>
            <a:pPr marL="0" indent="0">
              <a:buNone/>
            </a:pPr>
            <a:r>
              <a:rPr lang="es-ES" sz="2000" dirty="0" smtClean="0"/>
              <a:t>    disminución de peso a largo plazo</a:t>
            </a:r>
            <a:endParaRPr lang="es-ES" sz="2000" dirty="0"/>
          </a:p>
          <a:p>
            <a:endParaRPr lang="es-ES" sz="2000" dirty="0"/>
          </a:p>
          <a:p>
            <a:pPr marL="0" indent="0">
              <a:buNone/>
            </a:pPr>
            <a:endParaRPr lang="es-ES" sz="2400" u="sng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48680" y="404664"/>
            <a:ext cx="879532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PROGRAMA DE ENTRENAMIENTO</a:t>
            </a:r>
            <a:endParaRPr lang="es-ES" sz="4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525" y="3212976"/>
            <a:ext cx="2200275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54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548680"/>
            <a:ext cx="86868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RECOMENDACIONES DE LA ACSM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389120"/>
          </a:xfrm>
        </p:spPr>
        <p:txBody>
          <a:bodyPr>
            <a:normAutofit/>
          </a:bodyPr>
          <a:lstStyle/>
          <a:p>
            <a:r>
              <a:rPr lang="es-ES" sz="2000" dirty="0"/>
              <a:t>El objetivo </a:t>
            </a:r>
            <a:r>
              <a:rPr lang="es-ES" sz="2000" dirty="0" smtClean="0"/>
              <a:t>inicial: reducir el </a:t>
            </a:r>
            <a:r>
              <a:rPr lang="es-ES" sz="2000" dirty="0"/>
              <a:t>peso </a:t>
            </a:r>
            <a:r>
              <a:rPr lang="es-ES" sz="2000" dirty="0" smtClean="0"/>
              <a:t>corporal </a:t>
            </a:r>
            <a:r>
              <a:rPr lang="es-ES" sz="2000" dirty="0"/>
              <a:t>como mínimo entre el 5 al 10</a:t>
            </a:r>
            <a:r>
              <a:rPr lang="es-ES" sz="2000" dirty="0" smtClean="0"/>
              <a:t>%</a:t>
            </a:r>
          </a:p>
          <a:p>
            <a:r>
              <a:rPr lang="es-ES" sz="2000" dirty="0" smtClean="0"/>
              <a:t>Los programas </a:t>
            </a:r>
            <a:r>
              <a:rPr lang="es-ES" sz="2000" dirty="0"/>
              <a:t>de pérdida </a:t>
            </a:r>
            <a:r>
              <a:rPr lang="es-ES" sz="2000" dirty="0" smtClean="0"/>
              <a:t>deben plantear estrategias </a:t>
            </a:r>
            <a:r>
              <a:rPr lang="es-ES" sz="2000" dirty="0"/>
              <a:t>de modificación de la dieta como estrategias de </a:t>
            </a:r>
            <a:r>
              <a:rPr lang="es-ES" sz="2000" dirty="0" smtClean="0"/>
              <a:t>ejercicio físico</a:t>
            </a:r>
          </a:p>
          <a:p>
            <a:r>
              <a:rPr lang="es-ES" sz="2000" dirty="0"/>
              <a:t>Las personas debe reducir los niveles actuales de ingesta </a:t>
            </a:r>
            <a:r>
              <a:rPr lang="es-ES" sz="2000" dirty="0" smtClean="0"/>
              <a:t>calórica en </a:t>
            </a:r>
            <a:r>
              <a:rPr lang="es-ES" sz="2000" dirty="0"/>
              <a:t>500-1000 </a:t>
            </a:r>
            <a:r>
              <a:rPr lang="es-ES" sz="2000" dirty="0" smtClean="0"/>
              <a:t>Kcal/d</a:t>
            </a:r>
          </a:p>
          <a:p>
            <a:r>
              <a:rPr lang="es-ES" sz="2000" dirty="0"/>
              <a:t>El entrenamiento de fuerza debe utilizarse como complemento para mejorar los niveles de fuerza y resistencia muscular</a:t>
            </a:r>
            <a:r>
              <a:rPr lang="es-ES" sz="2000" dirty="0" smtClean="0"/>
              <a:t>.</a:t>
            </a:r>
          </a:p>
          <a:p>
            <a:r>
              <a:rPr lang="es-ES" sz="2000" dirty="0" smtClean="0"/>
              <a:t>Aumentar </a:t>
            </a:r>
            <a:r>
              <a:rPr lang="es-ES" sz="2000" dirty="0"/>
              <a:t>progresivamente los niveles de </a:t>
            </a:r>
            <a:r>
              <a:rPr lang="es-ES" sz="2000" dirty="0" smtClean="0"/>
              <a:t>ejercicio</a:t>
            </a:r>
            <a:r>
              <a:rPr lang="es-ES" sz="2000" dirty="0"/>
              <a:t>, </a:t>
            </a:r>
            <a:r>
              <a:rPr lang="es-ES" sz="2000" dirty="0" smtClean="0"/>
              <a:t>es </a:t>
            </a:r>
            <a:r>
              <a:rPr lang="es-ES" sz="2000" dirty="0"/>
              <a:t>necesario aumentar hasta 200 a </a:t>
            </a:r>
            <a:r>
              <a:rPr lang="es-ES" sz="2000" dirty="0" smtClean="0"/>
              <a:t>300 minutos/semana </a:t>
            </a:r>
            <a:r>
              <a:rPr lang="es-ES" sz="2000" dirty="0"/>
              <a:t>o lograr un gasto calórico de más de </a:t>
            </a:r>
            <a:r>
              <a:rPr lang="es-ES" sz="2000" dirty="0" smtClean="0"/>
              <a:t>300 calorías/día para </a:t>
            </a:r>
            <a:r>
              <a:rPr lang="es-ES" sz="2000" dirty="0"/>
              <a:t>conseguir una eficaz pérdida de peso</a:t>
            </a:r>
            <a:r>
              <a:rPr lang="es-ES" sz="2000" dirty="0" smtClean="0"/>
              <a:t>.</a:t>
            </a:r>
            <a:endParaRPr lang="es-ES" sz="2000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6179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5" name="Picture 5" descr="camin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265" y="2348880"/>
            <a:ext cx="7643192" cy="435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48197" y="1052736"/>
            <a:ext cx="8867328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ENTRENAMIENTO PARA CONSUMIR 300 Cal/día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313922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9" name="Picture 5" descr="ciclism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20888"/>
            <a:ext cx="8147248" cy="409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-108520" y="980728"/>
            <a:ext cx="9440069" cy="1143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dirty="0" smtClean="0"/>
              <a:t>ENTRENAMIENTO PARA CONSUMIR 300 Cal/día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344879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3" name="Picture 5" descr="na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04" y="2420888"/>
            <a:ext cx="7643192" cy="41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0" y="1124744"/>
            <a:ext cx="8939336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ENTRENAMIENTO PARA CONSUMIR 300 Cal/día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44090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ACTIVIDAD FÍSICA EN PACIENTES CON HIPERCOLESTEROLEMIA</a:t>
            </a:r>
            <a:endParaRPr lang="es-ES" dirty="0"/>
          </a:p>
        </p:txBody>
      </p:sp>
      <p:pic>
        <p:nvPicPr>
          <p:cNvPr id="8" name="Picture 2" descr="http://www.nutricion.pro/wp-content/uploads/2011/06/Niveles-adcuados-de-colesterol-cuales-son-300x2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645024"/>
            <a:ext cx="3810460" cy="285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86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311968" y="980728"/>
            <a:ext cx="9455968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¿QUÉ ES LA </a:t>
            </a:r>
            <a:br>
              <a:rPr lang="es-ES" sz="4800" dirty="0" smtClean="0"/>
            </a:br>
            <a:r>
              <a:rPr lang="es-ES" sz="4800" dirty="0" smtClean="0"/>
              <a:t>HIPERCOLESTEROLEMIA?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2143521"/>
            <a:ext cx="8229600" cy="4389120"/>
          </a:xfrm>
        </p:spPr>
        <p:txBody>
          <a:bodyPr/>
          <a:lstStyle/>
          <a:p>
            <a:r>
              <a:rPr lang="es-E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Consiste </a:t>
            </a: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la presencia de colesterol en sangre por encima de los niveles considerados normales</a:t>
            </a:r>
            <a:r>
              <a:rPr lang="es-E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es-ES" sz="2000" dirty="0"/>
              <a:t>El colesterol es un lípido esteroide que forma parte indispensable de la estructura de las membranas de las </a:t>
            </a:r>
            <a:r>
              <a:rPr lang="es-ES" sz="2000" dirty="0" smtClean="0"/>
              <a:t>células.</a:t>
            </a:r>
          </a:p>
          <a:p>
            <a:r>
              <a:rPr lang="es-ES" sz="2000" dirty="0"/>
              <a:t>Este aumento, </a:t>
            </a:r>
            <a:r>
              <a:rPr lang="es-ES" sz="2000" dirty="0" smtClean="0"/>
              <a:t>depende de: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2000" dirty="0" smtClean="0"/>
              <a:t>La dieta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2000" dirty="0" smtClean="0"/>
              <a:t>El sexo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2000" dirty="0"/>
              <a:t>E</a:t>
            </a:r>
            <a:r>
              <a:rPr lang="es-ES" sz="2000" dirty="0" smtClean="0"/>
              <a:t>l </a:t>
            </a:r>
            <a:r>
              <a:rPr lang="es-ES" sz="2000" dirty="0"/>
              <a:t>estilo de vida </a:t>
            </a:r>
            <a:r>
              <a:rPr lang="es-ES" sz="2000" dirty="0" smtClean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2000" dirty="0" smtClean="0"/>
              <a:t>La </a:t>
            </a:r>
            <a:r>
              <a:rPr lang="es-ES" sz="2000" dirty="0"/>
              <a:t>síntesis endógena.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820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thumbs.dreamstime.com/x/placa-del-colesterol-en-arteria-1607127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540" y="2276872"/>
            <a:ext cx="4464496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-244480" y="980728"/>
            <a:ext cx="9396536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¿QUÉ ES</a:t>
            </a:r>
            <a:br>
              <a:rPr lang="es-ES" sz="4800" dirty="0" smtClean="0"/>
            </a:br>
            <a:r>
              <a:rPr lang="es-ES" sz="4800" dirty="0" smtClean="0"/>
              <a:t> LA HIPERCOLESTEROLEMIA?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389323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pPr algn="ctr"/>
            <a:r>
              <a:rPr lang="es-ES" sz="4800" dirty="0" smtClean="0"/>
              <a:t>TIPOS DE COLESTEROL</a:t>
            </a:r>
            <a:endParaRPr lang="es-ES" sz="4800" dirty="0"/>
          </a:p>
        </p:txBody>
      </p:sp>
      <p:pic>
        <p:nvPicPr>
          <p:cNvPr id="26626" name="Picture 2" descr="http://awentis.com/media/images/uploads/colesterol-hdl-ldl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348880"/>
            <a:ext cx="7488831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94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507288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EJERCICIO FÍSICO EN EL PACIENTE DISLIPÉMICO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4389120"/>
          </a:xfrm>
        </p:spPr>
        <p:txBody>
          <a:bodyPr>
            <a:normAutofit/>
          </a:bodyPr>
          <a:lstStyle/>
          <a:p>
            <a:r>
              <a:rPr lang="es-ES" sz="2000" dirty="0"/>
              <a:t>Las recomendaciones </a:t>
            </a:r>
            <a:r>
              <a:rPr lang="es-ES" sz="2000" dirty="0" smtClean="0"/>
              <a:t>sobre </a:t>
            </a:r>
            <a:r>
              <a:rPr lang="es-ES" sz="2000" dirty="0"/>
              <a:t>el tipo, </a:t>
            </a:r>
            <a:r>
              <a:rPr lang="es-ES" sz="2000" dirty="0" smtClean="0"/>
              <a:t>intensidad</a:t>
            </a:r>
            <a:r>
              <a:rPr lang="es-ES" sz="2000" dirty="0"/>
              <a:t>, frecuencia, duración y sobrecarga son similares a las </a:t>
            </a:r>
            <a:r>
              <a:rPr lang="es-ES" sz="2000" dirty="0" smtClean="0"/>
              <a:t>recomendadas </a:t>
            </a:r>
            <a:r>
              <a:rPr lang="es-ES" sz="2000" dirty="0"/>
              <a:t>para la población adulta </a:t>
            </a:r>
            <a:r>
              <a:rPr lang="es-ES" sz="2000" dirty="0" smtClean="0"/>
              <a:t>sana.</a:t>
            </a:r>
          </a:p>
          <a:p>
            <a:r>
              <a:rPr lang="es-ES" sz="2000" dirty="0"/>
              <a:t>El entrenamiento debe estar basado principalmente </a:t>
            </a:r>
            <a:r>
              <a:rPr lang="es-ES" sz="2000" dirty="0" smtClean="0"/>
              <a:t>en actividades aeróbicas </a:t>
            </a:r>
            <a:r>
              <a:rPr lang="es-ES" sz="2000" dirty="0"/>
              <a:t>con grandes grupos musculares</a:t>
            </a:r>
            <a:r>
              <a:rPr lang="es-ES" sz="2000" dirty="0" smtClean="0"/>
              <a:t>.</a:t>
            </a:r>
          </a:p>
          <a:p>
            <a:r>
              <a:rPr lang="es-ES" sz="2000" dirty="0"/>
              <a:t>El EF mejora el perfil lipídico disminuyendo triglicéridos y </a:t>
            </a:r>
            <a:r>
              <a:rPr lang="es-ES" sz="2000" dirty="0" smtClean="0"/>
              <a:t>aumentando </a:t>
            </a:r>
            <a:r>
              <a:rPr lang="es-ES" sz="2000" dirty="0"/>
              <a:t>HDL </a:t>
            </a:r>
            <a:r>
              <a:rPr lang="es-ES" sz="2000" dirty="0" smtClean="0"/>
              <a:t>colesterol.</a:t>
            </a:r>
            <a:endParaRPr lang="es-ES" sz="2000" dirty="0"/>
          </a:p>
          <a:p>
            <a:r>
              <a:rPr lang="es-ES" sz="2000" dirty="0" smtClean="0"/>
              <a:t> </a:t>
            </a:r>
            <a:r>
              <a:rPr lang="es-ES" sz="2000" dirty="0"/>
              <a:t>Es necesario un gasto calórico semanal mínimo </a:t>
            </a:r>
            <a:r>
              <a:rPr lang="es-ES" sz="2000" dirty="0" smtClean="0"/>
              <a:t>de 1200 calorías para </a:t>
            </a:r>
            <a:r>
              <a:rPr lang="es-ES" sz="2000" dirty="0"/>
              <a:t>conseguir modificaciones significativas del perfil </a:t>
            </a:r>
            <a:r>
              <a:rPr lang="es-ES" sz="2000" dirty="0" smtClean="0"/>
              <a:t>lipídico.</a:t>
            </a:r>
            <a:endParaRPr lang="es-ES" sz="2000" dirty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3215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08520" y="1004451"/>
            <a:ext cx="8964488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PRESCRIPCIÓN DE </a:t>
            </a:r>
            <a:br>
              <a:rPr lang="es-ES" sz="4800" dirty="0" smtClean="0"/>
            </a:br>
            <a:r>
              <a:rPr lang="es-ES" sz="4800" dirty="0" smtClean="0"/>
              <a:t>EJERCICIO FISICO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2502839"/>
            <a:ext cx="8229600" cy="4389120"/>
          </a:xfrm>
        </p:spPr>
        <p:txBody>
          <a:bodyPr>
            <a:normAutofit/>
          </a:bodyPr>
          <a:lstStyle/>
          <a:p>
            <a:r>
              <a:rPr lang="es-ES" sz="2000" dirty="0" smtClean="0"/>
              <a:t>La </a:t>
            </a:r>
            <a:r>
              <a:rPr lang="es-ES" sz="2000" dirty="0"/>
              <a:t>intensidad debe ser entre el 40-70% de </a:t>
            </a:r>
            <a:r>
              <a:rPr lang="es-ES" sz="2000" dirty="0" smtClean="0"/>
              <a:t>VO2</a:t>
            </a:r>
            <a:endParaRPr lang="es-ES" sz="2000" dirty="0"/>
          </a:p>
          <a:p>
            <a:r>
              <a:rPr lang="es-ES" sz="2000" dirty="0"/>
              <a:t>La frecuencia de entrenamiento: 5 o más días a la semana </a:t>
            </a:r>
            <a:r>
              <a:rPr lang="es-ES" sz="2000" dirty="0" smtClean="0"/>
              <a:t>para maximizar </a:t>
            </a:r>
            <a:r>
              <a:rPr lang="es-ES" sz="2000" dirty="0"/>
              <a:t>el gasto calórico</a:t>
            </a:r>
            <a:r>
              <a:rPr lang="es-ES" sz="2000" dirty="0" smtClean="0"/>
              <a:t>.</a:t>
            </a:r>
            <a:endParaRPr lang="es-ES" sz="2000" dirty="0"/>
          </a:p>
          <a:p>
            <a:r>
              <a:rPr lang="es-ES" sz="2000" dirty="0"/>
              <a:t>La duración de la sesión entre 40 y 60 minutos (o 2 sesiones </a:t>
            </a:r>
            <a:r>
              <a:rPr lang="es-ES" sz="2000" dirty="0" smtClean="0"/>
              <a:t>al día </a:t>
            </a:r>
            <a:r>
              <a:rPr lang="es-ES" sz="2000" dirty="0"/>
              <a:t>de 20 a 30 minutos)</a:t>
            </a: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4269858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CONSIDERACIOINES ESPECIALES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377986"/>
            <a:ext cx="8229600" cy="4389120"/>
          </a:xfrm>
        </p:spPr>
        <p:txBody>
          <a:bodyPr>
            <a:normAutofit/>
          </a:bodyPr>
          <a:lstStyle/>
          <a:p>
            <a:r>
              <a:rPr lang="es-ES" sz="2000" dirty="0"/>
              <a:t>V</a:t>
            </a:r>
            <a:r>
              <a:rPr lang="es-ES" sz="2000" dirty="0" smtClean="0"/>
              <a:t>alorar </a:t>
            </a:r>
            <a:r>
              <a:rPr lang="es-ES" sz="2000" dirty="0"/>
              <a:t>la presencia de obesidad e hipertensión, ya </a:t>
            </a:r>
            <a:r>
              <a:rPr lang="es-ES" sz="2000" dirty="0" smtClean="0"/>
              <a:t>que puede </a:t>
            </a:r>
            <a:r>
              <a:rPr lang="es-ES" sz="2000" dirty="0"/>
              <a:t>requerir la modificación en la prescripción de ejercicio </a:t>
            </a:r>
            <a:r>
              <a:rPr lang="es-ES" sz="2000" dirty="0" smtClean="0"/>
              <a:t>físico.</a:t>
            </a:r>
            <a:endParaRPr lang="es-ES" sz="2000" dirty="0"/>
          </a:p>
          <a:p>
            <a:r>
              <a:rPr lang="es-ES" sz="2000" dirty="0"/>
              <a:t>Es importante conocer si el individuo toma medicamentos </a:t>
            </a:r>
            <a:r>
              <a:rPr lang="es-ES" sz="2000" dirty="0" smtClean="0"/>
              <a:t>inhibidores </a:t>
            </a:r>
            <a:r>
              <a:rPr lang="es-ES" sz="2000" dirty="0"/>
              <a:t>de la </a:t>
            </a:r>
            <a:r>
              <a:rPr lang="es-ES" sz="2000" dirty="0" err="1"/>
              <a:t>HMGCoA</a:t>
            </a:r>
            <a:r>
              <a:rPr lang="es-ES" sz="2000" dirty="0"/>
              <a:t> o </a:t>
            </a:r>
            <a:r>
              <a:rPr lang="es-ES" sz="2000" dirty="0" err="1"/>
              <a:t>fibratos</a:t>
            </a:r>
            <a:r>
              <a:rPr lang="es-ES" sz="2000" dirty="0"/>
              <a:t> por su potencial daño muscular</a:t>
            </a:r>
            <a:r>
              <a:rPr lang="es-ES" sz="2000" dirty="0" smtClean="0"/>
              <a:t>.</a:t>
            </a:r>
            <a:endParaRPr lang="es-ES" sz="2000" dirty="0"/>
          </a:p>
          <a:p>
            <a:r>
              <a:rPr lang="es-ES" sz="2000" dirty="0"/>
              <a:t>Mejorar los niveles de lípidos/lipoproteínas en </a:t>
            </a:r>
            <a:r>
              <a:rPr lang="es-ES" sz="2000" dirty="0" smtClean="0"/>
              <a:t>sangre </a:t>
            </a:r>
            <a:r>
              <a:rPr lang="es-ES" sz="2000" dirty="0"/>
              <a:t>con el </a:t>
            </a:r>
            <a:r>
              <a:rPr lang="es-ES" sz="2000" dirty="0" smtClean="0"/>
              <a:t>ejercicio aeróbico </a:t>
            </a:r>
            <a:r>
              <a:rPr lang="es-ES" sz="2000" dirty="0"/>
              <a:t>puede tardar varias semanas o meses </a:t>
            </a:r>
            <a:r>
              <a:rPr lang="es-ES" sz="2000" dirty="0" err="1" smtClean="0"/>
              <a:t>depeniendo</a:t>
            </a:r>
            <a:r>
              <a:rPr lang="es-ES" sz="2000" dirty="0" smtClean="0"/>
              <a:t> </a:t>
            </a:r>
            <a:r>
              <a:rPr lang="es-ES" sz="2000" dirty="0"/>
              <a:t>del </a:t>
            </a:r>
            <a:r>
              <a:rPr lang="es-ES" sz="2000" dirty="0" smtClean="0"/>
              <a:t>contenido de lípidos/lipoproteínas </a:t>
            </a:r>
            <a:r>
              <a:rPr lang="es-ES" sz="2000" dirty="0"/>
              <a:t>en sangre y el gasto </a:t>
            </a:r>
            <a:r>
              <a:rPr lang="es-ES" sz="2000" dirty="0" smtClean="0"/>
              <a:t>calórico </a:t>
            </a:r>
            <a:r>
              <a:rPr lang="es-ES" sz="2000" dirty="0"/>
              <a:t>semanal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040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83568" y="980728"/>
            <a:ext cx="746760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MUCHAS GRACIAS POR SU ATENCIÓN!!!</a:t>
            </a:r>
            <a:endParaRPr lang="es-E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924944"/>
            <a:ext cx="2714625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11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1974</TotalTime>
  <Words>3076</Words>
  <Application>Microsoft Office PowerPoint</Application>
  <PresentationFormat>Presentación en pantalla (4:3)</PresentationFormat>
  <Paragraphs>422</Paragraphs>
  <Slides>68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68</vt:i4>
      </vt:variant>
    </vt:vector>
  </HeadingPairs>
  <TitlesOfParts>
    <vt:vector size="74" baseType="lpstr">
      <vt:lpstr>Arial</vt:lpstr>
      <vt:lpstr>Calibri</vt:lpstr>
      <vt:lpstr>Constantia</vt:lpstr>
      <vt:lpstr>Wingdings</vt:lpstr>
      <vt:lpstr>Wingdings 2</vt:lpstr>
      <vt:lpstr>Flujo</vt:lpstr>
      <vt:lpstr>EJERCICIO FÍSICO Y ENFERMEDADES METABÓLICAS-ENDOCRINAS</vt:lpstr>
      <vt:lpstr>ACTIVIDAD FISICA EN PACIENTES CON DIABETES</vt:lpstr>
      <vt:lpstr>¿QUÉ ES LA DIABETES?</vt:lpstr>
      <vt:lpstr>¿QUÉ ES LA DIABETES?</vt:lpstr>
      <vt:lpstr>¿QUÉ ES LA DIABETES?</vt:lpstr>
      <vt:lpstr>¿QUÉ ES LA DIABETES?</vt:lpstr>
      <vt:lpstr>¿QUÉ ES LA DIABETES?</vt:lpstr>
      <vt:lpstr>¿QUÉ ES LA DIABETES?</vt:lpstr>
      <vt:lpstr>¿QUÉ ES LA DIABETES?</vt:lpstr>
      <vt:lpstr>EJERCICIO FÍSICO Y DIABETES</vt:lpstr>
      <vt:lpstr>Presentación de PowerPoint</vt:lpstr>
      <vt:lpstr>EJERCICIO FÍSICO Y DIABETES</vt:lpstr>
      <vt:lpstr> BENEFICIOS DEL EJERCICIO</vt:lpstr>
      <vt:lpstr> RIESGOS DEL EJERCICIO FÍSICO EN DIABÉTICOS</vt:lpstr>
      <vt:lpstr>EJERCICIO FÍSICO EN DIABÉTICOS TIPO 1</vt:lpstr>
      <vt:lpstr>EJERCICIO FÍSICO EN DIABÉTICOS TIPO 1</vt:lpstr>
      <vt:lpstr>EJERCICIO FÍSICO EN DIABÉTICOS TIPO 1</vt:lpstr>
      <vt:lpstr>EJERCICIO FÍSICO EN DIABÉTICOS TIPO 1</vt:lpstr>
      <vt:lpstr>EJERCICIO FÍSICO EN DIABÉTICOS TIPO 1</vt:lpstr>
      <vt:lpstr>EJERCICIO FÍSICO EN DIABÉTICOS TIPO 1</vt:lpstr>
      <vt:lpstr>EJERCICIO FÍSICO EN DIABÉTICOS TIPO 2</vt:lpstr>
      <vt:lpstr>¿QUÉ TIPO DE EJERCICIO PREESCRIBIR EN EL DIABÉTICO?</vt:lpstr>
      <vt:lpstr>TIPO DE EJERCICIO</vt:lpstr>
      <vt:lpstr>PRESCRIPCIÓN DE EF EN EL DIABÉTICO</vt:lpstr>
      <vt:lpstr>PRESCRIPCIÓN DE EF EN EL DIABÉTICO</vt:lpstr>
      <vt:lpstr>PRESCRIPCIÓN DE EF EN EL DIABÉTICO</vt:lpstr>
      <vt:lpstr>EN EL DIABÉTICO…</vt:lpstr>
      <vt:lpstr>EJECICIOS DESACONSEJADOS</vt:lpstr>
      <vt:lpstr>RECOMENDACIONES GENERALES</vt:lpstr>
      <vt:lpstr>RECOMENDACIONES GENERALES</vt:lpstr>
      <vt:lpstr>ACTIVIDAD FÍSICA EN PACIENTES HIPERTENSOS</vt:lpstr>
      <vt:lpstr>¿QUÉ ES LA HIPERTENSIÓN ARTERIAL?</vt:lpstr>
      <vt:lpstr>¿QUÉ ES LA HIPERTENSIÓN ARTERIAL?</vt:lpstr>
      <vt:lpstr>Presentación de PowerPoint</vt:lpstr>
      <vt:lpstr>HTA Y EJERCICIO</vt:lpstr>
      <vt:lpstr>PRESCRIPCIÓN DEL EJERCICIO</vt:lpstr>
      <vt:lpstr>RECOMENDACIONES PARA LA PRÁCTICA DE EF</vt:lpstr>
      <vt:lpstr>RECOMENDACIONES PARA LA PRÁCTICA DE EF</vt:lpstr>
      <vt:lpstr>DISEÑO DE UNA SESIÓN DE ENTRENAMIENTO</vt:lpstr>
      <vt:lpstr>DISEÑO DE UNA SESIÓN DE ENTRENAMIENTO</vt:lpstr>
      <vt:lpstr>RECOMENDACIONES PRÁCTICAS</vt:lpstr>
      <vt:lpstr>ACTIVIDAD FÍSICA EN PACIENTES CON OBESIDAD</vt:lpstr>
      <vt:lpstr>¿QUÉ ES LA OBESIDAD?</vt:lpstr>
      <vt:lpstr>¿QUÉ ES LA OBESIDAD?</vt:lpstr>
      <vt:lpstr>¿QUÉ ES LA OBESIDAD?</vt:lpstr>
      <vt:lpstr>CÓMO PREVENIR LA OBESIDAD</vt:lpstr>
      <vt:lpstr>CÓMO PREVENIR LA OBESIDAD</vt:lpstr>
      <vt:lpstr>CÓMO PREVENIR LA OBESIDAD</vt:lpstr>
      <vt:lpstr>BENEFICIOS DE LA ACTIVIDAD FISICA</vt:lpstr>
      <vt:lpstr>PRESCRIPCIÓN DE EJERCICIO FÍSICO</vt:lpstr>
      <vt:lpstr>RECOMENDACIONES EN LA PRÁCTICA DE EF</vt:lpstr>
      <vt:lpstr>RECOMENDACIONES EN LA PRÁCTICA DE EF</vt:lpstr>
      <vt:lpstr>RECOMENDACIONES EN LA PRÁCTICA DE EF</vt:lpstr>
      <vt:lpstr>PROGRAMA DE ENTRENAMIENTO</vt:lpstr>
      <vt:lpstr>PROGRAMA DE ENTRENAMIENTO</vt:lpstr>
      <vt:lpstr>PROGRAMA DE ENTRENAMIENTO</vt:lpstr>
      <vt:lpstr>RECOMENDACIONES DE LA ACSM</vt:lpstr>
      <vt:lpstr>ENTRENAMIENTO PARA CONSUMIR 300 Cal/día</vt:lpstr>
      <vt:lpstr>Presentación de PowerPoint</vt:lpstr>
      <vt:lpstr>ENTRENAMIENTO PARA CONSUMIR 300 Cal/día</vt:lpstr>
      <vt:lpstr>ACTIVIDAD FÍSICA EN PACIENTES CON HIPERCOLESTEROLEMIA</vt:lpstr>
      <vt:lpstr>¿QUÉ ES LA  HIPERCOLESTEROLEMIA?</vt:lpstr>
      <vt:lpstr>¿QUÉ ES  LA HIPERCOLESTEROLEMIA?</vt:lpstr>
      <vt:lpstr>TIPOS DE COLESTEROL</vt:lpstr>
      <vt:lpstr>EJERCICIO FÍSICO EN EL PACIENTE DISLIPÉMICO</vt:lpstr>
      <vt:lpstr>PRESCRIPCIÓN DE  EJERCICIO FISICO</vt:lpstr>
      <vt:lpstr>CONSIDERACIOINES ESPECIALES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LETRA 48</dc:title>
  <dc:creator>sara alonso</dc:creator>
  <cp:lastModifiedBy>sara alonso</cp:lastModifiedBy>
  <cp:revision>59</cp:revision>
  <dcterms:modified xsi:type="dcterms:W3CDTF">2015-08-12T10:36:48Z</dcterms:modified>
</cp:coreProperties>
</file>