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70"/>
  </p:notesMasterIdLst>
  <p:handoutMasterIdLst>
    <p:handoutMasterId r:id="rId71"/>
  </p:handoutMasterIdLst>
  <p:sldIdLst>
    <p:sldId id="257" r:id="rId2"/>
    <p:sldId id="259" r:id="rId3"/>
    <p:sldId id="260" r:id="rId4"/>
    <p:sldId id="261" r:id="rId5"/>
    <p:sldId id="262" r:id="rId6"/>
    <p:sldId id="263" r:id="rId7"/>
    <p:sldId id="332" r:id="rId8"/>
    <p:sldId id="333" r:id="rId9"/>
    <p:sldId id="264" r:id="rId10"/>
    <p:sldId id="265" r:id="rId11"/>
    <p:sldId id="268" r:id="rId12"/>
    <p:sldId id="266" r:id="rId13"/>
    <p:sldId id="267" r:id="rId14"/>
    <p:sldId id="269" r:id="rId15"/>
    <p:sldId id="270" r:id="rId16"/>
    <p:sldId id="271" r:id="rId17"/>
    <p:sldId id="330" r:id="rId18"/>
    <p:sldId id="272" r:id="rId19"/>
    <p:sldId id="274" r:id="rId20"/>
    <p:sldId id="273" r:id="rId21"/>
    <p:sldId id="275" r:id="rId22"/>
    <p:sldId id="331" r:id="rId23"/>
    <p:sldId id="276" r:id="rId24"/>
    <p:sldId id="360" r:id="rId25"/>
    <p:sldId id="361" r:id="rId26"/>
    <p:sldId id="362" r:id="rId27"/>
    <p:sldId id="281" r:id="rId28"/>
    <p:sldId id="282" r:id="rId29"/>
    <p:sldId id="283" r:id="rId30"/>
    <p:sldId id="284" r:id="rId31"/>
    <p:sldId id="285" r:id="rId32"/>
    <p:sldId id="334" r:id="rId33"/>
    <p:sldId id="286" r:id="rId34"/>
    <p:sldId id="287" r:id="rId35"/>
    <p:sldId id="289" r:id="rId36"/>
    <p:sldId id="335" r:id="rId37"/>
    <p:sldId id="336" r:id="rId38"/>
    <p:sldId id="337" r:id="rId39"/>
    <p:sldId id="338" r:id="rId40"/>
    <p:sldId id="339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41" r:id="rId49"/>
    <p:sldId id="343" r:id="rId50"/>
    <p:sldId id="342" r:id="rId51"/>
    <p:sldId id="344" r:id="rId52"/>
    <p:sldId id="345" r:id="rId53"/>
    <p:sldId id="346" r:id="rId54"/>
    <p:sldId id="347" r:id="rId55"/>
    <p:sldId id="348" r:id="rId56"/>
    <p:sldId id="349" r:id="rId57"/>
    <p:sldId id="350" r:id="rId58"/>
    <p:sldId id="304" r:id="rId59"/>
    <p:sldId id="305" r:id="rId60"/>
    <p:sldId id="306" r:id="rId61"/>
    <p:sldId id="352" r:id="rId62"/>
    <p:sldId id="353" r:id="rId63"/>
    <p:sldId id="354" r:id="rId64"/>
    <p:sldId id="355" r:id="rId65"/>
    <p:sldId id="356" r:id="rId66"/>
    <p:sldId id="357" r:id="rId67"/>
    <p:sldId id="358" r:id="rId68"/>
    <p:sldId id="329" r:id="rId6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68" autoAdjust="0"/>
    <p:restoredTop sz="94769" autoAdjust="0"/>
  </p:normalViewPr>
  <p:slideViewPr>
    <p:cSldViewPr>
      <p:cViewPr>
        <p:scale>
          <a:sx n="68" d="100"/>
          <a:sy n="68" d="100"/>
        </p:scale>
        <p:origin x="-188" y="2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7" d="100"/>
          <a:sy n="57" d="100"/>
        </p:scale>
        <p:origin x="283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u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cat>
            <c:strRef>
              <c:f>Hoja1!$A$2:$A$4</c:f>
              <c:strCache>
                <c:ptCount val="3"/>
                <c:pt idx="0">
                  <c:v>Antes</c:v>
                </c:pt>
                <c:pt idx="1">
                  <c:v>Durante</c:v>
                </c:pt>
                <c:pt idx="2">
                  <c:v>Despues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5</c:v>
                </c:pt>
                <c:pt idx="1">
                  <c:v>3.2</c:v>
                </c:pt>
                <c:pt idx="2">
                  <c:v>1.4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Columna1</c:v>
                </c:pt>
              </c:strCache>
            </c:strRef>
          </c:tx>
          <c:cat>
            <c:strRef>
              <c:f>Hoja1!$A$2:$A$4</c:f>
              <c:strCache>
                <c:ptCount val="3"/>
                <c:pt idx="0">
                  <c:v>Antes</c:v>
                </c:pt>
                <c:pt idx="1">
                  <c:v>Durante</c:v>
                </c:pt>
                <c:pt idx="2">
                  <c:v>Despues</c:v>
                </c:pt>
              </c:strCache>
            </c:strRef>
          </c:cat>
          <c:val>
            <c:numRef>
              <c:f>Hoja1!$C$2:$C$4</c:f>
              <c:numCache>
                <c:formatCode>General</c:formatCode>
                <c:ptCount val="3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u-E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4F7C35-418E-40D5-9E52-5AF24D188572}" type="datetimeFigureOut">
              <a:rPr lang="es-ES" smtClean="0"/>
              <a:t>26/08/2015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79F398-7A4E-4C40-997D-A0DCE4E87F34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406591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iburuaren leku-mar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u-ES"/>
          </a:p>
        </p:txBody>
      </p:sp>
      <p:sp>
        <p:nvSpPr>
          <p:cNvPr id="3" name="Dataren leku-mark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E324AB-9C0F-45C8-B889-264426F05253}" type="datetimeFigureOut">
              <a:rPr lang="eu-ES" smtClean="0"/>
              <a:t>2015/08/26</a:t>
            </a:fld>
            <a:endParaRPr lang="eu-ES"/>
          </a:p>
        </p:txBody>
      </p:sp>
      <p:sp>
        <p:nvSpPr>
          <p:cNvPr id="4" name="Diapositibaren irudiaren leku-mark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u-ES"/>
          </a:p>
        </p:txBody>
      </p:sp>
      <p:sp>
        <p:nvSpPr>
          <p:cNvPr id="5" name="Oharren leku-marka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u-ES" smtClean="0"/>
              <a:t>Egin klik testu maisuaren estiloak aldatzeko</a:t>
            </a:r>
          </a:p>
          <a:p>
            <a:pPr lvl="1"/>
            <a:r>
              <a:rPr lang="eu-ES" smtClean="0"/>
              <a:t>Bigarren maila</a:t>
            </a:r>
          </a:p>
          <a:p>
            <a:pPr lvl="2"/>
            <a:r>
              <a:rPr lang="eu-ES" smtClean="0"/>
              <a:t>Hirugarren maila</a:t>
            </a:r>
          </a:p>
          <a:p>
            <a:pPr lvl="3"/>
            <a:r>
              <a:rPr lang="eu-ES" smtClean="0"/>
              <a:t>Laugarren maila</a:t>
            </a:r>
          </a:p>
          <a:p>
            <a:pPr lvl="4"/>
            <a:r>
              <a:rPr lang="eu-ES" smtClean="0"/>
              <a:t>Bosgarren maila</a:t>
            </a:r>
            <a:endParaRPr lang="eu-ES"/>
          </a:p>
        </p:txBody>
      </p:sp>
      <p:sp>
        <p:nvSpPr>
          <p:cNvPr id="6" name="Orri-oinaren leku-mark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u-ES"/>
          </a:p>
        </p:txBody>
      </p:sp>
      <p:sp>
        <p:nvSpPr>
          <p:cNvPr id="7" name="Diapositibaren zenbakiaren leku-mark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35F083-A3DE-4948-85B5-CF9FA5EFEBE6}" type="slidenum">
              <a:rPr lang="eu-ES" smtClean="0"/>
              <a:t>‹#›</a:t>
            </a:fld>
            <a:endParaRPr lang="eu-ES"/>
          </a:p>
        </p:txBody>
      </p:sp>
    </p:spTree>
    <p:extLst>
      <p:ext uri="{BB962C8B-B14F-4D97-AF65-F5344CB8AC3E}">
        <p14:creationId xmlns:p14="http://schemas.microsoft.com/office/powerpoint/2010/main" val="42093999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positibaren irudiaren leku-mark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harren leku-mar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u-ES" dirty="0"/>
          </a:p>
        </p:txBody>
      </p:sp>
      <p:sp>
        <p:nvSpPr>
          <p:cNvPr id="4" name="Diapositibaren zenbakiaren leku-mark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35F083-A3DE-4948-85B5-CF9FA5EFEBE6}" type="slidenum">
              <a:rPr lang="eu-ES" smtClean="0"/>
              <a:t>51</a:t>
            </a:fld>
            <a:endParaRPr lang="eu-ES"/>
          </a:p>
        </p:txBody>
      </p:sp>
    </p:spTree>
    <p:extLst>
      <p:ext uri="{BB962C8B-B14F-4D97-AF65-F5344CB8AC3E}">
        <p14:creationId xmlns:p14="http://schemas.microsoft.com/office/powerpoint/2010/main" val="214030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26/08/2015</a:t>
            </a:fld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26/08/2015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26/08/2015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26/08/2015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26/08/2015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26/08/2015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26/08/2015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26/08/2015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26/08/2015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32FADFE-3B8F-471C-ABF0-DBC7717ECBBC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26/08/2015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26/08/2015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pPr/>
              <a:t>26/08/2015</a:t>
            </a:fld>
            <a:endParaRPr lang="es-E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‹#›</a:t>
            </a:fld>
            <a:endParaRPr lang="es-ES"/>
          </a:p>
        </p:txBody>
      </p:sp>
      <p:grpSp>
        <p:nvGrpSpPr>
          <p:cNvPr id="2" name="1 Grupo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gi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Diabetes%20y%20deporte%20de%20alto%20nivel%20son%20compatibles14112013.wmv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95536" y="2132856"/>
            <a:ext cx="8392446" cy="1828800"/>
          </a:xfrm>
        </p:spPr>
        <p:txBody>
          <a:bodyPr>
            <a:noAutofit/>
          </a:bodyPr>
          <a:lstStyle/>
          <a:p>
            <a:pPr algn="ctr"/>
            <a:r>
              <a:rPr lang="es-ES" dirty="0" smtClean="0"/>
              <a:t>ARIKETA FISIKOA ETA GAIXOTASUN METABOLIKO-ENDOKRINOAK</a:t>
            </a:r>
            <a:endParaRPr lang="es-ES_tradnl" dirty="0"/>
          </a:p>
        </p:txBody>
      </p:sp>
      <p:pic>
        <p:nvPicPr>
          <p:cNvPr id="2050" name="Picture 2" descr="https://encrypted-tbn2.gstatic.com/images?q=tbn:ANd9GcTNPFECLMQAcRLFAzmDCHqOtV4V_fen7i9pLeJlTELgA73z3hUeO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40" y="4857760"/>
            <a:ext cx="2643206" cy="15573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DIABETIKOENTZAKO JARDUERA FISIKOA</a:t>
            </a:r>
            <a:endParaRPr lang="es-ES" dirty="0"/>
          </a:p>
        </p:txBody>
      </p:sp>
      <p:pic>
        <p:nvPicPr>
          <p:cNvPr id="17410" name="Picture 2" descr="http://www.misrecetaspreferidas.com/wp-content/uploads/2012/07/diabet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31840" y="3573016"/>
            <a:ext cx="5466184" cy="29166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20096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09232" y="35383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4800" dirty="0" smtClean="0"/>
              <a:t>ZER DA DIABETESA?</a:t>
            </a:r>
            <a:endParaRPr lang="es-ES" sz="48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09232" y="1772816"/>
            <a:ext cx="8229600" cy="2504890"/>
          </a:xfrm>
        </p:spPr>
        <p:txBody>
          <a:bodyPr>
            <a:normAutofit/>
          </a:bodyPr>
          <a:lstStyle/>
          <a:p>
            <a:r>
              <a:rPr lang="eu-ES" sz="2000" dirty="0" smtClean="0"/>
              <a:t>Nahasmendu metabolikoa da: </a:t>
            </a:r>
            <a:r>
              <a:rPr lang="eu-ES" sz="2000" b="1" dirty="0" smtClean="0"/>
              <a:t>organismoak ez du intsulinarik ekoizten, </a:t>
            </a:r>
            <a:r>
              <a:rPr lang="eu-ES" sz="2000" dirty="0" smtClean="0"/>
              <a:t>edo </a:t>
            </a:r>
            <a:r>
              <a:rPr lang="eu-ES" sz="2000" b="1" dirty="0" smtClean="0"/>
              <a:t>ekoizten duen intsulina ez du eraginkortasunez erabiltzen.</a:t>
            </a:r>
            <a:endParaRPr lang="eu-ES" sz="2000" dirty="0" smtClean="0"/>
          </a:p>
          <a:p>
            <a:endParaRPr lang="eu-ES" dirty="0"/>
          </a:p>
        </p:txBody>
      </p:sp>
      <p:pic>
        <p:nvPicPr>
          <p:cNvPr id="11266" name="Picture 2" descr="http://4.bp.blogspot.com/-f4mbJdLcpN0/TxWMyHKQH0I/AAAAAAAACOE/m4Py8x0prAw/s1600/como-actua-la-insulin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9256" y="3212976"/>
            <a:ext cx="7429552" cy="32147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8664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755576" y="2132856"/>
            <a:ext cx="7632848" cy="374441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pic>
        <p:nvPicPr>
          <p:cNvPr id="7" name="Picture 2" descr="http://www.uned.es/pea-nutricion-y-dietetica-I/guia/enfermedades/diabetes/img/funcinsu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276872"/>
            <a:ext cx="6552728" cy="3232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421196" y="49036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4800" dirty="0" smtClean="0"/>
              <a:t>ZER DA DIABETESA?</a:t>
            </a:r>
            <a:endParaRPr lang="es-ES" sz="4800" dirty="0"/>
          </a:p>
        </p:txBody>
      </p:sp>
    </p:spTree>
    <p:extLst>
      <p:ext uri="{BB962C8B-B14F-4D97-AF65-F5344CB8AC3E}">
        <p14:creationId xmlns:p14="http://schemas.microsoft.com/office/powerpoint/2010/main" val="2149350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www.uned.es/pea-nutricion-y-dietetica-I/guia/enfermedades/diabetes/img/fig_7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707" y="1916832"/>
            <a:ext cx="5184577" cy="4752528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0" name="Título 1"/>
          <p:cNvSpPr>
            <a:spLocks noGrp="1"/>
          </p:cNvSpPr>
          <p:nvPr>
            <p:ph type="title"/>
          </p:nvPr>
        </p:nvSpPr>
        <p:spPr>
          <a:xfrm>
            <a:off x="421196" y="49036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4800" dirty="0" smtClean="0"/>
              <a:t>ZER DA DIABETESA?</a:t>
            </a:r>
            <a:endParaRPr lang="es-ES" sz="4800" dirty="0"/>
          </a:p>
        </p:txBody>
      </p:sp>
    </p:spTree>
    <p:extLst>
      <p:ext uri="{BB962C8B-B14F-4D97-AF65-F5344CB8AC3E}">
        <p14:creationId xmlns:p14="http://schemas.microsoft.com/office/powerpoint/2010/main" val="2111100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323528" y="1633364"/>
            <a:ext cx="8229600" cy="5000660"/>
          </a:xfrm>
        </p:spPr>
        <p:txBody>
          <a:bodyPr>
            <a:normAutofit/>
          </a:bodyPr>
          <a:lstStyle/>
          <a:p>
            <a:r>
              <a:rPr lang="eu-ES" b="1" u="sng" dirty="0" smtClean="0"/>
              <a:t>1. MOTAKOA</a:t>
            </a:r>
          </a:p>
          <a:p>
            <a:pPr>
              <a:buNone/>
            </a:pPr>
            <a:endParaRPr lang="eu-ES" b="1" u="sng" dirty="0" smtClean="0"/>
          </a:p>
          <a:p>
            <a:r>
              <a:rPr lang="eu-ES" sz="2000" dirty="0" smtClean="0"/>
              <a:t>Pankreako beta zelulak suntsitzen dituen erantzun </a:t>
            </a:r>
            <a:r>
              <a:rPr lang="eu-ES" sz="2000" dirty="0" err="1" smtClean="0"/>
              <a:t>autoimmunea</a:t>
            </a:r>
            <a:r>
              <a:rPr lang="eu-ES" sz="2000" dirty="0" smtClean="0"/>
              <a:t> da. Ondorioz, </a:t>
            </a:r>
            <a:r>
              <a:rPr lang="eu-ES" sz="2000" u="sng" dirty="0" smtClean="0"/>
              <a:t>PANKREAK INTSULINA EKOIZTEARI UZTEN DIO</a:t>
            </a:r>
            <a:r>
              <a:rPr lang="eu-ES" sz="2000" dirty="0" smtClean="0"/>
              <a:t>. </a:t>
            </a:r>
          </a:p>
          <a:p>
            <a:pPr>
              <a:buNone/>
            </a:pPr>
            <a:endParaRPr lang="eu-ES" dirty="0" smtClean="0"/>
          </a:p>
          <a:p>
            <a:r>
              <a:rPr lang="eu-ES" sz="2000" dirty="0" smtClean="0"/>
              <a:t>Tratamendua:</a:t>
            </a:r>
          </a:p>
          <a:p>
            <a:pPr marL="0" indent="0">
              <a:buNone/>
            </a:pPr>
            <a:endParaRPr lang="eu-ES" sz="20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u-ES" sz="2000" dirty="0" smtClean="0"/>
              <a:t>Intsulina injekzioak egunero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u-ES" sz="2000" dirty="0" smtClean="0"/>
              <a:t>Elikadura osasungarria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u-ES" sz="2000" dirty="0" smtClean="0"/>
              <a:t>Ohiko jarduera fisikoa.</a:t>
            </a:r>
            <a:endParaRPr lang="eu-ES" sz="2000" dirty="0"/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421196" y="49036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4800" dirty="0" smtClean="0"/>
              <a:t>ZER DA DIABETESA?</a:t>
            </a:r>
            <a:endParaRPr lang="es-ES" sz="4800" dirty="0"/>
          </a:p>
        </p:txBody>
      </p:sp>
      <p:pic>
        <p:nvPicPr>
          <p:cNvPr id="9" name="Picture 2" descr="https://historia1857557.files.wordpress.com/2010/05/lantussincapuch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3389" y="3503480"/>
            <a:ext cx="2582368" cy="1234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://aerobicsalud.com/wp-content/uploads/2015/01/alimentacion_saludab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4951020"/>
            <a:ext cx="1903418" cy="1614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http://mundoasistencial.com/mundoasistencial/wp-content/uploads/2010/06/actividad-fisica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810097"/>
            <a:ext cx="1475408" cy="1895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8842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clubdediabeticos.com/aulavirtual/wp-content/uploads/2012/07/HIPOGLUCEMIAs_ntomas_de_hipoglucemia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56792"/>
            <a:ext cx="8501500" cy="5157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4800" dirty="0" smtClean="0"/>
              <a:t>ZER DA DIABETESA?</a:t>
            </a:r>
            <a:endParaRPr lang="es-ES" sz="4800" dirty="0"/>
          </a:p>
        </p:txBody>
      </p:sp>
    </p:spTree>
    <p:extLst>
      <p:ext uri="{BB962C8B-B14F-4D97-AF65-F5344CB8AC3E}">
        <p14:creationId xmlns:p14="http://schemas.microsoft.com/office/powerpoint/2010/main" val="1229472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1.bp.blogspot.com/-ethK5r1vZ3U/T8JshXvNo2I/AAAAAAAAAH0/suBPqcpczzk/s1600/23423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28800"/>
            <a:ext cx="7920880" cy="4968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4800" dirty="0" smtClean="0"/>
              <a:t>ZER DA DIABETESA?</a:t>
            </a:r>
            <a:endParaRPr lang="es-ES" sz="4800" dirty="0"/>
          </a:p>
        </p:txBody>
      </p:sp>
    </p:spTree>
    <p:extLst>
      <p:ext uri="{BB962C8B-B14F-4D97-AF65-F5344CB8AC3E}">
        <p14:creationId xmlns:p14="http://schemas.microsoft.com/office/powerpoint/2010/main" val="760528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34063" y="1493751"/>
            <a:ext cx="8229600" cy="3786214"/>
          </a:xfrm>
        </p:spPr>
        <p:txBody>
          <a:bodyPr>
            <a:normAutofit/>
          </a:bodyPr>
          <a:lstStyle/>
          <a:p>
            <a:r>
              <a:rPr lang="eu-ES" b="1" u="sng" dirty="0" smtClean="0"/>
              <a:t>2. MOTAKOA</a:t>
            </a:r>
          </a:p>
          <a:p>
            <a:endParaRPr lang="eu-ES" b="1" u="sng" dirty="0" smtClean="0"/>
          </a:p>
          <a:p>
            <a:r>
              <a:rPr lang="eu-ES" sz="2000" dirty="0" smtClean="0"/>
              <a:t>Pankreak </a:t>
            </a:r>
            <a:r>
              <a:rPr lang="eu-ES" sz="2000" u="sng" dirty="0" smtClean="0"/>
              <a:t>intsulina ekoiztu dezake</a:t>
            </a:r>
            <a:r>
              <a:rPr lang="eu-ES" sz="2000" dirty="0" smtClean="0"/>
              <a:t>, baina </a:t>
            </a:r>
            <a:r>
              <a:rPr lang="eu-ES" sz="2000" u="sng" dirty="0" smtClean="0"/>
              <a:t>organismoak ez du eraginkortasunez erabiltzen. </a:t>
            </a:r>
          </a:p>
          <a:p>
            <a:r>
              <a:rPr lang="eu-ES" sz="2000" dirty="0" smtClean="0"/>
              <a:t>Tratamendua: dieta osasungarria eta ariketa fisikoa. </a:t>
            </a:r>
          </a:p>
          <a:p>
            <a:r>
              <a:rPr lang="eu-ES" sz="2000" dirty="0" smtClean="0"/>
              <a:t>Gaixotasunak aurrera egin ahala: ahotiko medikazioa edo intsulina injekzioak</a:t>
            </a:r>
            <a:endParaRPr lang="eu-ES" sz="2000" dirty="0"/>
          </a:p>
        </p:txBody>
      </p:sp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1680" y="4087034"/>
            <a:ext cx="5018713" cy="2422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428596" y="332656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4800" dirty="0" smtClean="0"/>
              <a:t>ZER DA DIABETESA?</a:t>
            </a:r>
            <a:endParaRPr lang="es-ES" sz="4800" dirty="0"/>
          </a:p>
        </p:txBody>
      </p:sp>
    </p:spTree>
    <p:extLst>
      <p:ext uri="{BB962C8B-B14F-4D97-AF65-F5344CB8AC3E}">
        <p14:creationId xmlns:p14="http://schemas.microsoft.com/office/powerpoint/2010/main" val="3074569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4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74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689946" y="4941168"/>
            <a:ext cx="7772400" cy="1362075"/>
          </a:xfrm>
        </p:spPr>
        <p:txBody>
          <a:bodyPr/>
          <a:lstStyle/>
          <a:p>
            <a:r>
              <a:rPr lang="es-ES" dirty="0" smtClean="0"/>
              <a:t>ARIKETA FISIKOA ETA DIABETESA</a:t>
            </a:r>
            <a:endParaRPr lang="es-ES" dirty="0"/>
          </a:p>
        </p:txBody>
      </p:sp>
      <p:pic>
        <p:nvPicPr>
          <p:cNvPr id="1026" name="Picture 2" descr="https://encrypted-tbn2.gstatic.com/images?q=tbn:ANd9GcRJGlnlH3rh-UItE3dg7P0kFft1e2uMGvzD0cwS7fFI-FBO83Y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83768" y="836712"/>
            <a:ext cx="6336704" cy="35924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65127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1556792"/>
            <a:ext cx="8968297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u-ES" sz="48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Jardun dezake diabetiko batek errendimendu handiko kiroletan?</a:t>
            </a:r>
            <a:endParaRPr lang="eu-ES" sz="48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Flecha a la derecha con muesca 4">
            <a:hlinkClick r:id="rId2" action="ppaction://hlinkfile"/>
          </p:cNvPr>
          <p:cNvSpPr/>
          <p:nvPr/>
        </p:nvSpPr>
        <p:spPr>
          <a:xfrm>
            <a:off x="8202359" y="5814975"/>
            <a:ext cx="504056" cy="412624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26" name="Picture 2" descr="http://www.extremadura.com/extremadura/web/uploads/a8692c87159faa6fe7e16324e990a82ace20a82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1" y="3573014"/>
            <a:ext cx="4281426" cy="2847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7545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1484" y="4572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4800" dirty="0" smtClean="0"/>
              <a:t>ARIKETA FISIKOA ETA DIABETESA</a:t>
            </a:r>
            <a:endParaRPr lang="es-ES" sz="48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1484" y="1844824"/>
            <a:ext cx="8229600" cy="4873752"/>
          </a:xfrm>
        </p:spPr>
        <p:txBody>
          <a:bodyPr>
            <a:normAutofit/>
          </a:bodyPr>
          <a:lstStyle/>
          <a:p>
            <a:r>
              <a:rPr lang="eu-ES" sz="2000" dirty="0" smtClean="0"/>
              <a:t>Ariketa fisikoa bereziki interesgarria da</a:t>
            </a:r>
            <a:r>
              <a:rPr lang="eu-ES" sz="2000" dirty="0" err="1" smtClean="0"/>
              <a:t> 2</a:t>
            </a:r>
            <a:r>
              <a:rPr lang="eu-ES" sz="2000" dirty="0" smtClean="0"/>
              <a:t>. motako diabetikoentzat:</a:t>
            </a:r>
          </a:p>
          <a:p>
            <a:pPr marL="0" indent="0">
              <a:buNone/>
            </a:pPr>
            <a:endParaRPr lang="eu-ES" sz="2000" dirty="0" smtClean="0"/>
          </a:p>
          <a:p>
            <a:pPr>
              <a:buFont typeface="Wingdings"/>
              <a:buChar char="Ø"/>
            </a:pPr>
            <a:r>
              <a:rPr lang="eu-ES" sz="2000" dirty="0" smtClean="0"/>
              <a:t>Hasierako hutsegite </a:t>
            </a:r>
            <a:r>
              <a:rPr lang="eu-ES" sz="2000" dirty="0" err="1" smtClean="0"/>
              <a:t>patogenikoa</a:t>
            </a:r>
            <a:r>
              <a:rPr lang="eu-ES" sz="2000" dirty="0" smtClean="0"/>
              <a:t> INTSULINAREN EKINTZAREN AURKAKO ERRESISTENTZIA PERIFERIKOA da, batez ere muskuluetan gertatzen dena.</a:t>
            </a:r>
          </a:p>
          <a:p>
            <a:pPr algn="ctr">
              <a:buNone/>
            </a:pPr>
            <a:r>
              <a:rPr lang="eu-ES" sz="2000" b="1" dirty="0" smtClean="0"/>
              <a:t>“Ariketak hobetu egiten du ehunen intsulinarekiko sentikortasuna”</a:t>
            </a:r>
          </a:p>
          <a:p>
            <a:pPr algn="ctr">
              <a:buNone/>
            </a:pPr>
            <a:endParaRPr lang="eu-ES" sz="2000" b="1" dirty="0" smtClean="0"/>
          </a:p>
          <a:p>
            <a:pPr>
              <a:buNone/>
            </a:pPr>
            <a:r>
              <a:rPr lang="eu-ES" sz="2000" dirty="0" smtClean="0"/>
              <a:t>  </a:t>
            </a:r>
            <a:endParaRPr lang="eu-ES" sz="1800" b="1" dirty="0" smtClean="0"/>
          </a:p>
        </p:txBody>
      </p:sp>
      <p:pic>
        <p:nvPicPr>
          <p:cNvPr id="6146" name="Picture 2" descr="http://www.bati2verdes.com/wp-content/uploads/2013/05/resistencia-a-la-insulin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4293095"/>
            <a:ext cx="4834508" cy="2390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974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03238" y="476672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/>
              <a:t/>
            </a:r>
            <a:br>
              <a:rPr lang="es-ES" dirty="0" smtClean="0"/>
            </a:br>
            <a:r>
              <a:rPr lang="es-ES" sz="5300" b="1" dirty="0" smtClean="0"/>
              <a:t>ARIKETAREN ONURAK</a:t>
            </a:r>
            <a:endParaRPr lang="es-ES" sz="53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755576" y="2060848"/>
            <a:ext cx="7615262" cy="5500702"/>
          </a:xfrm>
        </p:spPr>
        <p:txBody>
          <a:bodyPr>
            <a:normAutofit/>
          </a:bodyPr>
          <a:lstStyle/>
          <a:p>
            <a:r>
              <a:rPr lang="eu-ES" sz="2000" dirty="0" smtClean="0"/>
              <a:t>Glukosa mailak beheratzen ditu, ariketa egin bitartean eta ondoren</a:t>
            </a:r>
          </a:p>
          <a:p>
            <a:r>
              <a:rPr lang="eu-ES" sz="2000" dirty="0" smtClean="0"/>
              <a:t>Intsulinaren edo ahotiko </a:t>
            </a:r>
            <a:r>
              <a:rPr lang="eu-ES" sz="2000" dirty="0" err="1" smtClean="0"/>
              <a:t>antidiabetikoen</a:t>
            </a:r>
            <a:r>
              <a:rPr lang="eu-ES" sz="2000" dirty="0" smtClean="0"/>
              <a:t> beharra gutxitzen du</a:t>
            </a:r>
          </a:p>
          <a:p>
            <a:r>
              <a:rPr lang="eu-ES" sz="2000" dirty="0" smtClean="0"/>
              <a:t>Intsulinaren sentikortasuna hobetzen du</a:t>
            </a:r>
          </a:p>
          <a:p>
            <a:r>
              <a:rPr lang="eu-ES" sz="2000" dirty="0" smtClean="0"/>
              <a:t>HbA1c mailak beheratzen ditu.</a:t>
            </a:r>
          </a:p>
          <a:p>
            <a:r>
              <a:rPr lang="eu-ES" sz="2000" dirty="0" smtClean="0"/>
              <a:t>Lipido-profila hobetzen du</a:t>
            </a:r>
          </a:p>
          <a:p>
            <a:r>
              <a:rPr lang="eu-ES" sz="2000" dirty="0" smtClean="0"/>
              <a:t>Hipertentsio arterial arin edo moderatua hobetzen du</a:t>
            </a:r>
          </a:p>
          <a:p>
            <a:r>
              <a:rPr lang="eu-ES" sz="2000" dirty="0" smtClean="0"/>
              <a:t>Egoera </a:t>
            </a:r>
            <a:r>
              <a:rPr lang="eu-ES" sz="2000" dirty="0" err="1" smtClean="0"/>
              <a:t>kardiobaskularra</a:t>
            </a:r>
            <a:r>
              <a:rPr lang="eu-ES" sz="2000" dirty="0" smtClean="0"/>
              <a:t> hobetzen du, zirkulazio periferikoa barne</a:t>
            </a:r>
          </a:p>
          <a:p>
            <a:r>
              <a:rPr lang="eu-ES" sz="2000" dirty="0" smtClean="0"/>
              <a:t>Energia-gastua handitzen du</a:t>
            </a:r>
          </a:p>
          <a:p>
            <a:r>
              <a:rPr lang="eu-ES" sz="2000" dirty="0" smtClean="0"/>
              <a:t>Indarra, malgutasuna eta erresistentzia handitzen ditu</a:t>
            </a:r>
          </a:p>
          <a:p>
            <a:r>
              <a:rPr lang="eu-ES" sz="2000" dirty="0" smtClean="0"/>
              <a:t>Ongizate fisikoa, bizi kalitatea eta norberaren irudi ona</a:t>
            </a:r>
            <a:endParaRPr lang="eu-ES" sz="2000" dirty="0"/>
          </a:p>
        </p:txBody>
      </p:sp>
    </p:spTree>
    <p:extLst>
      <p:ext uri="{BB962C8B-B14F-4D97-AF65-F5344CB8AC3E}">
        <p14:creationId xmlns:p14="http://schemas.microsoft.com/office/powerpoint/2010/main" val="1117418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plenilunia.com/wp-content/uploads/2011/01/precauci%C3%B3n-diabet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99137" y="2520352"/>
            <a:ext cx="2571767" cy="3714776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55576" y="996412"/>
            <a:ext cx="811532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/>
              <a:t/>
            </a:r>
            <a:br>
              <a:rPr lang="es-ES" dirty="0" smtClean="0"/>
            </a:br>
            <a:r>
              <a:rPr lang="es-ES" sz="5300" b="1" dirty="0" smtClean="0"/>
              <a:t>ARIKETA FISIKOAREN ARRISKUAK DIABETIKOENTZAT</a:t>
            </a:r>
            <a:endParaRPr lang="es-ES" sz="53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311341" y="2492896"/>
            <a:ext cx="5829312" cy="4873752"/>
          </a:xfrm>
        </p:spPr>
        <p:txBody>
          <a:bodyPr>
            <a:normAutofit/>
          </a:bodyPr>
          <a:lstStyle/>
          <a:p>
            <a:r>
              <a:rPr lang="eu-ES" sz="2000" dirty="0" err="1" smtClean="0"/>
              <a:t>Hipogluzemia</a:t>
            </a:r>
            <a:r>
              <a:rPr lang="eu-ES" sz="2000" dirty="0" smtClean="0"/>
              <a:t> (ariketak eragindakoa, edo berandu hasitakoa, ariketaren ondoren)</a:t>
            </a:r>
          </a:p>
          <a:p>
            <a:r>
              <a:rPr lang="eu-ES" sz="2000" dirty="0" err="1" smtClean="0"/>
              <a:t>Hipergluzemia</a:t>
            </a:r>
            <a:r>
              <a:rPr lang="eu-ES" sz="2000" dirty="0" smtClean="0"/>
              <a:t>, ariketa akigarriaren ondoren</a:t>
            </a:r>
          </a:p>
          <a:p>
            <a:r>
              <a:rPr lang="eu-ES" sz="2000" dirty="0" err="1" smtClean="0"/>
              <a:t>Hipergluzemia</a:t>
            </a:r>
            <a:r>
              <a:rPr lang="eu-ES" sz="2000" dirty="0" smtClean="0"/>
              <a:t> eta </a:t>
            </a:r>
            <a:r>
              <a:rPr lang="eu-ES" sz="2000" dirty="0" err="1" smtClean="0"/>
              <a:t>zetosia</a:t>
            </a:r>
            <a:r>
              <a:rPr lang="eu-ES" sz="2000" dirty="0" smtClean="0"/>
              <a:t>, intsulina eraginkorraren defizita badago</a:t>
            </a:r>
          </a:p>
          <a:p>
            <a:r>
              <a:rPr lang="eu-ES" sz="2000" dirty="0" smtClean="0"/>
              <a:t>Gaixotasun </a:t>
            </a:r>
            <a:r>
              <a:rPr lang="eu-ES" sz="2000" dirty="0" err="1" smtClean="0"/>
              <a:t>kardiobaskularrak</a:t>
            </a:r>
            <a:r>
              <a:rPr lang="eu-ES" sz="2000" dirty="0" smtClean="0"/>
              <a:t> abiaraztea (bularraldeko angina, </a:t>
            </a:r>
            <a:r>
              <a:rPr lang="eu-ES" sz="2000" dirty="0" err="1" smtClean="0"/>
              <a:t>infartua…)</a:t>
            </a:r>
            <a:endParaRPr lang="eu-ES" sz="2000" dirty="0" smtClean="0"/>
          </a:p>
          <a:p>
            <a:r>
              <a:rPr lang="eu-ES" sz="2000" dirty="0" smtClean="0"/>
              <a:t>Diabetesaren konplikazio kronikoek (</a:t>
            </a:r>
            <a:r>
              <a:rPr lang="eu-ES" sz="2000" dirty="0" err="1" smtClean="0"/>
              <a:t>erretinopatia</a:t>
            </a:r>
            <a:r>
              <a:rPr lang="eu-ES" sz="2000" dirty="0" smtClean="0"/>
              <a:t>, </a:t>
            </a:r>
            <a:r>
              <a:rPr lang="eu-ES" sz="2000" dirty="0" err="1" smtClean="0"/>
              <a:t>nefropatia…)</a:t>
            </a:r>
            <a:r>
              <a:rPr lang="eu-ES" sz="2000" dirty="0" smtClean="0"/>
              <a:t> okerrera egitea</a:t>
            </a:r>
            <a:endParaRPr lang="eu-ES" sz="2000" dirty="0"/>
          </a:p>
        </p:txBody>
      </p:sp>
    </p:spTree>
    <p:extLst>
      <p:ext uri="{BB962C8B-B14F-4D97-AF65-F5344CB8AC3E}">
        <p14:creationId xmlns:p14="http://schemas.microsoft.com/office/powerpoint/2010/main" val="3626463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3568" y="1052736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s-ES" sz="4800" dirty="0" smtClean="0"/>
              <a:t>ARIKETA FISIKOA 1. MOTAKO DIABETIKOENTZAT</a:t>
            </a:r>
            <a:endParaRPr lang="es-ES" sz="48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11560" y="2348880"/>
            <a:ext cx="8229600" cy="4389120"/>
          </a:xfrm>
        </p:spPr>
        <p:txBody>
          <a:bodyPr>
            <a:normAutofit/>
          </a:bodyPr>
          <a:lstStyle/>
          <a:p>
            <a:r>
              <a:rPr lang="eu-ES" sz="2000" dirty="0" smtClean="0"/>
              <a:t>Ariketa </a:t>
            </a:r>
            <a:r>
              <a:rPr lang="eu-ES" sz="2000" b="1" dirty="0" smtClean="0"/>
              <a:t>ez</a:t>
            </a:r>
            <a:r>
              <a:rPr lang="eu-ES" sz="2000" dirty="0" smtClean="0"/>
              <a:t> da tratamenduaren osagai </a:t>
            </a:r>
            <a:r>
              <a:rPr lang="eu-ES" sz="2000" b="1" dirty="0" smtClean="0"/>
              <a:t>intsulinaren </a:t>
            </a:r>
            <a:r>
              <a:rPr lang="eu-ES" sz="2000" b="1" dirty="0" err="1" smtClean="0"/>
              <a:t>sentikortzaile</a:t>
            </a:r>
            <a:r>
              <a:rPr lang="eu-ES" sz="2000" b="1" dirty="0" smtClean="0"/>
              <a:t> </a:t>
            </a:r>
            <a:r>
              <a:rPr lang="eu-ES" sz="2000" dirty="0" smtClean="0"/>
              <a:t>gisa, baina komeni da ariketa egitea, sasoi fisikoa, norberaren irudia eta bizi kalitatea </a:t>
            </a:r>
            <a:r>
              <a:rPr lang="eu-ES" sz="2000" dirty="0" err="1" smtClean="0"/>
              <a:t>hobetzeko…</a:t>
            </a:r>
            <a:endParaRPr lang="eu-ES" sz="2000" dirty="0" smtClean="0"/>
          </a:p>
          <a:p>
            <a:r>
              <a:rPr lang="eu-ES" sz="2000" dirty="0" smtClean="0"/>
              <a:t>Diabetiko bati jarduera fisikoa egiteko agintzen zaionean, arretaz </a:t>
            </a:r>
            <a:r>
              <a:rPr lang="eu-ES" sz="2000" b="1" dirty="0" smtClean="0"/>
              <a:t>planifikatu</a:t>
            </a:r>
            <a:r>
              <a:rPr lang="eu-ES" sz="2000" dirty="0" smtClean="0"/>
              <a:t> behar da nola jokatu ariketa egin </a:t>
            </a:r>
            <a:r>
              <a:rPr lang="eu-ES" sz="2000" b="1" dirty="0" smtClean="0"/>
              <a:t>aurretik</a:t>
            </a:r>
            <a:r>
              <a:rPr lang="eu-ES" sz="2000" dirty="0" smtClean="0"/>
              <a:t>, </a:t>
            </a:r>
            <a:r>
              <a:rPr lang="eu-ES" sz="2000" b="1" dirty="0" smtClean="0"/>
              <a:t>bitartean</a:t>
            </a:r>
            <a:r>
              <a:rPr lang="eu-ES" sz="2000" dirty="0" smtClean="0"/>
              <a:t> eta </a:t>
            </a:r>
            <a:r>
              <a:rPr lang="eu-ES" sz="2000" b="1" dirty="0" smtClean="0"/>
              <a:t>ostean</a:t>
            </a:r>
            <a:endParaRPr lang="eu-ES" sz="2000" dirty="0" smtClean="0"/>
          </a:p>
        </p:txBody>
      </p:sp>
      <p:graphicFrame>
        <p:nvGraphicFramePr>
          <p:cNvPr id="4" name="3 Gráfico"/>
          <p:cNvGraphicFramePr/>
          <p:nvPr/>
        </p:nvGraphicFramePr>
        <p:xfrm>
          <a:off x="1285852" y="4572008"/>
          <a:ext cx="6096000" cy="20717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41012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43946" y="2636912"/>
            <a:ext cx="8186766" cy="4873752"/>
          </a:xfrm>
        </p:spPr>
        <p:txBody>
          <a:bodyPr>
            <a:noAutofit/>
          </a:bodyPr>
          <a:lstStyle/>
          <a:p>
            <a:r>
              <a:rPr lang="eu-ES" b="1" u="sng" dirty="0" smtClean="0"/>
              <a:t>Ariketa hasi aurreko kontrolak eta arreta</a:t>
            </a:r>
          </a:p>
          <a:p>
            <a:pPr>
              <a:buNone/>
            </a:pPr>
            <a:endParaRPr lang="eu-ES" sz="2000" b="1" u="sng" dirty="0" smtClean="0"/>
          </a:p>
          <a:p>
            <a:pPr>
              <a:buFont typeface="Wingdings"/>
              <a:buChar char="Ø"/>
            </a:pPr>
            <a:r>
              <a:rPr lang="eu-ES" sz="2400" b="1" dirty="0" smtClean="0"/>
              <a:t>Ariketa plana</a:t>
            </a:r>
            <a:r>
              <a:rPr lang="eu-ES" sz="2400" dirty="0" smtClean="0"/>
              <a:t>:</a:t>
            </a:r>
          </a:p>
          <a:p>
            <a:pPr marL="0" indent="0">
              <a:buNone/>
            </a:pPr>
            <a:endParaRPr lang="eu-ES" sz="2400" dirty="0" smtClean="0"/>
          </a:p>
          <a:p>
            <a:pPr>
              <a:buFontTx/>
              <a:buChar char="-"/>
            </a:pPr>
            <a:r>
              <a:rPr lang="eu-ES" sz="2000" dirty="0" smtClean="0"/>
              <a:t>Ohiko ariketa izango da?</a:t>
            </a:r>
          </a:p>
          <a:p>
            <a:pPr>
              <a:buFontTx/>
              <a:buChar char="-"/>
            </a:pPr>
            <a:r>
              <a:rPr lang="eu-ES" sz="2000" dirty="0" smtClean="0"/>
              <a:t>Zenbateko intentsitatea izango du ariketak?</a:t>
            </a:r>
          </a:p>
          <a:p>
            <a:pPr>
              <a:buFontTx/>
              <a:buChar char="-"/>
            </a:pPr>
            <a:r>
              <a:rPr lang="eu-ES" sz="2000" dirty="0" smtClean="0"/>
              <a:t>Zer mailatako trebakuntza fisikoa daukazu?</a:t>
            </a:r>
          </a:p>
          <a:p>
            <a:pPr>
              <a:buFontTx/>
              <a:buChar char="-"/>
            </a:pPr>
            <a:r>
              <a:rPr lang="eu-ES" sz="2000" dirty="0" smtClean="0"/>
              <a:t>Zenbat iraungo du?</a:t>
            </a:r>
          </a:p>
          <a:p>
            <a:pPr>
              <a:buFontTx/>
              <a:buChar char="-"/>
            </a:pPr>
            <a:r>
              <a:rPr lang="eu-ES" sz="2000" dirty="0" smtClean="0"/>
              <a:t>Jarraitua edo tartekakoa izango da?</a:t>
            </a:r>
          </a:p>
          <a:p>
            <a:pPr>
              <a:buFontTx/>
              <a:buChar char="-"/>
            </a:pPr>
            <a:endParaRPr lang="eu-ES" sz="2000" dirty="0" smtClean="0"/>
          </a:p>
        </p:txBody>
      </p:sp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473582" y="1052736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s-ES" sz="4800" dirty="0" smtClean="0"/>
              <a:t>ARIKETA FISIKOA 1. MOTAKO DIABETIKOENTZAT</a:t>
            </a:r>
            <a:endParaRPr lang="es-ES" sz="4800" dirty="0"/>
          </a:p>
        </p:txBody>
      </p:sp>
    </p:spTree>
    <p:extLst>
      <p:ext uri="{BB962C8B-B14F-4D97-AF65-F5344CB8AC3E}">
        <p14:creationId xmlns:p14="http://schemas.microsoft.com/office/powerpoint/2010/main" val="2945429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95536" y="2123728"/>
            <a:ext cx="8229600" cy="4389120"/>
          </a:xfrm>
        </p:spPr>
        <p:txBody>
          <a:bodyPr>
            <a:normAutofit/>
          </a:bodyPr>
          <a:lstStyle/>
          <a:p>
            <a:pPr>
              <a:buFont typeface="Wingdings"/>
              <a:buChar char="Ø"/>
            </a:pPr>
            <a:r>
              <a:rPr lang="eu-ES" sz="2400" b="1" dirty="0" smtClean="0"/>
              <a:t>Otorduen eta gehigarrien plana:</a:t>
            </a:r>
          </a:p>
          <a:p>
            <a:pPr>
              <a:buFontTx/>
              <a:buChar char="-"/>
            </a:pPr>
            <a:r>
              <a:rPr lang="eu-ES" sz="2000" dirty="0" smtClean="0"/>
              <a:t>Noiz egin duzu azken otordua?</a:t>
            </a:r>
          </a:p>
          <a:p>
            <a:pPr>
              <a:buFontTx/>
              <a:buChar char="-"/>
            </a:pPr>
            <a:r>
              <a:rPr lang="eu-ES" sz="2000" dirty="0" smtClean="0"/>
              <a:t>Hartu zenitzake karbohidrato kalorikoak ariketa hasi aurretik?</a:t>
            </a:r>
          </a:p>
          <a:p>
            <a:pPr>
              <a:buFontTx/>
              <a:buChar char="-"/>
            </a:pPr>
            <a:r>
              <a:rPr lang="eu-ES" sz="2000" dirty="0" smtClean="0"/>
              <a:t>Hartu zenitzake karbohidrato-gehigarriak ariketa egin bitartean? Zer maiztasunez?</a:t>
            </a:r>
          </a:p>
          <a:p>
            <a:pPr>
              <a:buFontTx/>
              <a:buChar char="-"/>
            </a:pPr>
            <a:r>
              <a:rPr lang="eu-ES" sz="2000" dirty="0" smtClean="0"/>
              <a:t>Ariketa egin osteko elikagai “estrak”</a:t>
            </a:r>
          </a:p>
          <a:p>
            <a:pPr>
              <a:buFontTx/>
              <a:buChar char="-"/>
            </a:pPr>
            <a:endParaRPr lang="eu-ES" sz="2000" dirty="0" smtClean="0"/>
          </a:p>
          <a:p>
            <a:pPr>
              <a:buFont typeface="Wingdings"/>
              <a:buChar char="Ø"/>
            </a:pPr>
            <a:r>
              <a:rPr lang="eu-ES" sz="2400" b="1" dirty="0" smtClean="0"/>
              <a:t>Intsulina erregimena:</a:t>
            </a:r>
          </a:p>
          <a:p>
            <a:pPr>
              <a:buFontTx/>
              <a:buChar char="-"/>
            </a:pPr>
            <a:r>
              <a:rPr lang="eu-ES" sz="2000" dirty="0" smtClean="0"/>
              <a:t>Zer intsulina dosi eta zer nahastura hartu ohi duzu?</a:t>
            </a:r>
          </a:p>
          <a:p>
            <a:pPr>
              <a:buFontTx/>
              <a:buChar char="-"/>
            </a:pPr>
            <a:r>
              <a:rPr lang="eu-ES" sz="2000" dirty="0" smtClean="0"/>
              <a:t>Noiz hartu duzu azken intsulina injekzioa?</a:t>
            </a:r>
          </a:p>
          <a:p>
            <a:pPr>
              <a:buFontTx/>
              <a:buChar char="-"/>
            </a:pPr>
            <a:r>
              <a:rPr lang="eu-ES" sz="2000" dirty="0" smtClean="0"/>
              <a:t>Azken dosiaren aldaketa, ariketa-eremua saihesteko</a:t>
            </a:r>
          </a:p>
          <a:p>
            <a:pPr>
              <a:buFontTx/>
              <a:buChar char="-"/>
            </a:pPr>
            <a:endParaRPr lang="eu-ES" sz="2000" dirty="0" smtClean="0"/>
          </a:p>
          <a:p>
            <a:pPr>
              <a:buFontTx/>
              <a:buChar char="-"/>
            </a:pPr>
            <a:endParaRPr lang="eu-ES" sz="2000" b="1" dirty="0" smtClean="0"/>
          </a:p>
          <a:p>
            <a:endParaRPr lang="eu-ES" dirty="0"/>
          </a:p>
        </p:txBody>
      </p:sp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539552" y="980728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s-ES" sz="4800" dirty="0" smtClean="0"/>
              <a:t>ARIKETA FISIKOA 1. MOTAKO DIABETIKOENTZAT</a:t>
            </a:r>
            <a:endParaRPr lang="es-ES" sz="4800" dirty="0"/>
          </a:p>
        </p:txBody>
      </p:sp>
    </p:spTree>
    <p:extLst>
      <p:ext uri="{BB962C8B-B14F-4D97-AF65-F5344CB8AC3E}">
        <p14:creationId xmlns:p14="http://schemas.microsoft.com/office/powerpoint/2010/main" val="51077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4188" y="1124744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s-ES" sz="4800" dirty="0" smtClean="0"/>
              <a:t>ARIKETA FISIKOA 1. MOTAKO DIABETIKOENTZAT</a:t>
            </a:r>
            <a:endParaRPr lang="es-ES" sz="48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24188" y="2468880"/>
            <a:ext cx="8229600" cy="438912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ES" dirty="0" smtClean="0"/>
          </a:p>
          <a:p>
            <a:pPr>
              <a:buFont typeface="Wingdings"/>
              <a:buChar char="Ø"/>
            </a:pPr>
            <a:r>
              <a:rPr lang="es-ES" sz="2400" b="1" dirty="0" err="1" smtClean="0"/>
              <a:t>Hasi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aurreko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gluzemia</a:t>
            </a:r>
            <a:r>
              <a:rPr lang="es-ES" sz="2400" dirty="0" smtClean="0"/>
              <a:t>:</a:t>
            </a:r>
          </a:p>
          <a:p>
            <a:pPr marL="0" indent="0">
              <a:buNone/>
            </a:pPr>
            <a:endParaRPr lang="es-ES" sz="2000" dirty="0" smtClean="0"/>
          </a:p>
          <a:p>
            <a:pPr>
              <a:buFontTx/>
              <a:buChar char="-"/>
            </a:pPr>
            <a:r>
              <a:rPr lang="es-ES" sz="2000" dirty="0" smtClean="0"/>
              <a:t>&lt; 100 mg/dl, tomar suplementos antes de empezar</a:t>
            </a:r>
          </a:p>
          <a:p>
            <a:pPr>
              <a:buFontTx/>
              <a:buChar char="-"/>
            </a:pPr>
            <a:r>
              <a:rPr lang="es-ES" sz="2000" dirty="0" smtClean="0"/>
              <a:t>100-150 mg/dl, ejercicio adecuado</a:t>
            </a:r>
          </a:p>
          <a:p>
            <a:pPr>
              <a:buFontTx/>
              <a:buChar char="-"/>
            </a:pPr>
            <a:r>
              <a:rPr lang="es-ES" sz="2000" dirty="0" smtClean="0"/>
              <a:t>&gt; 250 mg/dl, comprobar cuerpos </a:t>
            </a:r>
            <a:r>
              <a:rPr lang="es-ES" sz="2000" dirty="0" err="1" smtClean="0"/>
              <a:t>cetónicos</a:t>
            </a:r>
            <a:endParaRPr lang="es-ES" sz="2000" dirty="0" smtClean="0"/>
          </a:p>
          <a:p>
            <a:pPr>
              <a:buNone/>
            </a:pPr>
            <a:r>
              <a:rPr lang="es-ES" sz="2000" dirty="0" smtClean="0"/>
              <a:t>    (-) retrasar el comienzo del ejercicio y calentamiento  suave</a:t>
            </a:r>
          </a:p>
          <a:p>
            <a:pPr>
              <a:buNone/>
            </a:pPr>
            <a:r>
              <a:rPr lang="es-ES" sz="2000" dirty="0" smtClean="0"/>
              <a:t>    (+) administrar insulina rápida y no hacer ejercicio</a:t>
            </a:r>
            <a:endParaRPr lang="es-ES" sz="2000" dirty="0"/>
          </a:p>
        </p:txBody>
      </p:sp>
      <p:sp>
        <p:nvSpPr>
          <p:cNvPr id="4" name="CuadroTexto 3"/>
          <p:cNvSpPr txBox="1"/>
          <p:nvPr/>
        </p:nvSpPr>
        <p:spPr>
          <a:xfrm>
            <a:off x="323528" y="3700907"/>
            <a:ext cx="7776864" cy="208823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93354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9552" y="84584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s-ES" sz="4800" dirty="0" smtClean="0"/>
              <a:t>ARIKETA FISIKOA 1. MOTAKO DIABETIKOENTZAT</a:t>
            </a:r>
            <a:endParaRPr lang="es-ES" sz="4800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641435529"/>
              </p:ext>
            </p:extLst>
          </p:nvPr>
        </p:nvGraphicFramePr>
        <p:xfrm>
          <a:off x="571472" y="3284984"/>
          <a:ext cx="7467600" cy="3235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6900"/>
                <a:gridCol w="1866900"/>
                <a:gridCol w="1866900"/>
                <a:gridCol w="18669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u-ES" noProof="0" dirty="0" smtClean="0"/>
                        <a:t>ARIKETA</a:t>
                      </a:r>
                      <a:endParaRPr lang="eu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u-ES" noProof="0" smtClean="0"/>
                        <a:t>ARINA</a:t>
                      </a:r>
                      <a:endParaRPr lang="eu-ES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u-ES" noProof="0" smtClean="0"/>
                        <a:t>ERTAINA</a:t>
                      </a:r>
                      <a:endParaRPr lang="eu-ES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u-ES" noProof="0" smtClean="0"/>
                        <a:t>GOGORRA</a:t>
                      </a:r>
                      <a:endParaRPr lang="eu-ES" noProof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u-ES" noProof="0" smtClean="0"/>
                        <a:t>Iraupena</a:t>
                      </a:r>
                      <a:endParaRPr lang="eu-ES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u-ES" noProof="0" dirty="0" smtClean="0"/>
                        <a:t>KH/ </a:t>
                      </a:r>
                      <a:r>
                        <a:rPr lang="eu-ES" noProof="0" dirty="0" err="1" smtClean="0"/>
                        <a:t>I.</a:t>
                      </a:r>
                      <a:r>
                        <a:rPr lang="eu-ES" baseline="0" noProof="0" dirty="0" err="1" smtClean="0"/>
                        <a:t>azk</a:t>
                      </a:r>
                      <a:r>
                        <a:rPr lang="eu-ES" noProof="0" dirty="0" smtClean="0"/>
                        <a:t>/</a:t>
                      </a:r>
                      <a:r>
                        <a:rPr lang="eu-ES" noProof="0" dirty="0" err="1" smtClean="0"/>
                        <a:t>I.</a:t>
                      </a:r>
                      <a:r>
                        <a:rPr lang="eu-ES" baseline="0" noProof="0" dirty="0" err="1" smtClean="0"/>
                        <a:t>mot</a:t>
                      </a:r>
                      <a:endParaRPr lang="eu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u-ES" noProof="0" dirty="0" smtClean="0"/>
                        <a:t>KH/ </a:t>
                      </a:r>
                      <a:r>
                        <a:rPr lang="eu-ES" noProof="0" dirty="0" err="1" smtClean="0"/>
                        <a:t>I.azk</a:t>
                      </a:r>
                      <a:r>
                        <a:rPr lang="eu-ES" noProof="0" dirty="0" smtClean="0"/>
                        <a:t>/</a:t>
                      </a:r>
                      <a:r>
                        <a:rPr lang="eu-ES" noProof="0" dirty="0" err="1" smtClean="0"/>
                        <a:t>I.mot</a:t>
                      </a:r>
                      <a:endParaRPr lang="eu-ES" noProof="0" dirty="0" smtClean="0"/>
                    </a:p>
                    <a:p>
                      <a:endParaRPr lang="eu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u-ES" noProof="0" dirty="0" smtClean="0"/>
                        <a:t>KH/ </a:t>
                      </a:r>
                      <a:r>
                        <a:rPr lang="eu-ES" noProof="0" dirty="0" err="1" smtClean="0"/>
                        <a:t>I.azk</a:t>
                      </a:r>
                      <a:r>
                        <a:rPr lang="eu-ES" noProof="0" dirty="0" smtClean="0"/>
                        <a:t>/</a:t>
                      </a:r>
                      <a:r>
                        <a:rPr lang="eu-ES" noProof="0" dirty="0" err="1" smtClean="0"/>
                        <a:t>I.mot</a:t>
                      </a:r>
                      <a:endParaRPr lang="eu-ES" noProof="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u-ES" noProof="0" dirty="0" smtClean="0"/>
                        <a:t>15 minutu</a:t>
                      </a:r>
                      <a:endParaRPr lang="eu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u-ES" noProof="0" dirty="0" smtClean="0"/>
                        <a:t>Ez-</a:t>
                      </a:r>
                      <a:r>
                        <a:rPr lang="eu-ES" baseline="0" noProof="0" dirty="0" smtClean="0"/>
                        <a:t> Ez- Ez</a:t>
                      </a:r>
                      <a:endParaRPr lang="eu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u-ES" noProof="0" dirty="0" smtClean="0"/>
                        <a:t>Ez-</a:t>
                      </a:r>
                      <a:r>
                        <a:rPr lang="eu-ES" baseline="0" noProof="0" dirty="0" smtClean="0"/>
                        <a:t> Ez- Ez</a:t>
                      </a:r>
                      <a:endParaRPr lang="eu-ES" noProof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u-ES" noProof="0" dirty="0" smtClean="0"/>
                        <a:t>20 </a:t>
                      </a:r>
                      <a:r>
                        <a:rPr lang="eu-ES" noProof="0" dirty="0" err="1" smtClean="0"/>
                        <a:t>g-Ez</a:t>
                      </a:r>
                      <a:r>
                        <a:rPr lang="eu-ES" noProof="0" dirty="0" smtClean="0"/>
                        <a:t>- Ez</a:t>
                      </a:r>
                      <a:endParaRPr lang="eu-ES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u-ES" noProof="0" dirty="0" smtClean="0"/>
                        <a:t>30 minutu</a:t>
                      </a:r>
                      <a:endParaRPr lang="eu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u-ES" noProof="0" dirty="0" smtClean="0"/>
                        <a:t>Ez-</a:t>
                      </a:r>
                      <a:r>
                        <a:rPr lang="eu-ES" baseline="0" noProof="0" dirty="0" smtClean="0"/>
                        <a:t> Ez- Ez</a:t>
                      </a:r>
                      <a:endParaRPr lang="eu-ES" noProof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u-ES" noProof="0" dirty="0" smtClean="0"/>
                        <a:t>30 g – Ez - Ez</a:t>
                      </a:r>
                      <a:endParaRPr lang="eu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u-ES" noProof="0" dirty="0" smtClean="0"/>
                        <a:t>40g- %30- Ez</a:t>
                      </a:r>
                      <a:endParaRPr lang="eu-ES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u-ES" noProof="0" dirty="0" smtClean="0"/>
                        <a:t>45 minutu</a:t>
                      </a:r>
                      <a:endParaRPr lang="eu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u-ES" noProof="0" dirty="0" smtClean="0"/>
                        <a:t>20g – Ez - Ez</a:t>
                      </a:r>
                      <a:endParaRPr lang="eu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u-ES" noProof="0" dirty="0" smtClean="0"/>
                        <a:t>35g-</a:t>
                      </a:r>
                      <a:r>
                        <a:rPr lang="eu-ES" baseline="0" noProof="0" dirty="0" smtClean="0"/>
                        <a:t> %30 - Ez</a:t>
                      </a:r>
                      <a:endParaRPr lang="eu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u-ES" noProof="0" dirty="0" smtClean="0"/>
                        <a:t>50g- %50- Ez</a:t>
                      </a:r>
                      <a:endParaRPr lang="eu-ES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u-ES" noProof="0" dirty="0" smtClean="0"/>
                        <a:t>60 minutu</a:t>
                      </a:r>
                      <a:endParaRPr lang="eu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u-ES" noProof="0" dirty="0" smtClean="0"/>
                        <a:t>25g – %30 -Ez</a:t>
                      </a:r>
                      <a:endParaRPr lang="eu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u-ES" noProof="0" dirty="0" smtClean="0"/>
                        <a:t>40g</a:t>
                      </a:r>
                      <a:r>
                        <a:rPr lang="eu-ES" baseline="0" noProof="0" dirty="0" smtClean="0"/>
                        <a:t> – %50 -Ez</a:t>
                      </a:r>
                      <a:endParaRPr lang="eu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u-ES" noProof="0" dirty="0" smtClean="0"/>
                        <a:t>60g</a:t>
                      </a:r>
                      <a:r>
                        <a:rPr lang="eu-ES" baseline="0" noProof="0" dirty="0" smtClean="0"/>
                        <a:t> –%50 - %20</a:t>
                      </a:r>
                      <a:endParaRPr lang="eu-ES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u-ES" noProof="0" dirty="0" smtClean="0"/>
                        <a:t>2 ordu</a:t>
                      </a:r>
                      <a:endParaRPr lang="eu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u-ES" noProof="0" dirty="0" smtClean="0"/>
                        <a:t>50g-%30-Ez</a:t>
                      </a:r>
                      <a:endParaRPr lang="eu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u-ES" noProof="0" dirty="0" smtClean="0"/>
                        <a:t>70g-%50-%20</a:t>
                      </a:r>
                      <a:endParaRPr lang="eu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u-ES" noProof="0" dirty="0" smtClean="0"/>
                        <a:t>110g-%70-%40</a:t>
                      </a:r>
                      <a:endParaRPr lang="eu-ES" noProof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u-ES" noProof="0" dirty="0" smtClean="0"/>
                        <a:t>4 ordu</a:t>
                      </a:r>
                      <a:endParaRPr lang="eu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u-ES" noProof="0" dirty="0" smtClean="0"/>
                        <a:t>80g-%30-%20</a:t>
                      </a:r>
                      <a:endParaRPr lang="eu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u-ES" noProof="0" dirty="0" smtClean="0"/>
                        <a:t>120g-%70-%20</a:t>
                      </a:r>
                      <a:endParaRPr lang="eu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u-ES" noProof="0" dirty="0" smtClean="0"/>
                        <a:t>200g-%70-%40</a:t>
                      </a:r>
                      <a:endParaRPr lang="eu-ES" noProof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611560" y="1988840"/>
            <a:ext cx="75009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u-ES" sz="2000" dirty="0" smtClean="0"/>
              <a:t>ORIENTABIDEAK intsulina dosia aldatu eta murrizteko eta hidrato-gehigarriak hartzeko, beharrezkoak direnean, ariketa motaren arabera:</a:t>
            </a:r>
            <a:endParaRPr lang="eu-ES" sz="2000" dirty="0"/>
          </a:p>
        </p:txBody>
      </p:sp>
    </p:spTree>
    <p:extLst>
      <p:ext uri="{BB962C8B-B14F-4D97-AF65-F5344CB8AC3E}">
        <p14:creationId xmlns:p14="http://schemas.microsoft.com/office/powerpoint/2010/main" val="3713153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://git.micronautas.com/images/attention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55776" y="4725144"/>
            <a:ext cx="4536504" cy="1882446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1560" y="980728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s-ES" sz="4800" dirty="0" smtClean="0"/>
              <a:t>ARIKETA FISIKOA 1. MOTAKO DIABETIKOENTZAT</a:t>
            </a:r>
            <a:endParaRPr lang="es-ES" sz="48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u-ES" b="1" u="sng" dirty="0" smtClean="0"/>
              <a:t>Ariketaren ondoren</a:t>
            </a:r>
          </a:p>
          <a:p>
            <a:pPr marL="0" indent="0">
              <a:buNone/>
            </a:pPr>
            <a:endParaRPr lang="eu-ES" sz="2000" b="1" u="sng" dirty="0" smtClean="0"/>
          </a:p>
          <a:p>
            <a:r>
              <a:rPr lang="eu-ES" sz="2000" dirty="0" err="1" smtClean="0"/>
              <a:t>Gluzemia</a:t>
            </a:r>
            <a:r>
              <a:rPr lang="eu-ES" sz="2000" dirty="0" smtClean="0"/>
              <a:t> neurtu behar da bai ariketa amaitu eta berehala eta bai handik tarte batera.</a:t>
            </a:r>
          </a:p>
          <a:p>
            <a:pPr>
              <a:buNone/>
            </a:pPr>
            <a:endParaRPr lang="eu-ES" sz="2000" dirty="0" smtClean="0"/>
          </a:p>
          <a:p>
            <a:pPr algn="ctr">
              <a:buNone/>
            </a:pPr>
            <a:r>
              <a:rPr lang="eu-ES" sz="2000" i="1" dirty="0" smtClean="0"/>
              <a:t>Ariketaren ondoren energiaz hornitzeko eskariak 24 ORDU ERE IRAUN DEZAKE, ariketa motaren, intentsitatearen eta iraupenaren arabera.</a:t>
            </a:r>
          </a:p>
        </p:txBody>
      </p:sp>
    </p:spTree>
    <p:extLst>
      <p:ext uri="{BB962C8B-B14F-4D97-AF65-F5344CB8AC3E}">
        <p14:creationId xmlns:p14="http://schemas.microsoft.com/office/powerpoint/2010/main" val="2529513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1560" y="1052736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s-ES" sz="4800" dirty="0" smtClean="0"/>
              <a:t>ARIKETA FISIKOA 2. MOTAKO DIABETIKOENTZAT</a:t>
            </a:r>
            <a:endParaRPr lang="es-ES" sz="48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395536" y="2452017"/>
            <a:ext cx="8229600" cy="4389120"/>
          </a:xfrm>
        </p:spPr>
        <p:txBody>
          <a:bodyPr>
            <a:normAutofit/>
          </a:bodyPr>
          <a:lstStyle/>
          <a:p>
            <a:r>
              <a:rPr lang="eu-ES" sz="2000" dirty="0" smtClean="0"/>
              <a:t>Intsulinarekiko sentikortasuna hobetzen du</a:t>
            </a:r>
          </a:p>
          <a:p>
            <a:pPr marL="0" indent="0">
              <a:buNone/>
            </a:pPr>
            <a:endParaRPr lang="eu-ES" sz="2000" dirty="0" smtClean="0"/>
          </a:p>
          <a:p>
            <a:r>
              <a:rPr lang="eu-ES" sz="2000" dirty="0" smtClean="0"/>
              <a:t>Egunero egin behar da, gutxienez ordubetean</a:t>
            </a:r>
          </a:p>
          <a:p>
            <a:pPr marL="0" indent="0">
              <a:buNone/>
            </a:pPr>
            <a:endParaRPr lang="eu-ES" sz="2000" dirty="0" smtClean="0"/>
          </a:p>
          <a:p>
            <a:r>
              <a:rPr lang="eu-ES" sz="2000" b="1" dirty="0" smtClean="0"/>
              <a:t>Ez dago elikadura-gehigarrien beharrik ez ariketa fisikoa egin aurretik, ez bitartean, ez ostean </a:t>
            </a:r>
            <a:r>
              <a:rPr lang="eu-ES" sz="2000" dirty="0" smtClean="0"/>
              <a:t>(</a:t>
            </a:r>
            <a:r>
              <a:rPr lang="eu-ES" sz="2000" dirty="0" err="1" smtClean="0"/>
              <a:t>silfonilureak</a:t>
            </a:r>
            <a:r>
              <a:rPr lang="eu-ES" sz="2000" dirty="0" smtClean="0"/>
              <a:t>, esate baterako </a:t>
            </a:r>
            <a:r>
              <a:rPr lang="eu-ES" sz="2000" dirty="0" err="1" smtClean="0"/>
              <a:t>Amaryl</a:t>
            </a:r>
            <a:r>
              <a:rPr lang="eu-ES" sz="2000" dirty="0" smtClean="0"/>
              <a:t>, hartu eta ariketa bizi eta luzea egiten dutenek izan ezik)</a:t>
            </a:r>
            <a:endParaRPr lang="eu-ES" sz="2000" dirty="0"/>
          </a:p>
        </p:txBody>
      </p:sp>
    </p:spTree>
    <p:extLst>
      <p:ext uri="{BB962C8B-B14F-4D97-AF65-F5344CB8AC3E}">
        <p14:creationId xmlns:p14="http://schemas.microsoft.com/office/powerpoint/2010/main" val="1140924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611560" y="2097064"/>
            <a:ext cx="7772400" cy="1362456"/>
          </a:xfrm>
        </p:spPr>
        <p:txBody>
          <a:bodyPr/>
          <a:lstStyle/>
          <a:p>
            <a:r>
              <a:rPr lang="es-ES" dirty="0" smtClean="0"/>
              <a:t>ZER ARIKETA MOTA AGINDU DIABETIKOARI?</a:t>
            </a:r>
            <a:endParaRPr lang="es-ES" dirty="0"/>
          </a:p>
        </p:txBody>
      </p:sp>
      <p:pic>
        <p:nvPicPr>
          <p:cNvPr id="8196" name="Picture 4" descr="http://remediosparaladiabetes.net/wp-content/uploads/2014/05/tratamientos-del-paciente-con-diabet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645023"/>
            <a:ext cx="5582852" cy="3008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1408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u-ES" sz="4800" dirty="0" smtClean="0"/>
              <a:t>ARIKETA MOTA</a:t>
            </a:r>
            <a:endParaRPr lang="eu-ES" sz="48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17344"/>
            <a:ext cx="8229600" cy="4980008"/>
          </a:xfrm>
        </p:spPr>
        <p:txBody>
          <a:bodyPr>
            <a:normAutofit/>
          </a:bodyPr>
          <a:lstStyle/>
          <a:p>
            <a:r>
              <a:rPr lang="eu-ES" sz="2000" u="sng" dirty="0" smtClean="0"/>
              <a:t>Gomendio orokor</a:t>
            </a:r>
            <a:r>
              <a:rPr lang="eu-ES" sz="2000" dirty="0" smtClean="0"/>
              <a:t> gisa: </a:t>
            </a:r>
            <a:r>
              <a:rPr lang="eu-ES" sz="2000" b="1" dirty="0" smtClean="0"/>
              <a:t>ariketa aerobiko moderatua, </a:t>
            </a:r>
            <a:r>
              <a:rPr lang="eu-ES" sz="2000" dirty="0" smtClean="0"/>
              <a:t>astean 150 minutu (30 minutuko 5 saio edo 50 minutuko 3 saio)</a:t>
            </a:r>
          </a:p>
          <a:p>
            <a:pPr marL="0" indent="0">
              <a:buNone/>
            </a:pPr>
            <a:endParaRPr lang="eu-ES" sz="2000" dirty="0" smtClean="0"/>
          </a:p>
          <a:p>
            <a:r>
              <a:rPr lang="eu-ES" sz="2000" dirty="0" smtClean="0"/>
              <a:t>Baliokide metabolikoak (MET) erabiliko ditugu jarduera fisikoen intentsitatea adierazteko.</a:t>
            </a:r>
          </a:p>
          <a:p>
            <a:pPr marL="0" indent="0" algn="ctr">
              <a:buNone/>
            </a:pPr>
            <a:r>
              <a:rPr lang="eu-ES" sz="2000" dirty="0" smtClean="0"/>
              <a:t>1 MET= 1 </a:t>
            </a:r>
            <a:r>
              <a:rPr lang="eu-ES" sz="2000" dirty="0" err="1" smtClean="0"/>
              <a:t>kcal/kg/h</a:t>
            </a:r>
            <a:endParaRPr lang="eu-ES" sz="2000" dirty="0" smtClean="0"/>
          </a:p>
          <a:p>
            <a:r>
              <a:rPr lang="eu-ES" sz="2000" dirty="0" smtClean="0"/>
              <a:t>Kaloria-kontsumoa 3-6 aldiz (3-6 MET) handiagoa da intentsitate moderatuko jarduera egiten denean</a:t>
            </a:r>
          </a:p>
          <a:p>
            <a:pPr>
              <a:buFont typeface="Wingdings" pitchFamily="2" charset="2"/>
              <a:buChar char="ü"/>
            </a:pPr>
            <a:r>
              <a:rPr lang="eu-ES" sz="2000" dirty="0" smtClean="0"/>
              <a:t>Bizikleta</a:t>
            </a:r>
          </a:p>
          <a:p>
            <a:pPr>
              <a:buFont typeface="Wingdings" pitchFamily="2" charset="2"/>
              <a:buChar char="ü"/>
            </a:pPr>
            <a:r>
              <a:rPr lang="eu-ES" sz="2000" dirty="0" smtClean="0"/>
              <a:t>Uretako kirolak</a:t>
            </a:r>
          </a:p>
          <a:p>
            <a:pPr>
              <a:buFont typeface="Wingdings" pitchFamily="2" charset="2"/>
              <a:buChar char="ü"/>
            </a:pPr>
            <a:r>
              <a:rPr lang="eu-ES" sz="2000" dirty="0" smtClean="0"/>
              <a:t>Beso-ariketak (tenisa, </a:t>
            </a:r>
            <a:r>
              <a:rPr lang="eu-ES" sz="2000" dirty="0" err="1" smtClean="0"/>
              <a:t>golfa…)</a:t>
            </a:r>
            <a:endParaRPr lang="eu-ES" sz="2000" dirty="0" smtClean="0"/>
          </a:p>
          <a:p>
            <a:pPr>
              <a:buFont typeface="Wingdings" pitchFamily="2" charset="2"/>
              <a:buChar char="ü"/>
            </a:pPr>
            <a:r>
              <a:rPr lang="eu-ES" sz="2000" dirty="0"/>
              <a:t>O</a:t>
            </a:r>
            <a:r>
              <a:rPr lang="eu-ES" sz="2000" dirty="0" smtClean="0"/>
              <a:t>inez arin ibiltzea</a:t>
            </a:r>
          </a:p>
          <a:p>
            <a:pPr>
              <a:buFont typeface="Wingdings" pitchFamily="2" charset="2"/>
              <a:buChar char="ü"/>
            </a:pPr>
            <a:r>
              <a:rPr lang="eu-ES" sz="2000" dirty="0" smtClean="0"/>
              <a:t>Etxeko lanak</a:t>
            </a:r>
          </a:p>
          <a:p>
            <a:pPr>
              <a:buFont typeface="Wingdings" pitchFamily="2" charset="2"/>
              <a:buChar char="ü"/>
            </a:pPr>
            <a:r>
              <a:rPr lang="eu-ES" sz="2000" dirty="0" smtClean="0"/>
              <a:t>…</a:t>
            </a:r>
          </a:p>
          <a:p>
            <a:pPr>
              <a:buNone/>
            </a:pPr>
            <a:endParaRPr lang="eu-ES" sz="2000" dirty="0"/>
          </a:p>
        </p:txBody>
      </p:sp>
    </p:spTree>
    <p:extLst>
      <p:ext uri="{BB962C8B-B14F-4D97-AF65-F5344CB8AC3E}">
        <p14:creationId xmlns:p14="http://schemas.microsoft.com/office/powerpoint/2010/main" val="3224701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2624" y="404664"/>
            <a:ext cx="9083352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/>
              <a:t>AF PRESKRIPZIOA DIABETIKOENTZAT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95536" y="2060848"/>
            <a:ext cx="8229600" cy="4389120"/>
          </a:xfrm>
        </p:spPr>
        <p:txBody>
          <a:bodyPr>
            <a:normAutofit fontScale="92500" lnSpcReduction="10000"/>
          </a:bodyPr>
          <a:lstStyle/>
          <a:p>
            <a:r>
              <a:rPr lang="eu-ES" sz="2800" b="1" u="sng" dirty="0" smtClean="0"/>
              <a:t>AF </a:t>
            </a:r>
            <a:r>
              <a:rPr lang="eu-ES" sz="2800" b="1" u="sng" dirty="0" err="1" smtClean="0"/>
              <a:t>kardiorrespiratorioaren</a:t>
            </a:r>
            <a:r>
              <a:rPr lang="eu-ES" sz="2800" b="1" u="sng" dirty="0" smtClean="0"/>
              <a:t> preskripzioa:</a:t>
            </a:r>
          </a:p>
          <a:p>
            <a:pPr marL="0" indent="0">
              <a:buNone/>
            </a:pPr>
            <a:endParaRPr lang="eu-ES" sz="2400" b="1" u="sng" dirty="0" smtClean="0"/>
          </a:p>
          <a:p>
            <a:r>
              <a:rPr lang="eu-ES" sz="2200" b="1" dirty="0" smtClean="0"/>
              <a:t>Mota</a:t>
            </a:r>
            <a:r>
              <a:rPr lang="eu-ES" sz="2200" dirty="0" smtClean="0"/>
              <a:t>: aerobikoa, muskulu multzo handiak etenik gabe eta erritmikoki mobilizatzen dituena. </a:t>
            </a:r>
          </a:p>
          <a:p>
            <a:r>
              <a:rPr lang="eu-ES" sz="2200" dirty="0" smtClean="0"/>
              <a:t>Indar-ariketak gehitzeak areagotu egiten du kontrol </a:t>
            </a:r>
            <a:r>
              <a:rPr lang="eu-ES" sz="2200" dirty="0" err="1" smtClean="0"/>
              <a:t>gluzemikoaren</a:t>
            </a:r>
            <a:r>
              <a:rPr lang="eu-ES" sz="2200" dirty="0" smtClean="0"/>
              <a:t> eraginkortasuna</a:t>
            </a:r>
          </a:p>
          <a:p>
            <a:r>
              <a:rPr lang="eu-ES" sz="2200" b="1" dirty="0" smtClean="0"/>
              <a:t>Maiztasuna</a:t>
            </a:r>
            <a:r>
              <a:rPr lang="eu-ES" sz="2200" dirty="0" smtClean="0"/>
              <a:t>: astean 3-7 egun. Ez egon ariketarik egin gabe 2 egun baino gehiago jarraian. </a:t>
            </a:r>
          </a:p>
          <a:p>
            <a:r>
              <a:rPr lang="eu-ES" sz="2200" b="1" dirty="0" smtClean="0"/>
              <a:t>Intentsitatea</a:t>
            </a:r>
            <a:r>
              <a:rPr lang="eu-ES" sz="2200" dirty="0" smtClean="0"/>
              <a:t>: </a:t>
            </a:r>
            <a:r>
              <a:rPr lang="eu-ES" sz="2200" dirty="0" err="1" smtClean="0"/>
              <a:t>ABMren</a:t>
            </a:r>
            <a:r>
              <a:rPr lang="eu-ES" sz="2200" dirty="0" smtClean="0"/>
              <a:t> edo </a:t>
            </a:r>
            <a:r>
              <a:rPr lang="eu-ES" sz="2200" dirty="0" err="1" smtClean="0"/>
              <a:t>AOBren</a:t>
            </a:r>
            <a:r>
              <a:rPr lang="eu-ES" sz="2200" dirty="0" smtClean="0"/>
              <a:t> %40-60</a:t>
            </a:r>
          </a:p>
          <a:p>
            <a:r>
              <a:rPr lang="eu-ES" sz="2200" b="1" dirty="0" smtClean="0"/>
              <a:t>Iraupena:</a:t>
            </a:r>
            <a:r>
              <a:rPr lang="eu-ES" sz="2200" dirty="0" smtClean="0"/>
              <a:t> 150 minutu astean</a:t>
            </a:r>
          </a:p>
          <a:p>
            <a:r>
              <a:rPr lang="eu-ES" sz="2200" dirty="0" smtClean="0"/>
              <a:t>AF aerobikoaren saio bakoitzak gutxienez 10 minutu iraun behar du</a:t>
            </a:r>
          </a:p>
          <a:p>
            <a:r>
              <a:rPr lang="eu-ES" sz="2200" dirty="0" smtClean="0"/>
              <a:t>2. motako diabetikoek astean 1.000 </a:t>
            </a:r>
            <a:r>
              <a:rPr lang="eu-ES" sz="2200" dirty="0" err="1" smtClean="0"/>
              <a:t>kcal-ko</a:t>
            </a:r>
            <a:r>
              <a:rPr lang="eu-ES" sz="2200" dirty="0" smtClean="0"/>
              <a:t> kaloria-gastua lortu behar dute gutxienez</a:t>
            </a:r>
          </a:p>
          <a:p>
            <a:endParaRPr lang="eu-ES" sz="2400" dirty="0" smtClean="0"/>
          </a:p>
          <a:p>
            <a:endParaRPr lang="eu-ES" sz="2400" dirty="0" smtClean="0"/>
          </a:p>
          <a:p>
            <a:endParaRPr lang="eu-ES" sz="2400" dirty="0" smtClean="0"/>
          </a:p>
          <a:p>
            <a:endParaRPr lang="eu-ES" sz="2400" b="1" u="sng" dirty="0"/>
          </a:p>
        </p:txBody>
      </p:sp>
    </p:spTree>
    <p:extLst>
      <p:ext uri="{BB962C8B-B14F-4D97-AF65-F5344CB8AC3E}">
        <p14:creationId xmlns:p14="http://schemas.microsoft.com/office/powerpoint/2010/main" val="2517130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u-ES" sz="2800" b="1" u="sng" dirty="0" smtClean="0"/>
              <a:t>Indar-entrenamenduaren preskripzioa:</a:t>
            </a:r>
          </a:p>
          <a:p>
            <a:pPr marL="0" indent="0">
              <a:buNone/>
            </a:pPr>
            <a:endParaRPr lang="eu-ES" sz="2400" b="1" u="sng" dirty="0" smtClean="0"/>
          </a:p>
          <a:p>
            <a:r>
              <a:rPr lang="eu-ES" sz="2200" dirty="0" smtClean="0"/>
              <a:t>Erabili erresistentzia txikiak, EM1-</a:t>
            </a:r>
            <a:r>
              <a:rPr lang="eu-ES" sz="2200" dirty="0" err="1" smtClean="0"/>
              <a:t>en</a:t>
            </a:r>
            <a:r>
              <a:rPr lang="eu-ES" sz="2200" dirty="0" smtClean="0"/>
              <a:t> %40-60 ingurukoak.</a:t>
            </a:r>
          </a:p>
          <a:p>
            <a:r>
              <a:rPr lang="eu-ES" sz="2200" dirty="0" smtClean="0"/>
              <a:t>Indar-ariketen saioaren egitura honelakoa izan liteke:</a:t>
            </a:r>
          </a:p>
          <a:p>
            <a:pPr marL="0" indent="0">
              <a:buNone/>
            </a:pPr>
            <a:endParaRPr lang="eu-ES" sz="22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u-ES" sz="2200" dirty="0" smtClean="0"/>
              <a:t>Muskulu multzo handi bakoitzeko ariketa sail bat egitea, 10-15 errepikapen eginez eta fase aurreratuagoetan 15-20 errepikapeneraino iritsiz.</a:t>
            </a:r>
          </a:p>
          <a:p>
            <a:pPr marL="0" indent="0">
              <a:buNone/>
            </a:pPr>
            <a:endParaRPr lang="eu-ES" sz="22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u-ES" sz="2200" dirty="0" smtClean="0"/>
              <a:t>Gutxieneko maiztasuna: 2-3 egun astean, 48 orduko tartea utzita saio batetik bestera.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u-ES" sz="2200" dirty="0" smtClean="0"/>
              <a:t>Ahalik eta gutxien egingo dira oratze jarraituak, lan estatikoa eta </a:t>
            </a:r>
            <a:r>
              <a:rPr lang="eu-ES" sz="2200" dirty="0" err="1" smtClean="0"/>
              <a:t>Valsalvaren</a:t>
            </a:r>
            <a:r>
              <a:rPr lang="eu-ES" sz="2200" dirty="0" smtClean="0"/>
              <a:t> maniobra, tentsioaren igoera prebenitzeko.</a:t>
            </a:r>
          </a:p>
          <a:p>
            <a:endParaRPr lang="eu-ES" sz="2200" b="1" u="sng" dirty="0"/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0" y="476672"/>
            <a:ext cx="925252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/>
              <a:t>AF PRESKRIPZIOA DIABETIKOENTZAT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29367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u-ES" b="1" u="sng" dirty="0" smtClean="0"/>
              <a:t>Malgutasun ariketa fisikoen preskripzioa:</a:t>
            </a:r>
          </a:p>
          <a:p>
            <a:pPr marL="0" indent="0">
              <a:buNone/>
            </a:pPr>
            <a:endParaRPr lang="eu-ES" sz="2400" b="1" u="sng" dirty="0" smtClean="0"/>
          </a:p>
          <a:p>
            <a:r>
              <a:rPr lang="eu-ES" sz="2000" dirty="0" smtClean="0"/>
              <a:t>Ariketa fisikoko programaren osagarri dira</a:t>
            </a:r>
          </a:p>
          <a:p>
            <a:r>
              <a:rPr lang="eu-ES" sz="2000" dirty="0" smtClean="0"/>
              <a:t>Giltzaduren mugimenduen zabaltasuna handitzen dute</a:t>
            </a:r>
          </a:p>
          <a:p>
            <a:r>
              <a:rPr lang="eu-ES" sz="2000" dirty="0" smtClean="0"/>
              <a:t>Inongo azterketak ez du frogatu horrelako ariketen onura nabarmenik, diabetikoen </a:t>
            </a:r>
            <a:r>
              <a:rPr lang="eu-ES" sz="2000" dirty="0" err="1" smtClean="0"/>
              <a:t>gluzemiaren</a:t>
            </a:r>
            <a:r>
              <a:rPr lang="eu-ES" sz="2000" dirty="0" smtClean="0"/>
              <a:t> kontrolari edo konplikazioak agertzeari dagokionez</a:t>
            </a:r>
          </a:p>
          <a:p>
            <a:endParaRPr lang="eu-ES" sz="2400" b="1" u="sng" dirty="0"/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132656" y="476672"/>
            <a:ext cx="9011344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/>
              <a:t>AF PRESKRIPZIOA DIABETIKOENTZAT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65193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23528" y="521804"/>
            <a:ext cx="8229600" cy="1143000"/>
          </a:xfrm>
        </p:spPr>
        <p:txBody>
          <a:bodyPr>
            <a:normAutofit/>
          </a:bodyPr>
          <a:lstStyle/>
          <a:p>
            <a:r>
              <a:rPr lang="es-ES" dirty="0" smtClean="0"/>
              <a:t>DIABETIKOENTZAT…</a:t>
            </a:r>
            <a:endParaRPr lang="es-ES" dirty="0"/>
          </a:p>
        </p:txBody>
      </p:sp>
      <p:sp>
        <p:nvSpPr>
          <p:cNvPr id="4" name="3 Rectángulo"/>
          <p:cNvSpPr/>
          <p:nvPr/>
        </p:nvSpPr>
        <p:spPr>
          <a:xfrm rot="19952310">
            <a:off x="-3584441" y="2513331"/>
            <a:ext cx="15195185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i="1" u="sng" cap="none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NO HAY NINGÚN </a:t>
            </a:r>
          </a:p>
          <a:p>
            <a:pPr algn="ctr"/>
            <a:r>
              <a:rPr lang="es-ES" sz="5400" b="1" i="1" u="sng" cap="none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</a:rPr>
              <a:t>DEPORTE A EVITAR!!!</a:t>
            </a:r>
            <a:endParaRPr lang="es-ES" sz="5400" b="1" i="1" u="sng" cap="none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accent3">
                  <a:satMod val="200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</a:endParaRPr>
          </a:p>
        </p:txBody>
      </p:sp>
      <p:pic>
        <p:nvPicPr>
          <p:cNvPr id="1026" name="Picture 2" descr="http://haefni.com/wp-content/uploads/2013/12/deporte-ni%C3%B1os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4221088"/>
            <a:ext cx="4286250" cy="22383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82176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4800" dirty="0" smtClean="0"/>
              <a:t>KOMENI EZ DIREN ARIKETAK</a:t>
            </a:r>
            <a:endParaRPr lang="es-ES" sz="48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829576" cy="4873752"/>
          </a:xfrm>
        </p:spPr>
        <p:txBody>
          <a:bodyPr>
            <a:normAutofit fontScale="92500" lnSpcReduction="10000"/>
          </a:bodyPr>
          <a:lstStyle/>
          <a:p>
            <a:r>
              <a:rPr lang="eu-ES" sz="2000" dirty="0" smtClean="0"/>
              <a:t>Ariketa anaerobikoak eta </a:t>
            </a:r>
            <a:r>
              <a:rPr lang="eu-ES" sz="2000" dirty="0" err="1" smtClean="0"/>
              <a:t>esplosiboak</a:t>
            </a:r>
            <a:r>
              <a:rPr lang="eu-ES" sz="2000" dirty="0" smtClean="0"/>
              <a:t> (halterofilia, borroka-arteak), </a:t>
            </a:r>
            <a:r>
              <a:rPr lang="eu-ES" sz="2000" b="1" dirty="0" err="1" smtClean="0"/>
              <a:t>hipergluzemia</a:t>
            </a:r>
            <a:r>
              <a:rPr lang="eu-ES" sz="2000" b="1" dirty="0" smtClean="0"/>
              <a:t> eragiten duten hormonen </a:t>
            </a:r>
            <a:r>
              <a:rPr lang="eu-ES" sz="2000" dirty="0" smtClean="0"/>
              <a:t>gehikuntzagatik eta bigarren mailako ondorioen maiztasun handiagatik.</a:t>
            </a:r>
          </a:p>
          <a:p>
            <a:endParaRPr lang="eu-ES" sz="2000" dirty="0" smtClean="0"/>
          </a:p>
          <a:p>
            <a:r>
              <a:rPr lang="eu-ES" sz="2000" dirty="0" smtClean="0"/>
              <a:t>Larrialdietan irtenbide zaila dutenak (urpekaritza).</a:t>
            </a:r>
          </a:p>
          <a:p>
            <a:endParaRPr lang="eu-ES" sz="2000" dirty="0" smtClean="0"/>
          </a:p>
          <a:p>
            <a:r>
              <a:rPr lang="eu-ES" sz="2000" dirty="0" smtClean="0"/>
              <a:t>Bortitzak edo </a:t>
            </a:r>
            <a:r>
              <a:rPr lang="eu-ES" sz="2000" b="1" dirty="0" smtClean="0"/>
              <a:t>kontaktu fisiko handikoak </a:t>
            </a:r>
            <a:r>
              <a:rPr lang="eu-ES" sz="2000" dirty="0" smtClean="0"/>
              <a:t>(boxeoa, errugbia, karatea).</a:t>
            </a:r>
          </a:p>
          <a:p>
            <a:endParaRPr lang="eu-ES" sz="2000" dirty="0" smtClean="0"/>
          </a:p>
          <a:p>
            <a:r>
              <a:rPr lang="eu-ES" sz="2000" dirty="0" smtClean="0"/>
              <a:t>Bakarka egiten diren kiroletariko batzuk (iraupen-eskia, mendian ibiltzea).</a:t>
            </a:r>
          </a:p>
          <a:p>
            <a:pPr marL="0" indent="0">
              <a:buNone/>
            </a:pPr>
            <a:endParaRPr lang="eu-ES" sz="2000" dirty="0" smtClean="0"/>
          </a:p>
          <a:p>
            <a:r>
              <a:rPr lang="eu-ES" sz="2000" dirty="0" err="1" smtClean="0"/>
              <a:t>Erretinopatia</a:t>
            </a:r>
            <a:r>
              <a:rPr lang="eu-ES" sz="2000" dirty="0" smtClean="0"/>
              <a:t> diabetikoa bezalako konplikazioak daudenean, futbolean ez errematatu buruz; </a:t>
            </a:r>
            <a:r>
              <a:rPr lang="eu-ES" sz="2000" dirty="0" err="1" smtClean="0"/>
              <a:t>nefropatiarekin</a:t>
            </a:r>
            <a:r>
              <a:rPr lang="eu-ES" sz="2000" dirty="0" smtClean="0"/>
              <a:t> ez egin maratoirik, edo </a:t>
            </a:r>
            <a:r>
              <a:rPr lang="eu-ES" sz="2000" dirty="0" err="1" smtClean="0"/>
              <a:t>neuropatiarekin</a:t>
            </a:r>
            <a:r>
              <a:rPr lang="eu-ES" sz="2000" dirty="0" smtClean="0"/>
              <a:t> ez ibili motoziklismoan edo arku-tiroan.</a:t>
            </a:r>
            <a:endParaRPr lang="eu-ES" sz="2000" dirty="0"/>
          </a:p>
        </p:txBody>
      </p:sp>
    </p:spTree>
    <p:extLst>
      <p:ext uri="{BB962C8B-B14F-4D97-AF65-F5344CB8AC3E}">
        <p14:creationId xmlns:p14="http://schemas.microsoft.com/office/powerpoint/2010/main" val="361148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46410" y="40466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4800" dirty="0" smtClean="0"/>
              <a:t>AHOLKU OROKORRAK</a:t>
            </a:r>
            <a:endParaRPr lang="es-ES" sz="48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u-ES" sz="2000" dirty="0" smtClean="0"/>
              <a:t>Gomendatzen da berotzeko intentsitate txikiko ariketa aerobikoa egitea 5-10 minutuan.</a:t>
            </a:r>
          </a:p>
          <a:p>
            <a:pPr marL="0" indent="0">
              <a:buNone/>
            </a:pPr>
            <a:endParaRPr lang="eu-ES" sz="2000" dirty="0" smtClean="0"/>
          </a:p>
          <a:p>
            <a:r>
              <a:rPr lang="eu-ES" sz="2000" dirty="0" smtClean="0"/>
              <a:t>Ez gainditu 30 urtetik beherakoek 140 p/min, 30-50 urte bitartekoek 130 p/m eta 50 urtetik gorakoek 120 p/m</a:t>
            </a:r>
          </a:p>
          <a:p>
            <a:pPr marL="0" indent="0">
              <a:buNone/>
            </a:pPr>
            <a:endParaRPr lang="eu-ES" sz="2000" dirty="0" smtClean="0"/>
          </a:p>
          <a:p>
            <a:r>
              <a:rPr lang="eu-ES" sz="2000" b="1" dirty="0" smtClean="0"/>
              <a:t>Aztertu oinak egunero</a:t>
            </a:r>
          </a:p>
          <a:p>
            <a:pPr marL="0" indent="0">
              <a:buNone/>
            </a:pPr>
            <a:endParaRPr lang="eu-ES" sz="2000" b="1" dirty="0" smtClean="0"/>
          </a:p>
          <a:p>
            <a:r>
              <a:rPr lang="eu-ES" sz="2000" b="1" dirty="0" smtClean="0"/>
              <a:t>Ez egin </a:t>
            </a:r>
            <a:r>
              <a:rPr lang="eu-ES" sz="2000" dirty="0" smtClean="0"/>
              <a:t>ariketarik</a:t>
            </a:r>
            <a:r>
              <a:rPr lang="eu-ES" sz="2000" b="1" dirty="0" smtClean="0"/>
              <a:t> hotz edo bero handia egiten duenean</a:t>
            </a:r>
          </a:p>
          <a:p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2107971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4800" dirty="0" smtClean="0"/>
              <a:t>AHOLKU OROKORRAK</a:t>
            </a:r>
            <a:endParaRPr lang="es-ES" sz="48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u-ES" sz="2000" dirty="0" smtClean="0"/>
              <a:t>Eraman aldean karbohidrato-gehigarriak, xurgapen azkarrekoak eta xurgapen motelekoak.</a:t>
            </a:r>
          </a:p>
          <a:p>
            <a:pPr marL="0" indent="0">
              <a:buNone/>
            </a:pPr>
            <a:endParaRPr lang="eu-ES" sz="2000" dirty="0" smtClean="0"/>
          </a:p>
          <a:p>
            <a:r>
              <a:rPr lang="eu-ES" sz="2000" dirty="0" smtClean="0"/>
              <a:t>Ez egin ariketarik intsulinaren ekintza handieneko tarteetan.</a:t>
            </a:r>
          </a:p>
          <a:p>
            <a:pPr marL="0" indent="0">
              <a:buNone/>
            </a:pPr>
            <a:endParaRPr lang="eu-ES" sz="2000" dirty="0" smtClean="0"/>
          </a:p>
          <a:p>
            <a:r>
              <a:rPr lang="eu-ES" sz="2000" dirty="0" smtClean="0"/>
              <a:t>Programatu atsedenaldiak ariketa saio luzeetan.</a:t>
            </a:r>
          </a:p>
          <a:p>
            <a:pPr marL="0" indent="0">
              <a:buNone/>
            </a:pPr>
            <a:endParaRPr lang="eu-ES" sz="2000" dirty="0" smtClean="0"/>
          </a:p>
          <a:p>
            <a:r>
              <a:rPr lang="eu-ES" sz="2000" dirty="0" smtClean="0"/>
              <a:t>Hasi astiro, eta biziagotu ariketa apurka-apurka.</a:t>
            </a:r>
          </a:p>
          <a:p>
            <a:pPr marL="0" indent="0">
              <a:buNone/>
            </a:pPr>
            <a:endParaRPr lang="eu-ES" sz="2000" dirty="0" smtClean="0"/>
          </a:p>
          <a:p>
            <a:r>
              <a:rPr lang="eu-ES" sz="2000" dirty="0" smtClean="0"/>
              <a:t>Ahal bada, egin ariketa taldean.</a:t>
            </a:r>
            <a:endParaRPr lang="eu-ES" sz="2000" dirty="0"/>
          </a:p>
        </p:txBody>
      </p:sp>
    </p:spTree>
    <p:extLst>
      <p:ext uri="{BB962C8B-B14F-4D97-AF65-F5344CB8AC3E}">
        <p14:creationId xmlns:p14="http://schemas.microsoft.com/office/powerpoint/2010/main" val="2186296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ARIKETA FISIKOA HIPERTENTSIODUNENTZAT</a:t>
            </a:r>
            <a:endParaRPr lang="es-ES" dirty="0"/>
          </a:p>
        </p:txBody>
      </p:sp>
      <p:pic>
        <p:nvPicPr>
          <p:cNvPr id="33794" name="Picture 2" descr="http://www.ucam.edu/sites/default/files/news/xx-jornadas-murcianas-sobre-hipertension-arterial-en-la-uca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3645024"/>
            <a:ext cx="4572032" cy="28689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59234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507288" cy="1143000"/>
          </a:xfrm>
        </p:spPr>
        <p:txBody>
          <a:bodyPr>
            <a:normAutofit fontScale="90000"/>
          </a:bodyPr>
          <a:lstStyle/>
          <a:p>
            <a:r>
              <a:rPr lang="es-ES" sz="4800" dirty="0" smtClean="0"/>
              <a:t>ZER DA HIPERTENTSIO ARTERIALA?</a:t>
            </a:r>
            <a:endParaRPr lang="es-ES" sz="4800" dirty="0"/>
          </a:p>
        </p:txBody>
      </p:sp>
      <p:pic>
        <p:nvPicPr>
          <p:cNvPr id="11266" name="Picture 2" descr="http://image.slidesharecdn.com/lahipertensionarterial-100823141848-phpapp01/95/la-hipertension-arterial-1-728.jpg?cb=128257318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00808"/>
            <a:ext cx="7704856" cy="4965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0435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984248"/>
            <a:ext cx="7972452" cy="4873752"/>
          </a:xfrm>
        </p:spPr>
        <p:txBody>
          <a:bodyPr>
            <a:normAutofit/>
          </a:bodyPr>
          <a:lstStyle/>
          <a:p>
            <a:r>
              <a:rPr lang="eu-ES" sz="2000" dirty="0" smtClean="0"/>
              <a:t>Gaixotasun kronikoa da, eta ezaugarri hauek ditu: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eu-ES" sz="2000" dirty="0" smtClean="0"/>
              <a:t>TAS  &gt; 140 </a:t>
            </a:r>
            <a:r>
              <a:rPr lang="eu-ES" sz="2000" dirty="0" err="1" smtClean="0"/>
              <a:t>mmHg</a:t>
            </a:r>
            <a:endParaRPr lang="eu-ES" sz="2000" dirty="0" smtClean="0"/>
          </a:p>
          <a:p>
            <a:pPr algn="ctr">
              <a:buFont typeface="Wingdings" panose="05000000000000000000" pitchFamily="2" charset="2"/>
              <a:buChar char="Ø"/>
            </a:pPr>
            <a:r>
              <a:rPr lang="eu-ES" sz="2000" dirty="0" smtClean="0"/>
              <a:t>TAD &gt; 90 </a:t>
            </a:r>
            <a:r>
              <a:rPr lang="eu-ES" sz="2000" dirty="0" err="1" smtClean="0"/>
              <a:t>mmHg</a:t>
            </a:r>
            <a:endParaRPr lang="eu-ES" sz="2000" dirty="0" smtClean="0"/>
          </a:p>
          <a:p>
            <a:pPr marL="0" indent="0">
              <a:buNone/>
            </a:pPr>
            <a:r>
              <a:rPr lang="eu-ES" sz="2000" dirty="0" smtClean="0"/>
              <a:t> </a:t>
            </a:r>
          </a:p>
          <a:p>
            <a:r>
              <a:rPr lang="eu-ES" sz="2000" dirty="0" smtClean="0"/>
              <a:t>Bihotz-gastuak eta guztizko erresistentzia periferikoek zehazten dute. </a:t>
            </a:r>
          </a:p>
          <a:p>
            <a:pPr>
              <a:buFont typeface="Wingdings" panose="05000000000000000000" pitchFamily="2" charset="2"/>
              <a:buChar char="Ø"/>
            </a:pPr>
            <a:endParaRPr lang="eu-ES" sz="2000" dirty="0" smtClean="0"/>
          </a:p>
          <a:p>
            <a:r>
              <a:rPr lang="eu-ES" sz="2000" dirty="0" err="1" smtClean="0"/>
              <a:t>HTAren</a:t>
            </a:r>
            <a:r>
              <a:rPr lang="eu-ES" sz="2000" dirty="0" smtClean="0"/>
              <a:t> prebentzioa, tratamendua eta kontrola:</a:t>
            </a:r>
          </a:p>
          <a:p>
            <a:pPr marL="0" indent="0">
              <a:buNone/>
            </a:pPr>
            <a:endParaRPr lang="eu-ES" sz="20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u-ES" sz="2000" dirty="0" smtClean="0"/>
              <a:t>Bizimodua aldatzea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u-ES" sz="2000" dirty="0" smtClean="0"/>
              <a:t>Jarduera fisikoa egitea</a:t>
            </a:r>
          </a:p>
          <a:p>
            <a:pPr>
              <a:buFont typeface="Wingdings" panose="05000000000000000000" pitchFamily="2" charset="2"/>
              <a:buChar char="Ø"/>
            </a:pPr>
            <a:endParaRPr lang="eu-ES" sz="2000" dirty="0" smtClean="0"/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457200" y="426565"/>
            <a:ext cx="8686800" cy="1143000"/>
          </a:xfrm>
        </p:spPr>
        <p:txBody>
          <a:bodyPr>
            <a:normAutofit/>
          </a:bodyPr>
          <a:lstStyle/>
          <a:p>
            <a:r>
              <a:rPr lang="es-ES" sz="4800" dirty="0" smtClean="0"/>
              <a:t>ZER DA HIPERTENTSIO ARTERIALA?</a:t>
            </a:r>
            <a:endParaRPr lang="es-ES" sz="4800" dirty="0"/>
          </a:p>
        </p:txBody>
      </p:sp>
      <p:cxnSp>
        <p:nvCxnSpPr>
          <p:cNvPr id="7" name="Conector recto 6"/>
          <p:cNvCxnSpPr/>
          <p:nvPr/>
        </p:nvCxnSpPr>
        <p:spPr>
          <a:xfrm>
            <a:off x="4143204" y="3068960"/>
            <a:ext cx="1440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/>
          <p:cNvCxnSpPr/>
          <p:nvPr/>
        </p:nvCxnSpPr>
        <p:spPr>
          <a:xfrm>
            <a:off x="4206762" y="2636912"/>
            <a:ext cx="1440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5089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844824"/>
            <a:ext cx="8258204" cy="4896544"/>
          </a:xfrm>
        </p:spPr>
        <p:txBody>
          <a:bodyPr>
            <a:normAutofit/>
          </a:bodyPr>
          <a:lstStyle/>
          <a:p>
            <a:r>
              <a:rPr lang="eu-ES" sz="2000" b="1" dirty="0" smtClean="0"/>
              <a:t>Jarduera aerobikoak, erresistentziaren kontrako lanarekin</a:t>
            </a:r>
            <a:r>
              <a:rPr lang="eu-ES" sz="2000" dirty="0" smtClean="0"/>
              <a:t> batera, hipertentsioaren garapenari aurrea hartzen laguntzen du, baita hipertentsioa dutenen tentsio arteriala jaisten ere.</a:t>
            </a:r>
          </a:p>
          <a:p>
            <a:pPr marL="0" indent="0">
              <a:buNone/>
            </a:pPr>
            <a:endParaRPr lang="eu-ES" sz="2000" dirty="0" smtClean="0"/>
          </a:p>
          <a:p>
            <a:r>
              <a:rPr lang="eu-ES" sz="2000" dirty="0" smtClean="0"/>
              <a:t>Ariketak organismoaren egokitzapen positiboak eragiten ditu, hala nola:</a:t>
            </a:r>
          </a:p>
          <a:p>
            <a:pPr>
              <a:buNone/>
            </a:pPr>
            <a:endParaRPr lang="eu-ES" sz="2000" dirty="0" smtClean="0"/>
          </a:p>
          <a:p>
            <a:pPr>
              <a:buFont typeface="Wingdings"/>
              <a:buChar char="Ø"/>
            </a:pPr>
            <a:r>
              <a:rPr lang="eu-ES" sz="2000" dirty="0" smtClean="0"/>
              <a:t>Hobekuntza baskularrak eta egiturazkoak.</a:t>
            </a:r>
          </a:p>
          <a:p>
            <a:pPr>
              <a:buFont typeface="Wingdings"/>
              <a:buChar char="Ø"/>
            </a:pPr>
            <a:r>
              <a:rPr lang="eu-ES" sz="2000" dirty="0" smtClean="0"/>
              <a:t>Erresistentzia periferikoa jaistea.</a:t>
            </a:r>
          </a:p>
          <a:p>
            <a:pPr>
              <a:buFont typeface="Wingdings"/>
              <a:buChar char="Ø"/>
            </a:pPr>
            <a:r>
              <a:rPr lang="eu-ES" sz="2000" dirty="0" smtClean="0"/>
              <a:t>Baso-zabaltzaileen eta </a:t>
            </a:r>
            <a:r>
              <a:rPr lang="eu-ES" sz="2000" dirty="0" err="1" smtClean="0"/>
              <a:t>baso-uzkurtzaileen</a:t>
            </a:r>
            <a:r>
              <a:rPr lang="eu-ES" sz="2000" dirty="0" smtClean="0"/>
              <a:t> funtzioa hobetzen du.</a:t>
            </a:r>
          </a:p>
          <a:p>
            <a:pPr>
              <a:buFont typeface="Wingdings"/>
              <a:buChar char="Ø"/>
            </a:pPr>
            <a:endParaRPr lang="eu-ES" sz="2000" dirty="0" smtClean="0"/>
          </a:p>
          <a:p>
            <a:endParaRPr lang="eu-ES" dirty="0" smtClean="0"/>
          </a:p>
          <a:p>
            <a:endParaRPr lang="eu-ES" dirty="0"/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228600" y="260648"/>
            <a:ext cx="8686800" cy="1143000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dirty="0" smtClean="0"/>
              <a:t>HTA ETA ARIKETA</a:t>
            </a:r>
            <a:endParaRPr lang="es-ES" sz="4800" dirty="0"/>
          </a:p>
        </p:txBody>
      </p:sp>
    </p:spTree>
    <p:extLst>
      <p:ext uri="{BB962C8B-B14F-4D97-AF65-F5344CB8AC3E}">
        <p14:creationId xmlns:p14="http://schemas.microsoft.com/office/powerpoint/2010/main" val="3980316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" y="260648"/>
            <a:ext cx="8686800" cy="1143000"/>
          </a:xfrm>
        </p:spPr>
        <p:txBody>
          <a:bodyPr>
            <a:noAutofit/>
          </a:bodyPr>
          <a:lstStyle/>
          <a:p>
            <a:pPr algn="ctr"/>
            <a:r>
              <a:rPr lang="es-ES" sz="4800" dirty="0" smtClean="0"/>
              <a:t>HTA ETA ARIKETA</a:t>
            </a:r>
            <a:endParaRPr lang="es-ES" sz="48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28800"/>
            <a:ext cx="8229600" cy="4389120"/>
          </a:xfrm>
        </p:spPr>
        <p:txBody>
          <a:bodyPr>
            <a:normAutofit/>
          </a:bodyPr>
          <a:lstStyle/>
          <a:p>
            <a:r>
              <a:rPr lang="eu-ES" u="sng" dirty="0" smtClean="0"/>
              <a:t>Ariketak </a:t>
            </a:r>
            <a:r>
              <a:rPr lang="eu-ES" u="sng" dirty="0" err="1" smtClean="0"/>
              <a:t>HTAn</a:t>
            </a:r>
            <a:r>
              <a:rPr lang="eu-ES" u="sng" dirty="0" smtClean="0"/>
              <a:t> duen eragina, Kirol Medikuntzaren Amerikako Elkargoaren arabera (2010) :</a:t>
            </a:r>
          </a:p>
          <a:p>
            <a:pPr>
              <a:buNone/>
            </a:pPr>
            <a:endParaRPr lang="eu-ES" sz="2400" dirty="0" smtClean="0"/>
          </a:p>
          <a:p>
            <a:pPr>
              <a:buFont typeface="Wingdings"/>
              <a:buChar char="Ø"/>
            </a:pPr>
            <a:r>
              <a:rPr lang="eu-ES" sz="2000" b="1" dirty="0" smtClean="0"/>
              <a:t>Akutuak</a:t>
            </a:r>
            <a:r>
              <a:rPr lang="eu-ES" sz="2000" dirty="0" smtClean="0"/>
              <a:t>: tentsio arterial </a:t>
            </a:r>
            <a:r>
              <a:rPr lang="eu-ES" sz="2000" dirty="0" err="1" smtClean="0"/>
              <a:t>sistolikoak</a:t>
            </a:r>
            <a:r>
              <a:rPr lang="eu-ES" sz="2000" dirty="0" smtClean="0"/>
              <a:t> 10-20 </a:t>
            </a:r>
            <a:r>
              <a:rPr lang="eu-ES" sz="2000" dirty="0" err="1" smtClean="0"/>
              <a:t>mmHg</a:t>
            </a:r>
            <a:r>
              <a:rPr lang="eu-ES" sz="2000" dirty="0" smtClean="0"/>
              <a:t> egiten du behera intentsitate ertaineko 30-45 minutuko ariketa saio baten ostean, eta eragin horrek 22 ordu ere iraun dezake.</a:t>
            </a:r>
          </a:p>
          <a:p>
            <a:pPr>
              <a:buNone/>
            </a:pPr>
            <a:endParaRPr lang="eu-ES" sz="2000" dirty="0" smtClean="0"/>
          </a:p>
          <a:p>
            <a:pPr>
              <a:buFont typeface="Wingdings"/>
              <a:buChar char="Ø"/>
            </a:pPr>
            <a:r>
              <a:rPr lang="eu-ES" sz="2000" b="1" dirty="0" smtClean="0"/>
              <a:t>Kronikoak</a:t>
            </a:r>
            <a:r>
              <a:rPr lang="eu-ES" sz="2000" dirty="0" smtClean="0"/>
              <a:t>: ariketa eginez gero, 5-7 </a:t>
            </a:r>
            <a:r>
              <a:rPr lang="eu-ES" sz="2000" dirty="0" err="1" smtClean="0"/>
              <a:t>mmHg</a:t>
            </a:r>
            <a:r>
              <a:rPr lang="eu-ES" sz="2000" dirty="0" smtClean="0"/>
              <a:t> jaitsi daitezke presio arterial </a:t>
            </a:r>
            <a:r>
              <a:rPr lang="eu-ES" sz="2000" dirty="0" err="1" smtClean="0"/>
              <a:t>sistolikoa</a:t>
            </a:r>
            <a:r>
              <a:rPr lang="eu-ES" sz="2000" dirty="0" smtClean="0"/>
              <a:t> eta </a:t>
            </a:r>
            <a:r>
              <a:rPr lang="eu-ES" sz="2000" dirty="0" err="1" smtClean="0"/>
              <a:t>diastolikoa</a:t>
            </a:r>
            <a:r>
              <a:rPr lang="eu-ES" sz="2000" dirty="0" smtClean="0"/>
              <a:t>. Erresistentziaren kontrako ariketa mesedegarri gertatu da efektu kronikoan.</a:t>
            </a:r>
          </a:p>
        </p:txBody>
      </p:sp>
    </p:spTree>
    <p:extLst>
      <p:ext uri="{BB962C8B-B14F-4D97-AF65-F5344CB8AC3E}">
        <p14:creationId xmlns:p14="http://schemas.microsoft.com/office/powerpoint/2010/main" val="585075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4800" dirty="0" smtClean="0"/>
              <a:t>ARIKETAREN PRESKRIPZIOA</a:t>
            </a:r>
            <a:endParaRPr lang="es-ES" sz="48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517856"/>
          </a:xfrm>
        </p:spPr>
        <p:txBody>
          <a:bodyPr>
            <a:normAutofit/>
          </a:bodyPr>
          <a:lstStyle/>
          <a:p>
            <a:r>
              <a:rPr lang="eu-ES" sz="2000" dirty="0" smtClean="0"/>
              <a:t>Ariketa fisikoaren mota, iraupena eta intentsitatea pertsona osasuntsuei gomendatutakoen antzekoak dira.</a:t>
            </a:r>
          </a:p>
          <a:p>
            <a:r>
              <a:rPr lang="eu-ES" sz="2000" dirty="0" smtClean="0"/>
              <a:t> Entrenamenduaren </a:t>
            </a:r>
            <a:r>
              <a:rPr lang="eu-ES" sz="2000" dirty="0"/>
              <a:t>intentsitatea </a:t>
            </a:r>
            <a:r>
              <a:rPr lang="eu-ES" sz="2000" dirty="0" smtClean="0"/>
              <a:t>VO2 maximoaren %40-70 bitartekoa denean, badirudi intentsitate handiagoekin arituta bezainbeste jaisten dela tentsio arteri.</a:t>
            </a:r>
          </a:p>
          <a:p>
            <a:r>
              <a:rPr lang="eu-ES" sz="2000" dirty="0" smtClean="0"/>
              <a:t>Tentsioa 160/105etik gorakoa duten pertsonek botikekin jaitsi behar dute, ariketa fisikoko programari ekin aurretik. </a:t>
            </a:r>
          </a:p>
          <a:p>
            <a:r>
              <a:rPr lang="eu-ES" sz="2000" dirty="0" smtClean="0"/>
              <a:t>Ez da gomendatzen erresistentziaren kontrako ariketa solteak egitea. Horrelakoak egiten hasi aurretik, entrenamendu aerobikoaren halako maila bat lortu behar da.</a:t>
            </a:r>
          </a:p>
          <a:p>
            <a:endParaRPr lang="eu-ES" dirty="0" smtClean="0"/>
          </a:p>
          <a:p>
            <a:endParaRPr lang="eu-ES" dirty="0" smtClean="0"/>
          </a:p>
          <a:p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2975383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79248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s-ES" sz="4800" dirty="0" smtClean="0"/>
              <a:t>ARIKETA FISIKOA EGITEKO AHOLKUAK</a:t>
            </a:r>
            <a:endParaRPr lang="es-ES" sz="48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68509" y="2132856"/>
            <a:ext cx="8579296" cy="4191744"/>
          </a:xfrm>
        </p:spPr>
        <p:txBody>
          <a:bodyPr>
            <a:normAutofit/>
          </a:bodyPr>
          <a:lstStyle/>
          <a:p>
            <a:r>
              <a:rPr lang="eu-ES" u="sng" dirty="0" smtClean="0"/>
              <a:t>Bihotz-biriken erresistentziaren entrenamendua, edo aerobikoa</a:t>
            </a:r>
          </a:p>
          <a:p>
            <a:pPr marL="0" indent="0">
              <a:buNone/>
            </a:pPr>
            <a:endParaRPr lang="eu-ES" dirty="0" smtClean="0"/>
          </a:p>
          <a:p>
            <a:r>
              <a:rPr lang="eu-ES" sz="2000" b="1" dirty="0" smtClean="0"/>
              <a:t>Ariketa mota</a:t>
            </a:r>
            <a:r>
              <a:rPr lang="eu-ES" sz="2000" dirty="0" smtClean="0"/>
              <a:t>: jarduera aerobikoaren maila ertainekoak, esate baterako oinez ibiltzea, </a:t>
            </a:r>
            <a:r>
              <a:rPr lang="eu-ES" sz="2000" dirty="0" err="1" smtClean="0"/>
              <a:t>jogging-a</a:t>
            </a:r>
            <a:r>
              <a:rPr lang="eu-ES" sz="2000" dirty="0" smtClean="0"/>
              <a:t>, igeriketa edo bizikletaz ibiltzea.</a:t>
            </a:r>
          </a:p>
          <a:p>
            <a:r>
              <a:rPr lang="eu-ES" sz="2000" b="1" dirty="0" smtClean="0"/>
              <a:t>Maiztasuna:</a:t>
            </a:r>
            <a:r>
              <a:rPr lang="eu-ES" sz="2000" dirty="0" smtClean="0"/>
              <a:t> 4-5 egun astean.</a:t>
            </a:r>
          </a:p>
          <a:p>
            <a:r>
              <a:rPr lang="eu-ES" sz="2000" b="1" dirty="0" smtClean="0"/>
              <a:t>Iraupena:</a:t>
            </a:r>
            <a:r>
              <a:rPr lang="eu-ES" sz="2000" dirty="0" smtClean="0"/>
              <a:t> 30-60 minutu. Gehiegizko pisua badago, iraupena astean 150-250 minuturaino luzatu daiteke.</a:t>
            </a:r>
          </a:p>
          <a:p>
            <a:r>
              <a:rPr lang="eu-ES" sz="2000" b="1" dirty="0" smtClean="0"/>
              <a:t>Intentsitatea:</a:t>
            </a:r>
            <a:r>
              <a:rPr lang="eu-ES" sz="2000" dirty="0" smtClean="0"/>
              <a:t> VO2 </a:t>
            </a:r>
            <a:r>
              <a:rPr lang="eu-ES" sz="2000" dirty="0" err="1" smtClean="0"/>
              <a:t>max-aren</a:t>
            </a:r>
            <a:r>
              <a:rPr lang="eu-ES" sz="2000" dirty="0" smtClean="0"/>
              <a:t> %40-70. Kontrolatu bihotz-maiztasuna, formula hau erabiliz: (220-adina) x (0.4-0.7</a:t>
            </a:r>
            <a:r>
              <a:rPr lang="eu-ES" sz="2000" dirty="0" err="1" smtClean="0"/>
              <a:t>)</a:t>
            </a:r>
          </a:p>
          <a:p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1465911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72921" y="2042612"/>
            <a:ext cx="8229600" cy="4389120"/>
          </a:xfrm>
        </p:spPr>
        <p:txBody>
          <a:bodyPr/>
          <a:lstStyle/>
          <a:p>
            <a:r>
              <a:rPr lang="eu-ES" u="sng" dirty="0" smtClean="0"/>
              <a:t>Erresistentziaren kontrako entrenamendua (pisuak)</a:t>
            </a:r>
          </a:p>
          <a:p>
            <a:pPr marL="0" indent="0">
              <a:buNone/>
            </a:pPr>
            <a:endParaRPr lang="eu-ES" dirty="0" smtClean="0"/>
          </a:p>
          <a:p>
            <a:r>
              <a:rPr lang="eu-ES" sz="2000" dirty="0" smtClean="0"/>
              <a:t>Pisu txikiarekin errepikapen asko egingo dira, 10-20 errepikapeneko txandatan, 30-60 segundoko atsedenaldiekin tartekatuta. </a:t>
            </a:r>
          </a:p>
          <a:p>
            <a:r>
              <a:rPr lang="eu-ES" sz="2000" dirty="0" smtClean="0"/>
              <a:t>Oso garrantzitsua da </a:t>
            </a:r>
            <a:r>
              <a:rPr lang="eu-ES" sz="2000" dirty="0" err="1" smtClean="0"/>
              <a:t>Valsalvaren</a:t>
            </a:r>
            <a:r>
              <a:rPr lang="eu-ES" sz="2000" dirty="0" smtClean="0"/>
              <a:t> maniobrarik ez egitea, maniobra horrek tentsio arterialaren igoera nabarmenak eragiten dituelako.</a:t>
            </a:r>
          </a:p>
          <a:p>
            <a:pPr marL="0" indent="0">
              <a:buNone/>
            </a:pPr>
            <a:endParaRPr lang="eu-ES" dirty="0"/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395536" y="79248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s-ES" sz="4800" dirty="0" smtClean="0"/>
              <a:t>ARIKETA FISIKOA EGITEKO AHOLKUAK</a:t>
            </a:r>
            <a:endParaRPr lang="es-ES" sz="4800" dirty="0"/>
          </a:p>
        </p:txBody>
      </p:sp>
      <p:pic>
        <p:nvPicPr>
          <p:cNvPr id="8" name="Picture 10" descr="http://bajardepesoconfelix.com/wp-content/uploads/2014/09/valsalva-e141078796987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336" y="4712933"/>
            <a:ext cx="7620000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5493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975405"/>
            <a:ext cx="8507288" cy="1143000"/>
          </a:xfrm>
        </p:spPr>
        <p:txBody>
          <a:bodyPr>
            <a:noAutofit/>
          </a:bodyPr>
          <a:lstStyle/>
          <a:p>
            <a:pPr algn="ctr"/>
            <a:r>
              <a:rPr lang="es-ES" sz="4800" dirty="0" smtClean="0"/>
              <a:t>ENTRENAMENDU SAIO BATEN DISEINUA</a:t>
            </a:r>
            <a:endParaRPr lang="es-ES" sz="48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2468880"/>
            <a:ext cx="8229600" cy="4389120"/>
          </a:xfrm>
        </p:spPr>
        <p:txBody>
          <a:bodyPr>
            <a:normAutofit/>
          </a:bodyPr>
          <a:lstStyle/>
          <a:p>
            <a:r>
              <a:rPr lang="eu-ES" sz="2400" b="1" u="sng" dirty="0" smtClean="0"/>
              <a:t>Berotze fasea</a:t>
            </a:r>
            <a:r>
              <a:rPr lang="eu-ES" sz="2400" b="1" dirty="0" smtClean="0"/>
              <a:t>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u-ES" sz="2000" dirty="0" smtClean="0"/>
              <a:t>Egin berotze ariketak 7-10 minutuan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u-ES" sz="2000" dirty="0" smtClean="0"/>
              <a:t>Intentsitate txikikoak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u-ES" sz="2000" dirty="0" smtClean="0"/>
              <a:t>Muskuluen eta giltzaduren mugikortasuna</a:t>
            </a:r>
          </a:p>
          <a:p>
            <a:pPr marL="0" indent="0">
              <a:buNone/>
            </a:pPr>
            <a:endParaRPr lang="eu-ES" sz="2000" dirty="0" smtClean="0"/>
          </a:p>
          <a:p>
            <a:r>
              <a:rPr lang="eu-ES" sz="2400" b="1" u="sng" dirty="0" smtClean="0"/>
              <a:t>Esfortzu fasea</a:t>
            </a:r>
            <a:r>
              <a:rPr lang="eu-ES" sz="2400" b="1" dirty="0" smtClean="0"/>
              <a:t>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u-ES" sz="2000" dirty="0" smtClean="0"/>
              <a:t>Aukeratutako motako ariketa aerobikoa egingo da, agindutako intentsitatearekin eta iraupenarekin.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u-ES" sz="2000" dirty="0" smtClean="0"/>
              <a:t>Hasieran koordinazio eta abiadura ariketak egingo dira, eta geroago indar eta erresistentzia ariketak.</a:t>
            </a:r>
          </a:p>
          <a:p>
            <a:pPr marL="0" indent="0">
              <a:buNone/>
            </a:pPr>
            <a:endParaRPr lang="eu-ES" dirty="0" smtClean="0"/>
          </a:p>
          <a:p>
            <a:pPr>
              <a:buFont typeface="Wingdings" panose="05000000000000000000" pitchFamily="2" charset="2"/>
              <a:buChar char="Ø"/>
            </a:pPr>
            <a:endParaRPr lang="eu-ES" dirty="0" smtClean="0"/>
          </a:p>
          <a:p>
            <a:pPr marL="0" indent="0">
              <a:buNone/>
            </a:pPr>
            <a:endParaRPr lang="eu-ES" dirty="0" smtClean="0"/>
          </a:p>
          <a:p>
            <a:pPr marL="0" indent="0">
              <a:buNone/>
            </a:pPr>
            <a:endParaRPr lang="eu-ES" dirty="0" smtClean="0"/>
          </a:p>
          <a:p>
            <a:pPr>
              <a:buFont typeface="Wingdings" panose="05000000000000000000" pitchFamily="2" charset="2"/>
              <a:buChar char="Ø"/>
            </a:pPr>
            <a:endParaRPr lang="eu-ES" dirty="0" smtClean="0"/>
          </a:p>
          <a:p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3254751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4752528"/>
          </a:xfrm>
        </p:spPr>
        <p:txBody>
          <a:bodyPr>
            <a:normAutofit fontScale="47500" lnSpcReduction="20000"/>
          </a:bodyPr>
          <a:lstStyle/>
          <a:p>
            <a:r>
              <a:rPr lang="eu-ES" sz="5100" b="1" u="sng" dirty="0" err="1" smtClean="0"/>
              <a:t>Leheneratze</a:t>
            </a:r>
            <a:r>
              <a:rPr lang="eu-ES" sz="5100" b="1" u="sng" dirty="0" smtClean="0"/>
              <a:t> edo lasaitze fasea</a:t>
            </a:r>
          </a:p>
          <a:p>
            <a:pPr marL="0" indent="0">
              <a:buNone/>
            </a:pPr>
            <a:endParaRPr lang="eu-ES" sz="4200" b="1" u="sng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u-ES" sz="4200" dirty="0" smtClean="0"/>
              <a:t>Ariketaren intentsitatea apurka-apurka leunduko da, gelditu arte, 5-10 minutuko tartean</a:t>
            </a:r>
          </a:p>
          <a:p>
            <a:pPr marL="0" indent="0">
              <a:buNone/>
            </a:pPr>
            <a:endParaRPr lang="eu-ES" sz="42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u-ES" sz="4200" dirty="0" smtClean="0"/>
              <a:t>Zertarako den fase hau:</a:t>
            </a:r>
          </a:p>
          <a:p>
            <a:pPr>
              <a:buFontTx/>
              <a:buChar char="-"/>
            </a:pPr>
            <a:r>
              <a:rPr lang="eu-ES" sz="4200" dirty="0" smtClean="0"/>
              <a:t>Beroa kentzeko</a:t>
            </a:r>
          </a:p>
          <a:p>
            <a:pPr>
              <a:buFontTx/>
              <a:buChar char="-"/>
            </a:pPr>
            <a:r>
              <a:rPr lang="eu-ES" sz="4200" dirty="0" smtClean="0"/>
              <a:t>Azido laktikoa metabolizatzeko</a:t>
            </a:r>
          </a:p>
          <a:p>
            <a:pPr>
              <a:buFontTx/>
              <a:buChar char="-"/>
            </a:pPr>
            <a:r>
              <a:rPr lang="eu-ES" sz="4200" dirty="0" err="1" smtClean="0"/>
              <a:t>Hipotentsioa</a:t>
            </a:r>
            <a:r>
              <a:rPr lang="eu-ES" sz="4200" dirty="0" smtClean="0"/>
              <a:t> eta sinkopea ekiditeko</a:t>
            </a:r>
          </a:p>
          <a:p>
            <a:pPr>
              <a:buFontTx/>
              <a:buChar char="-"/>
            </a:pPr>
            <a:endParaRPr lang="eu-ES" sz="42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u-ES" sz="4200" dirty="0" smtClean="0"/>
              <a:t>Berehalako </a:t>
            </a:r>
            <a:r>
              <a:rPr lang="eu-ES" sz="4200" dirty="0" err="1" smtClean="0"/>
              <a:t>leheneratze</a:t>
            </a:r>
            <a:r>
              <a:rPr lang="eu-ES" sz="4200" dirty="0" smtClean="0"/>
              <a:t> tartean gerta liteke </a:t>
            </a:r>
            <a:r>
              <a:rPr lang="eu-ES" sz="4200" dirty="0" err="1" smtClean="0"/>
              <a:t>katekolamina</a:t>
            </a:r>
            <a:r>
              <a:rPr lang="eu-ES" sz="4200" dirty="0" smtClean="0"/>
              <a:t> mailak gora egin eta bihotzeko arritmiak eragitea.</a:t>
            </a:r>
          </a:p>
          <a:p>
            <a:pPr marL="0" indent="0">
              <a:buNone/>
            </a:pPr>
            <a:r>
              <a:rPr lang="eu-ES" sz="4200" dirty="0" smtClean="0"/>
              <a:t> </a:t>
            </a:r>
          </a:p>
          <a:p>
            <a:pPr marL="0" indent="0">
              <a:buNone/>
            </a:pPr>
            <a:endParaRPr lang="eu-ES" sz="2000" dirty="0" smtClean="0"/>
          </a:p>
          <a:p>
            <a:pPr marL="0" indent="0">
              <a:buNone/>
            </a:pPr>
            <a:endParaRPr lang="eu-ES" sz="2000" dirty="0" smtClean="0"/>
          </a:p>
          <a:p>
            <a:pPr>
              <a:buFont typeface="Wingdings" panose="05000000000000000000" pitchFamily="2" charset="2"/>
              <a:buChar char="Ø"/>
            </a:pPr>
            <a:endParaRPr lang="eu-ES" sz="2000" dirty="0" smtClean="0"/>
          </a:p>
          <a:p>
            <a:pPr marL="0" indent="0">
              <a:buNone/>
            </a:pPr>
            <a:endParaRPr lang="eu-ES" sz="2000" dirty="0" smtClean="0"/>
          </a:p>
          <a:p>
            <a:pPr marL="0" indent="0">
              <a:buNone/>
            </a:pPr>
            <a:r>
              <a:rPr lang="eu-ES" sz="2000" dirty="0" smtClean="0"/>
              <a:t> </a:t>
            </a:r>
            <a:endParaRPr lang="eu-ES" sz="2000" b="1" dirty="0"/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s-ES" sz="4800" dirty="0" smtClean="0"/>
              <a:t>ENTRENAMENDU SAIO BATEN DISEINUA</a:t>
            </a:r>
            <a:endParaRPr lang="es-ES" sz="4800" dirty="0"/>
          </a:p>
        </p:txBody>
      </p:sp>
    </p:spTree>
    <p:extLst>
      <p:ext uri="{BB962C8B-B14F-4D97-AF65-F5344CB8AC3E}">
        <p14:creationId xmlns:p14="http://schemas.microsoft.com/office/powerpoint/2010/main" val="681282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454413" cy="1143000"/>
          </a:xfrm>
        </p:spPr>
        <p:txBody>
          <a:bodyPr>
            <a:normAutofit/>
          </a:bodyPr>
          <a:lstStyle/>
          <a:p>
            <a:r>
              <a:rPr lang="es-ES" sz="4800" dirty="0" smtClean="0"/>
              <a:t>AHOLKU PRAKTIKOAK</a:t>
            </a:r>
            <a:endParaRPr lang="es-ES" sz="4800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"/>
          </p:nvPr>
        </p:nvSpPr>
        <p:spPr>
          <a:xfrm>
            <a:off x="683568" y="1916832"/>
            <a:ext cx="7467600" cy="5256584"/>
          </a:xfrm>
        </p:spPr>
        <p:txBody>
          <a:bodyPr>
            <a:normAutofit/>
          </a:bodyPr>
          <a:lstStyle/>
          <a:p>
            <a:r>
              <a:rPr lang="eu-ES" sz="2000" dirty="0" smtClean="0"/>
              <a:t>Hasi 15 minutuko saioekin; pixkanaka luzatu daitezke, gutxienez 30 minutuko saioak egin arte.</a:t>
            </a:r>
          </a:p>
          <a:p>
            <a:pPr marL="0" indent="0">
              <a:buNone/>
            </a:pPr>
            <a:endParaRPr lang="eu-ES" sz="2000" dirty="0" smtClean="0"/>
          </a:p>
          <a:p>
            <a:r>
              <a:rPr lang="eu-ES" sz="2000" dirty="0" smtClean="0"/>
              <a:t>Gimnastika bezalako jarduerek eta funtsean malgutasuna eta koordinazioa lantzen dituzten kirol batzuek oso eragin txikia izan dezakete presio arterialean.</a:t>
            </a:r>
          </a:p>
          <a:p>
            <a:endParaRPr lang="eu-ES" sz="2000" dirty="0" smtClean="0"/>
          </a:p>
          <a:p>
            <a:r>
              <a:rPr lang="eu-ES" sz="2000" dirty="0" smtClean="0"/>
              <a:t>Ahal dela, ondo argiztatu eta aireztatutako leku irekietan egingo da ariketa.</a:t>
            </a:r>
          </a:p>
          <a:p>
            <a:endParaRPr lang="eu-ES" sz="2000" dirty="0" smtClean="0"/>
          </a:p>
          <a:p>
            <a:r>
              <a:rPr lang="eu-ES" sz="2000" dirty="0" smtClean="0"/>
              <a:t>Programarekin batera, egin elikadura osasungarrirako plana, eta begiratu aldian behin gorputz-pisua.</a:t>
            </a:r>
          </a:p>
        </p:txBody>
      </p:sp>
    </p:spTree>
    <p:extLst>
      <p:ext uri="{BB962C8B-B14F-4D97-AF65-F5344CB8AC3E}">
        <p14:creationId xmlns:p14="http://schemas.microsoft.com/office/powerpoint/2010/main" val="1911722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OBESITATEA DUTENENTZAKO JARDUERA FISIKOA</a:t>
            </a:r>
            <a:endParaRPr lang="es-ES" dirty="0"/>
          </a:p>
        </p:txBody>
      </p:sp>
      <p:pic>
        <p:nvPicPr>
          <p:cNvPr id="4098" name="Picture 2" descr="http://1.bp.blogspot.com/-XhY6JDYm_1M/UugvBzAF2XI/AAAAAAAAAWA/1RljC7sclW0/s1600/gordito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171443"/>
            <a:ext cx="2800300" cy="344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531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44524" y="404664"/>
            <a:ext cx="9433048" cy="1143000"/>
          </a:xfrm>
        </p:spPr>
        <p:txBody>
          <a:bodyPr>
            <a:noAutofit/>
          </a:bodyPr>
          <a:lstStyle/>
          <a:p>
            <a:pPr algn="ctr"/>
            <a:r>
              <a:rPr lang="es-ES" sz="4800" dirty="0" smtClean="0"/>
              <a:t>ZER DA OBESITATEA?</a:t>
            </a:r>
            <a:endParaRPr lang="es-ES" sz="4800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u-ES" sz="2000" b="1" dirty="0" err="1" smtClean="0"/>
              <a:t>Obesitatea</a:t>
            </a:r>
            <a:r>
              <a:rPr lang="eu-ES" sz="2000" dirty="0" smtClean="0"/>
              <a:t> hainbat faktoreren ondoriozko gaixotasun kronikoa da, aurrea hartu ahal zaiona; gehiegizko gantz metaketa edo gorputzeko gantz-ehunaren hipertrofia orokorra du ezaugarri.</a:t>
            </a:r>
          </a:p>
          <a:p>
            <a:pPr marL="0" indent="0">
              <a:buNone/>
            </a:pPr>
            <a:endParaRPr lang="eu-ES" sz="2000" dirty="0" smtClean="0"/>
          </a:p>
          <a:p>
            <a:r>
              <a:rPr lang="eu-ES" sz="2000" dirty="0" err="1" smtClean="0"/>
              <a:t>OMEk</a:t>
            </a:r>
            <a:r>
              <a:rPr lang="eu-ES" sz="2000" dirty="0" smtClean="0"/>
              <a:t> </a:t>
            </a:r>
            <a:r>
              <a:rPr lang="eu-ES" sz="2000" dirty="0" err="1" smtClean="0"/>
              <a:t>obesitate</a:t>
            </a:r>
            <a:r>
              <a:rPr lang="eu-ES" sz="2000" dirty="0" smtClean="0"/>
              <a:t> gisa definitzen du </a:t>
            </a:r>
            <a:r>
              <a:rPr lang="eu-ES" sz="2000" dirty="0"/>
              <a:t>30 </a:t>
            </a:r>
            <a:r>
              <a:rPr lang="eu-ES" sz="2000" dirty="0" err="1" smtClean="0"/>
              <a:t>kg/m²-ko</a:t>
            </a:r>
            <a:r>
              <a:rPr lang="eu-ES" sz="2000" dirty="0" smtClean="0"/>
              <a:t> edo hortik gorako GMI izatea (GMI = pisua </a:t>
            </a:r>
            <a:r>
              <a:rPr lang="eu-ES" sz="2000" dirty="0" err="1" smtClean="0"/>
              <a:t>kg-tan/altueraren</a:t>
            </a:r>
            <a:r>
              <a:rPr lang="eu-ES" sz="2000" dirty="0" smtClean="0"/>
              <a:t> karratua m</a:t>
            </a:r>
            <a:r>
              <a:rPr lang="eu-ES" sz="2000" baseline="30000" dirty="0" smtClean="0"/>
              <a:t>2</a:t>
            </a:r>
            <a:r>
              <a:rPr lang="eu-ES" sz="2000" dirty="0" smtClean="0"/>
              <a:t>-tan).</a:t>
            </a:r>
          </a:p>
          <a:p>
            <a:pPr marL="0" indent="0">
              <a:buNone/>
            </a:pPr>
            <a:endParaRPr lang="eu-ES" sz="2000" baseline="30000" dirty="0" smtClean="0"/>
          </a:p>
          <a:p>
            <a:r>
              <a:rPr lang="eu-ES" sz="2000" dirty="0" smtClean="0"/>
              <a:t> Halaber </a:t>
            </a:r>
            <a:r>
              <a:rPr lang="eu-ES" sz="2000" dirty="0" err="1" smtClean="0"/>
              <a:t>obesitate</a:t>
            </a:r>
            <a:r>
              <a:rPr lang="eu-ES" sz="2000" dirty="0" smtClean="0"/>
              <a:t> seinaletzat jotzen da sabel-perimetro handia izatea, gizonek gutxienez 102 cm-koa eta emakumeek gutxienez 88 cm-koa.</a:t>
            </a:r>
            <a:endParaRPr lang="eu-ES" sz="2000" dirty="0"/>
          </a:p>
        </p:txBody>
      </p:sp>
    </p:spTree>
    <p:extLst>
      <p:ext uri="{BB962C8B-B14F-4D97-AF65-F5344CB8AC3E}">
        <p14:creationId xmlns:p14="http://schemas.microsoft.com/office/powerpoint/2010/main" val="3969867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u-ES" sz="2000" dirty="0" err="1" smtClean="0"/>
              <a:t>Obesitatea</a:t>
            </a:r>
            <a:r>
              <a:rPr lang="eu-ES" sz="2000" dirty="0" smtClean="0"/>
              <a:t> sindrome metaboliko bat da, eta </a:t>
            </a:r>
            <a:r>
              <a:rPr lang="eu-ES" sz="2000" b="1" dirty="0" smtClean="0"/>
              <a:t>arrisku faktore ezagun  bat.</a:t>
            </a:r>
          </a:p>
          <a:p>
            <a:pPr marL="0" indent="0">
              <a:buNone/>
            </a:pPr>
            <a:endParaRPr lang="eu-ES" sz="2000" b="1" dirty="0" smtClean="0"/>
          </a:p>
          <a:p>
            <a:r>
              <a:rPr lang="eu-ES" sz="2000" dirty="0" err="1" smtClean="0"/>
              <a:t>Obesitatea</a:t>
            </a:r>
            <a:r>
              <a:rPr lang="eu-ES" sz="2000" dirty="0" smtClean="0"/>
              <a:t> edukiz gero errazago garatzen dira gaixotasun </a:t>
            </a:r>
            <a:r>
              <a:rPr lang="eu-ES" sz="2000" dirty="0" err="1" smtClean="0"/>
              <a:t>kardiobaskularrak</a:t>
            </a:r>
            <a:r>
              <a:rPr lang="eu-ES" sz="2000" dirty="0" smtClean="0"/>
              <a:t>, 2. motako diabetes </a:t>
            </a:r>
            <a:r>
              <a:rPr lang="eu-ES" sz="2000" dirty="0" err="1" smtClean="0"/>
              <a:t>mellitusa</a:t>
            </a:r>
            <a:r>
              <a:rPr lang="eu-ES" sz="2000" dirty="0" smtClean="0"/>
              <a:t>, loaldiko apnea, </a:t>
            </a:r>
            <a:r>
              <a:rPr lang="eu-ES" sz="2000" dirty="0" err="1" smtClean="0"/>
              <a:t>iktusa</a:t>
            </a:r>
            <a:r>
              <a:rPr lang="eu-ES" sz="2000" dirty="0" smtClean="0"/>
              <a:t>, </a:t>
            </a:r>
            <a:r>
              <a:rPr lang="eu-ES" sz="2000" dirty="0" err="1" smtClean="0"/>
              <a:t>osteoartritisa…</a:t>
            </a:r>
            <a:endParaRPr lang="eu-ES" sz="2000" dirty="0" smtClean="0"/>
          </a:p>
          <a:p>
            <a:pPr marL="0" indent="0">
              <a:buNone/>
            </a:pPr>
            <a:endParaRPr lang="eu-ES" sz="2000" dirty="0" smtClean="0"/>
          </a:p>
          <a:p>
            <a:r>
              <a:rPr lang="eu-ES" sz="2000" dirty="0" smtClean="0"/>
              <a:t>Paziente gizenak jarduera fisiko egokia egiteko</a:t>
            </a:r>
          </a:p>
          <a:p>
            <a:pPr marL="0" indent="0">
              <a:buNone/>
            </a:pPr>
            <a:r>
              <a:rPr lang="eu-ES" sz="2000" dirty="0" smtClean="0"/>
              <a:t> mugak izan ditzake, eta horrek energia gastua </a:t>
            </a:r>
          </a:p>
          <a:p>
            <a:pPr marL="0" indent="0">
              <a:buNone/>
            </a:pPr>
            <a:r>
              <a:rPr lang="eu-ES" sz="2000" dirty="0" smtClean="0"/>
              <a:t>murriztea eragiten du.</a:t>
            </a:r>
            <a:endParaRPr lang="eu-ES" sz="1700" i="1" dirty="0" smtClean="0"/>
          </a:p>
          <a:p>
            <a:endParaRPr lang="eu-ES" dirty="0"/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-144524" y="404664"/>
            <a:ext cx="9433048" cy="1143000"/>
          </a:xfrm>
        </p:spPr>
        <p:txBody>
          <a:bodyPr>
            <a:noAutofit/>
          </a:bodyPr>
          <a:lstStyle/>
          <a:p>
            <a:pPr algn="ctr"/>
            <a:r>
              <a:rPr lang="es-ES" sz="4800" dirty="0" smtClean="0"/>
              <a:t>ZER DA OBESITATEA?</a:t>
            </a:r>
            <a:endParaRPr lang="es-ES" sz="4800" dirty="0"/>
          </a:p>
        </p:txBody>
      </p:sp>
      <p:pic>
        <p:nvPicPr>
          <p:cNvPr id="7" name="Picture 2" descr="http://www.elvocerodigital.com/imagenes/chegordo-04-28-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508" y="3789040"/>
            <a:ext cx="2617724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7375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ile:Principales factores de la obesidad.pn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700808"/>
            <a:ext cx="5472608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-108520" y="188640"/>
            <a:ext cx="9433048" cy="1143000"/>
          </a:xfrm>
        </p:spPr>
        <p:txBody>
          <a:bodyPr>
            <a:noAutofit/>
          </a:bodyPr>
          <a:lstStyle/>
          <a:p>
            <a:pPr algn="ctr"/>
            <a:r>
              <a:rPr lang="es-ES" sz="4800" dirty="0" smtClean="0"/>
              <a:t>ZER DA OBESITATEA?</a:t>
            </a:r>
            <a:endParaRPr lang="es-ES" sz="4800" dirty="0"/>
          </a:p>
        </p:txBody>
      </p:sp>
    </p:spTree>
    <p:extLst>
      <p:ext uri="{BB962C8B-B14F-4D97-AF65-F5344CB8AC3E}">
        <p14:creationId xmlns:p14="http://schemas.microsoft.com/office/powerpoint/2010/main" val="3934133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920880" cy="1143000"/>
          </a:xfrm>
        </p:spPr>
        <p:txBody>
          <a:bodyPr>
            <a:noAutofit/>
          </a:bodyPr>
          <a:lstStyle/>
          <a:p>
            <a:pPr algn="ctr"/>
            <a:r>
              <a:rPr lang="es-ES" sz="4800" dirty="0" smtClean="0"/>
              <a:t>NOLA AURREA HARTU OBESITATEARI</a:t>
            </a:r>
            <a:endParaRPr lang="es-ES" sz="4800" dirty="0"/>
          </a:p>
        </p:txBody>
      </p:sp>
      <p:pic>
        <p:nvPicPr>
          <p:cNvPr id="6146" name="Picture 2" descr="equilibrio energético es como una balanza. Calorías consumidas = alimentos y bebidas. Calorías gastadas = funciones corporales y actividad física.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988840"/>
            <a:ext cx="6702349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5237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613" y="1828800"/>
            <a:ext cx="8226425" cy="838200"/>
          </a:xfrm>
        </p:spPr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r>
              <a:rPr lang="es-ES_tradnl" altLang="es-ES" dirty="0" smtClean="0"/>
              <a:t>ESTRATEGIARIK ONENA</a:t>
            </a:r>
            <a:endParaRPr lang="es-ES_tradnl" altLang="es-ES" dirty="0"/>
          </a:p>
          <a:p>
            <a:pPr algn="ctr"/>
            <a:endParaRPr lang="es-ES_tradnl" altLang="es-ES" dirty="0"/>
          </a:p>
          <a:p>
            <a:pPr algn="ctr">
              <a:buFont typeface="Wingdings" panose="05000000000000000000" pitchFamily="2" charset="2"/>
              <a:buNone/>
            </a:pPr>
            <a:endParaRPr lang="es-ES_tradnl" altLang="es-ES" dirty="0"/>
          </a:p>
          <a:p>
            <a:pPr algn="ctr">
              <a:buFont typeface="Wingdings" panose="05000000000000000000" pitchFamily="2" charset="2"/>
              <a:buNone/>
            </a:pPr>
            <a:endParaRPr lang="es-ES_tradnl" altLang="es-ES" dirty="0"/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990600" y="3505200"/>
            <a:ext cx="25146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altLang="es-ES" sz="2400" dirty="0" smtClean="0"/>
              <a:t>KALORIA MURRIZKETA MODERATUA</a:t>
            </a:r>
            <a:endParaRPr lang="es-ES_tradnl" altLang="es-ES" sz="2400" dirty="0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5029200" y="3505200"/>
            <a:ext cx="321520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altLang="es-ES" sz="2400" dirty="0" smtClean="0"/>
              <a:t>OHIKO ARIKETA AEROBIKOAK</a:t>
            </a:r>
            <a:endParaRPr lang="es-ES_tradnl" altLang="es-ES" sz="2400" dirty="0"/>
          </a:p>
        </p:txBody>
      </p:sp>
      <p:sp>
        <p:nvSpPr>
          <p:cNvPr id="43014" name="Line 6"/>
          <p:cNvSpPr>
            <a:spLocks noChangeShapeType="1"/>
          </p:cNvSpPr>
          <p:nvPr/>
        </p:nvSpPr>
        <p:spPr bwMode="auto">
          <a:xfrm flipH="1">
            <a:off x="2514600" y="2438400"/>
            <a:ext cx="18288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43015" name="Line 7"/>
          <p:cNvSpPr>
            <a:spLocks noChangeShapeType="1"/>
          </p:cNvSpPr>
          <p:nvPr/>
        </p:nvSpPr>
        <p:spPr bwMode="auto">
          <a:xfrm>
            <a:off x="4343400" y="2438400"/>
            <a:ext cx="17526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43017" name="Picture 9" descr="brain-and-foo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876800"/>
            <a:ext cx="1905000" cy="1744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19" name="Picture 11" descr="ejercicio-aerobico-una-ayuda-prevenir-obesida-L-ova-r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4857929"/>
            <a:ext cx="2783160" cy="1828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ítulo 1"/>
          <p:cNvSpPr>
            <a:spLocks noGrp="1"/>
          </p:cNvSpPr>
          <p:nvPr>
            <p:ph type="title"/>
          </p:nvPr>
        </p:nvSpPr>
        <p:spPr>
          <a:xfrm>
            <a:off x="755576" y="50165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s-ES" sz="4800" dirty="0" smtClean="0"/>
              <a:t>NOLA AURREA HARTU OBESITATEARI</a:t>
            </a:r>
            <a:endParaRPr lang="es-ES" sz="4800" dirty="0"/>
          </a:p>
        </p:txBody>
      </p:sp>
    </p:spTree>
    <p:extLst>
      <p:ext uri="{BB962C8B-B14F-4D97-AF65-F5344CB8AC3E}">
        <p14:creationId xmlns:p14="http://schemas.microsoft.com/office/powerpoint/2010/main" val="119184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u-ES" dirty="0" smtClean="0"/>
              <a:t>Ariketa fisikoa eginda gantz-masa galtzen da eta gihar-masa handitu egiten da.</a:t>
            </a:r>
          </a:p>
          <a:p>
            <a:r>
              <a:rPr lang="eu-ES" dirty="0" smtClean="0"/>
              <a:t>Dieta hutseko tratamenduarekin, bai gantz-masaren bai gihar-masaren galera izango dugu.</a:t>
            </a:r>
          </a:p>
          <a:p>
            <a:r>
              <a:rPr lang="eu-ES" dirty="0" smtClean="0"/>
              <a:t>Dieta eta ariketa batera egin behar dira haien eraginak indartzeko.</a:t>
            </a:r>
          </a:p>
          <a:p>
            <a:pPr marL="0" indent="0">
              <a:buNone/>
            </a:pPr>
            <a:endParaRPr lang="eu-ES" dirty="0" smtClean="0"/>
          </a:p>
          <a:p>
            <a:endParaRPr lang="eu-ES" dirty="0" smtClean="0"/>
          </a:p>
          <a:p>
            <a:endParaRPr lang="eu-ES" dirty="0"/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477744" y="54868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s-ES" sz="4800" dirty="0" smtClean="0"/>
              <a:t>NOLA AURREA HARTU OBESITATEARI</a:t>
            </a:r>
            <a:endParaRPr lang="es-ES" sz="4800" dirty="0"/>
          </a:p>
        </p:txBody>
      </p:sp>
      <p:pic>
        <p:nvPicPr>
          <p:cNvPr id="7" name="Picture 2" descr="http://www.trampalia.es/control/upload6/Alimentaci%C3%B3n%20y%20ejercicio%20f%C3%ADsico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221088"/>
            <a:ext cx="3438525" cy="2372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6561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681" y="980728"/>
            <a:ext cx="8579296" cy="1143000"/>
          </a:xfrm>
        </p:spPr>
        <p:txBody>
          <a:bodyPr>
            <a:noAutofit/>
          </a:bodyPr>
          <a:lstStyle/>
          <a:p>
            <a:pPr algn="ctr"/>
            <a:r>
              <a:rPr lang="es-ES" sz="4800" dirty="0" smtClean="0"/>
              <a:t>JARDUERA FISIKOAREN ONURAK</a:t>
            </a:r>
            <a:endParaRPr lang="es-ES" sz="48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26529" y="2276872"/>
            <a:ext cx="8229600" cy="4389120"/>
          </a:xfrm>
        </p:spPr>
        <p:txBody>
          <a:bodyPr>
            <a:normAutofit/>
          </a:bodyPr>
          <a:lstStyle/>
          <a:p>
            <a:r>
              <a:rPr lang="eu-ES" sz="2000" dirty="0" smtClean="0"/>
              <a:t>Bizi itxaropena luzatzea.</a:t>
            </a:r>
          </a:p>
          <a:p>
            <a:r>
              <a:rPr lang="eu-ES" sz="2000" dirty="0" err="1" smtClean="0"/>
              <a:t>Morbimortalitate</a:t>
            </a:r>
            <a:r>
              <a:rPr lang="eu-ES" sz="2000" dirty="0" smtClean="0"/>
              <a:t> orokorra murriztea.</a:t>
            </a:r>
          </a:p>
          <a:p>
            <a:r>
              <a:rPr lang="eu-ES" sz="2000" dirty="0" smtClean="0"/>
              <a:t>Presio arterialaren kontrol hobea.</a:t>
            </a:r>
          </a:p>
          <a:p>
            <a:r>
              <a:rPr lang="eu-ES" sz="2000" dirty="0" smtClean="0"/>
              <a:t>Lipido-profila hobetzea.</a:t>
            </a:r>
          </a:p>
          <a:p>
            <a:r>
              <a:rPr lang="eu-ES" sz="2000" dirty="0" smtClean="0"/>
              <a:t>Intsulinarekiko sentikortasun periferikoa hobetzea.</a:t>
            </a:r>
          </a:p>
          <a:p>
            <a:r>
              <a:rPr lang="eu-ES" sz="2000" dirty="0" smtClean="0"/>
              <a:t>Arnasketaren hobekuntza funtzionala.</a:t>
            </a:r>
          </a:p>
          <a:p>
            <a:r>
              <a:rPr lang="eu-ES" sz="2000" dirty="0" smtClean="0"/>
              <a:t>Esfortzu fisikoa hobeto jasatea.</a:t>
            </a:r>
          </a:p>
          <a:p>
            <a:r>
              <a:rPr lang="eu-ES" sz="2000" dirty="0" smtClean="0"/>
              <a:t>Hezurren mineral-dentsitatea hobetzea.</a:t>
            </a:r>
          </a:p>
          <a:p>
            <a:r>
              <a:rPr lang="eu-ES" sz="2000" dirty="0" smtClean="0"/>
              <a:t>Hezur-giltzaduren funtzioa hobetzea.</a:t>
            </a:r>
          </a:p>
          <a:p>
            <a:r>
              <a:rPr lang="eu-ES" sz="2000" dirty="0" smtClean="0"/>
              <a:t>Muskulu-tendoien funtzioa hobetzea.</a:t>
            </a:r>
          </a:p>
          <a:p>
            <a:r>
              <a:rPr lang="eu-ES" sz="2000" dirty="0" smtClean="0"/>
              <a:t>Zirkulazioa (arteriala, </a:t>
            </a:r>
            <a:r>
              <a:rPr lang="eu-ES" sz="2000" dirty="0" err="1" smtClean="0"/>
              <a:t>benosoa</a:t>
            </a:r>
            <a:r>
              <a:rPr lang="eu-ES" sz="2000" dirty="0" smtClean="0"/>
              <a:t> eta linfatikoa) hobetzea.</a:t>
            </a:r>
          </a:p>
          <a:p>
            <a:endParaRPr lang="eu-ES" sz="2000" dirty="0"/>
          </a:p>
        </p:txBody>
      </p:sp>
    </p:spTree>
    <p:extLst>
      <p:ext uri="{BB962C8B-B14F-4D97-AF65-F5344CB8AC3E}">
        <p14:creationId xmlns:p14="http://schemas.microsoft.com/office/powerpoint/2010/main" val="4142915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9856" y="404664"/>
            <a:ext cx="8784976" cy="1143000"/>
          </a:xfrm>
        </p:spPr>
        <p:txBody>
          <a:bodyPr>
            <a:noAutofit/>
          </a:bodyPr>
          <a:lstStyle/>
          <a:p>
            <a:pPr algn="ctr"/>
            <a:r>
              <a:rPr lang="es-ES" sz="4800" dirty="0" smtClean="0"/>
              <a:t>ARIKETA FISIKOAREN PRESKRIPZIOA</a:t>
            </a:r>
            <a:endParaRPr lang="es-ES" sz="48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389120"/>
          </a:xfrm>
        </p:spPr>
        <p:txBody>
          <a:bodyPr>
            <a:normAutofit/>
          </a:bodyPr>
          <a:lstStyle/>
          <a:p>
            <a:r>
              <a:rPr lang="eu-ES" sz="2400" u="sng" dirty="0" smtClean="0"/>
              <a:t>Preskripzioa egin baino lehen</a:t>
            </a:r>
            <a:r>
              <a:rPr lang="eu-ES" dirty="0" smtClean="0"/>
              <a:t>:</a:t>
            </a:r>
          </a:p>
          <a:p>
            <a:pPr marL="0" indent="0">
              <a:buNone/>
            </a:pPr>
            <a:endParaRPr lang="eu-E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u-ES" sz="2000" dirty="0" smtClean="0"/>
              <a:t>Egin pazientearen </a:t>
            </a:r>
            <a:r>
              <a:rPr lang="eu-ES" sz="2000" dirty="0" err="1" smtClean="0"/>
              <a:t>anamnesi</a:t>
            </a:r>
            <a:r>
              <a:rPr lang="eu-ES" sz="2000" dirty="0" smtClean="0"/>
              <a:t> zehatza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u-ES" sz="2000" dirty="0" smtClean="0"/>
              <a:t>Baloratu ea aurretik ariketa egin duen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u-ES" sz="2000" dirty="0" smtClean="0"/>
              <a:t>Esfortzu-proba egin, baldin eta:</a:t>
            </a:r>
          </a:p>
          <a:p>
            <a:pPr>
              <a:buFontTx/>
              <a:buChar char="-"/>
            </a:pPr>
            <a:r>
              <a:rPr lang="eu-ES" sz="2000" dirty="0" smtClean="0"/>
              <a:t>Arrisku </a:t>
            </a:r>
            <a:r>
              <a:rPr lang="eu-ES" sz="2000" dirty="0" err="1" smtClean="0"/>
              <a:t>kardiobaskularraren</a:t>
            </a:r>
            <a:r>
              <a:rPr lang="eu-ES" sz="2000" dirty="0" smtClean="0"/>
              <a:t> beste faktore batzuk ere badauzka</a:t>
            </a:r>
          </a:p>
          <a:p>
            <a:pPr>
              <a:buFontTx/>
              <a:buChar char="-"/>
            </a:pPr>
            <a:r>
              <a:rPr lang="eu-ES" sz="2000" dirty="0" smtClean="0"/>
              <a:t> Ez badu inoiz ariketarik egin</a:t>
            </a:r>
          </a:p>
          <a:p>
            <a:pPr>
              <a:buFontTx/>
              <a:buChar char="-"/>
            </a:pPr>
            <a:r>
              <a:rPr lang="eu-ES" sz="2000" dirty="0" smtClean="0"/>
              <a:t> </a:t>
            </a:r>
            <a:r>
              <a:rPr lang="eu-ES" sz="2000" dirty="0" err="1" smtClean="0"/>
              <a:t>Obesitate</a:t>
            </a:r>
            <a:r>
              <a:rPr lang="eu-ES" sz="2000" dirty="0" smtClean="0"/>
              <a:t> morbidoa badauka</a:t>
            </a:r>
          </a:p>
          <a:p>
            <a:pPr>
              <a:buFont typeface="Wingdings" panose="05000000000000000000" pitchFamily="2" charset="2"/>
              <a:buChar char="Ø"/>
            </a:pPr>
            <a:endParaRPr lang="eu-ES" dirty="0" smtClean="0"/>
          </a:p>
          <a:p>
            <a:pPr>
              <a:buFont typeface="Wingdings" panose="05000000000000000000" pitchFamily="2" charset="2"/>
              <a:buChar char="Ø"/>
            </a:pPr>
            <a:endParaRPr lang="eu-ES" dirty="0" smtClean="0"/>
          </a:p>
          <a:p>
            <a:pPr>
              <a:buFont typeface="Wingdings" panose="05000000000000000000" pitchFamily="2" charset="2"/>
              <a:buChar char="Ø"/>
            </a:pPr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408809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2352" y="980728"/>
            <a:ext cx="8579296" cy="1143000"/>
          </a:xfrm>
        </p:spPr>
        <p:txBody>
          <a:bodyPr>
            <a:noAutofit/>
          </a:bodyPr>
          <a:lstStyle/>
          <a:p>
            <a:pPr algn="ctr"/>
            <a:r>
              <a:rPr lang="es-ES" sz="4800" dirty="0" smtClean="0"/>
              <a:t>ARIKETA FISIKOA EGITEKO AHOLKUAK</a:t>
            </a:r>
            <a:endParaRPr lang="es-ES" sz="48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2129873"/>
            <a:ext cx="8229600" cy="4389120"/>
          </a:xfrm>
        </p:spPr>
        <p:txBody>
          <a:bodyPr>
            <a:normAutofit/>
          </a:bodyPr>
          <a:lstStyle/>
          <a:p>
            <a:r>
              <a:rPr lang="eu-ES" sz="2400" u="sng" dirty="0" smtClean="0"/>
              <a:t>Ariketa mota:</a:t>
            </a:r>
          </a:p>
          <a:p>
            <a:pPr marL="0" indent="0">
              <a:buNone/>
            </a:pPr>
            <a:endParaRPr lang="eu-ES" sz="2400" u="sng" dirty="0" smtClean="0"/>
          </a:p>
          <a:p>
            <a:r>
              <a:rPr lang="eu-ES" sz="2000" dirty="0" smtClean="0"/>
              <a:t>Ariketa fisiko aerobikoa izan behar da.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u-ES" sz="2000" dirty="0" smtClean="0"/>
              <a:t>Oinez ibiltzea ariketarik onena da programaren hasierako faseetan.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u-ES" sz="2000" dirty="0" smtClean="0"/>
              <a:t>Uretako ariketak ere egin daitezke, eta igeri egin erritmo leunean, eta bizikleta estatikoan ibili erresistentzia txikiarekin.</a:t>
            </a:r>
          </a:p>
          <a:p>
            <a:pPr marL="0" indent="0">
              <a:buNone/>
            </a:pPr>
            <a:endParaRPr lang="eu-ES" sz="2000" dirty="0" smtClean="0"/>
          </a:p>
          <a:p>
            <a:r>
              <a:rPr lang="eu-ES" sz="2400" u="sng" dirty="0" smtClean="0"/>
              <a:t>Iraupena:</a:t>
            </a:r>
          </a:p>
          <a:p>
            <a:pPr marL="0" indent="0">
              <a:buNone/>
            </a:pPr>
            <a:endParaRPr lang="eu-ES" sz="2400" u="sng" dirty="0" smtClean="0"/>
          </a:p>
          <a:p>
            <a:r>
              <a:rPr lang="eu-ES" sz="2000" dirty="0" err="1" smtClean="0"/>
              <a:t>ACSMren</a:t>
            </a:r>
            <a:r>
              <a:rPr lang="eu-ES" sz="2000" dirty="0" smtClean="0"/>
              <a:t> arabera, ordubete inguru egin behar da egunean, saio bakarrean edo gutxienez 10 minutuko saioetan.</a:t>
            </a:r>
          </a:p>
          <a:p>
            <a:endParaRPr lang="eu-ES" sz="2400" u="sng" dirty="0" smtClean="0"/>
          </a:p>
          <a:p>
            <a:endParaRPr lang="eu-ES" sz="2000" dirty="0" smtClean="0"/>
          </a:p>
          <a:p>
            <a:pPr marL="0" indent="0">
              <a:buNone/>
            </a:pPr>
            <a:endParaRPr lang="eu-ES" sz="2000" dirty="0" smtClean="0"/>
          </a:p>
          <a:p>
            <a:endParaRPr lang="eu-ES" sz="2000" dirty="0"/>
          </a:p>
        </p:txBody>
      </p:sp>
    </p:spTree>
    <p:extLst>
      <p:ext uri="{BB962C8B-B14F-4D97-AF65-F5344CB8AC3E}">
        <p14:creationId xmlns:p14="http://schemas.microsoft.com/office/powerpoint/2010/main" val="3445171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86193" y="2276872"/>
            <a:ext cx="8229600" cy="4389120"/>
          </a:xfrm>
        </p:spPr>
        <p:txBody>
          <a:bodyPr>
            <a:normAutofit lnSpcReduction="10000"/>
          </a:bodyPr>
          <a:lstStyle/>
          <a:p>
            <a:r>
              <a:rPr lang="eu-ES" sz="2400" u="sng" dirty="0" smtClean="0"/>
              <a:t>Maiztasuna:</a:t>
            </a:r>
          </a:p>
          <a:p>
            <a:pPr marL="0" indent="0">
              <a:buNone/>
            </a:pPr>
            <a:endParaRPr lang="eu-ES" sz="2400" u="sng" dirty="0" smtClean="0"/>
          </a:p>
          <a:p>
            <a:r>
              <a:rPr lang="eu-ES" sz="2000" dirty="0" smtClean="0"/>
              <a:t>Gutxienez astean 5 egunetan ariketa fisikoa egiteko agindu behar da, eta, ahal bada, egunero egiteko.</a:t>
            </a:r>
          </a:p>
          <a:p>
            <a:endParaRPr lang="eu-ES" sz="2400" dirty="0" smtClean="0"/>
          </a:p>
          <a:p>
            <a:r>
              <a:rPr lang="eu-ES" sz="2400" u="sng" dirty="0" smtClean="0"/>
              <a:t>Intentsitatea:</a:t>
            </a:r>
          </a:p>
          <a:p>
            <a:pPr marL="0" indent="0">
              <a:buNone/>
            </a:pPr>
            <a:endParaRPr lang="eu-ES" sz="2400" u="sng" dirty="0" smtClean="0"/>
          </a:p>
          <a:p>
            <a:r>
              <a:rPr lang="eu-ES" sz="2000" dirty="0" smtClean="0"/>
              <a:t>Lehenengo faseetan, entrenamenduko bihotz-maiztasunaren beheko mugan egon behar da intentsitatea.</a:t>
            </a:r>
          </a:p>
          <a:p>
            <a:r>
              <a:rPr lang="eu-ES" sz="2000" dirty="0" smtClean="0"/>
              <a:t>Sasoi fisikoa hobetu ahala, lortutako bihotz-maiztasunaren mailak gero eta handiagoak izan behar dira, pertsona osasuntsuei gomendatutako intentsitateen parekoak izan arte.</a:t>
            </a:r>
          </a:p>
          <a:p>
            <a:endParaRPr lang="eu-ES" sz="2400" dirty="0" smtClean="0"/>
          </a:p>
          <a:p>
            <a:endParaRPr lang="eu-ES" sz="2400" u="sng" dirty="0" smtClean="0"/>
          </a:p>
          <a:p>
            <a:endParaRPr lang="eu-ES" sz="2400" u="sng" dirty="0" smtClean="0"/>
          </a:p>
          <a:p>
            <a:endParaRPr lang="eu-ES" dirty="0"/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323528" y="980728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s-ES" sz="4800" dirty="0" smtClean="0"/>
              <a:t>ARIKETA FISIKOA EGITEKO AHOLKUAK</a:t>
            </a:r>
            <a:endParaRPr lang="es-ES" sz="4800" dirty="0"/>
          </a:p>
        </p:txBody>
      </p:sp>
    </p:spTree>
    <p:extLst>
      <p:ext uri="{BB962C8B-B14F-4D97-AF65-F5344CB8AC3E}">
        <p14:creationId xmlns:p14="http://schemas.microsoft.com/office/powerpoint/2010/main" val="2614848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67544" y="2123728"/>
            <a:ext cx="8229600" cy="4389120"/>
          </a:xfrm>
        </p:spPr>
        <p:txBody>
          <a:bodyPr>
            <a:normAutofit/>
          </a:bodyPr>
          <a:lstStyle/>
          <a:p>
            <a:r>
              <a:rPr lang="eu-ES" sz="2400" u="sng" dirty="0" smtClean="0"/>
              <a:t>Aurrerapen erritmoa:</a:t>
            </a:r>
          </a:p>
          <a:p>
            <a:r>
              <a:rPr lang="eu-ES" sz="2400" dirty="0" smtClean="0"/>
              <a:t>Bigarren edo hirugarren hiletik aurrera, sasoi fisikoa hobetu bada, egiten den jarduera fisikoaren intentsitatea areagotu egingo</a:t>
            </a:r>
            <a:r>
              <a:rPr lang="eu-ES" sz="2400" dirty="0" err="1" smtClean="0"/>
              <a:t> da. </a:t>
            </a:r>
          </a:p>
          <a:p>
            <a:pPr marL="0" indent="0">
              <a:buNone/>
            </a:pPr>
            <a:endParaRPr lang="eu-ES" sz="2400" dirty="0" smtClean="0"/>
          </a:p>
          <a:p>
            <a:endParaRPr lang="eu-ES" sz="2400" u="sng" dirty="0"/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323528" y="980728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s-ES" sz="4800" dirty="0" smtClean="0"/>
              <a:t>ARIKETA FISIKOA EGITEKO AHOLKUAK</a:t>
            </a:r>
            <a:endParaRPr lang="es-ES" sz="4800" dirty="0"/>
          </a:p>
        </p:txBody>
      </p:sp>
      <p:pic>
        <p:nvPicPr>
          <p:cNvPr id="7" name="Picture 2" descr="http://eugeneronin.com/wp-content/uploads/2015/05/brainfi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171" y="3758288"/>
            <a:ext cx="5194313" cy="2754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4351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8680" y="404664"/>
            <a:ext cx="8795320" cy="1143000"/>
          </a:xfrm>
        </p:spPr>
        <p:txBody>
          <a:bodyPr>
            <a:noAutofit/>
          </a:bodyPr>
          <a:lstStyle/>
          <a:p>
            <a:pPr algn="ctr"/>
            <a:r>
              <a:rPr lang="es-ES" sz="4800" dirty="0" smtClean="0"/>
              <a:t>ENTRENAMENDU PROGRAMA</a:t>
            </a:r>
            <a:endParaRPr lang="es-ES" sz="48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u-ES" sz="2400" u="sng" dirty="0" smtClean="0"/>
              <a:t>Hasierako fasea:</a:t>
            </a:r>
          </a:p>
          <a:p>
            <a:pPr marL="0" indent="0">
              <a:buNone/>
            </a:pPr>
            <a:endParaRPr lang="eu-ES" sz="2400" u="sng" dirty="0" smtClean="0"/>
          </a:p>
          <a:p>
            <a:r>
              <a:rPr lang="eu-ES" sz="2000" dirty="0" smtClean="0"/>
              <a:t>Ariketa aerobikoaren hiru saio egunean: erritmo ertainean oinez ibiltzea, gehienez 5 minutuko txandetan. </a:t>
            </a:r>
          </a:p>
          <a:p>
            <a:r>
              <a:rPr lang="eu-ES" sz="2000" dirty="0" smtClean="0"/>
              <a:t>Gainkarga </a:t>
            </a:r>
            <a:r>
              <a:rPr lang="eu-ES" sz="2000" dirty="0" err="1" smtClean="0"/>
              <a:t>osteoartikular</a:t>
            </a:r>
            <a:r>
              <a:rPr lang="eu-ES" sz="2000" dirty="0" smtClean="0"/>
              <a:t> handirik ez badago, luzatu egin daiteke, guztira egunean ordu erdi egin arte.</a:t>
            </a:r>
          </a:p>
          <a:p>
            <a:r>
              <a:rPr lang="eu-ES" sz="2000" dirty="0" smtClean="0"/>
              <a:t>Antzeko iraupenak eta eboluzioa aplikatu ahal zaizkie beste ariketa batzuei, esate baterako bizikleta estatikoari edo igerilekuko ariketei.</a:t>
            </a:r>
          </a:p>
          <a:p>
            <a:r>
              <a:rPr lang="eu-ES" sz="2000" dirty="0" smtClean="0"/>
              <a:t>Lehenengo 2-3 asteetan zehar.</a:t>
            </a:r>
          </a:p>
          <a:p>
            <a:endParaRPr lang="eu-ES" dirty="0" smtClean="0"/>
          </a:p>
          <a:p>
            <a:endParaRPr lang="eu-ES" dirty="0" smtClean="0"/>
          </a:p>
          <a:p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2432325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u-ES" sz="2400" u="sng" dirty="0" smtClean="0"/>
              <a:t>Aurrerapen fasea:</a:t>
            </a:r>
          </a:p>
          <a:p>
            <a:pPr marL="0" indent="0">
              <a:buNone/>
            </a:pPr>
            <a:endParaRPr lang="eu-ES" sz="2400" u="sng" dirty="0" smtClean="0"/>
          </a:p>
          <a:p>
            <a:r>
              <a:rPr lang="eu-ES" sz="2000" dirty="0" smtClean="0"/>
              <a:t>Funtsezko helburua: ariketa eginez energia-gastua handitzea.</a:t>
            </a:r>
          </a:p>
          <a:p>
            <a:r>
              <a:rPr lang="eu-ES" sz="2000" dirty="0" smtClean="0"/>
              <a:t>Saioak gero eta luzeagoak izango dira harik eta astean 5-6 egunetan ordubete egin arte. </a:t>
            </a:r>
          </a:p>
          <a:p>
            <a:r>
              <a:rPr lang="eu-ES" sz="2000" dirty="0" smtClean="0"/>
              <a:t>Bi hilabete geroago: ariketaren intentsitatea, gutxienez ere, pertsona bakoitzarentzat ezarritako entrenamenduko bihotz-maiztasunaren beheko mugara iristeko adinakoa izan behar da.</a:t>
            </a:r>
          </a:p>
          <a:p>
            <a:endParaRPr lang="eu-ES" sz="2400" dirty="0" smtClean="0"/>
          </a:p>
          <a:p>
            <a:endParaRPr lang="eu-ES" sz="2400" dirty="0" smtClean="0"/>
          </a:p>
          <a:p>
            <a:endParaRPr lang="eu-ES" sz="2400" dirty="0" smtClean="0"/>
          </a:p>
          <a:p>
            <a:endParaRPr lang="eu-ES" sz="2400" u="sng" dirty="0"/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348680" y="404664"/>
            <a:ext cx="8795320" cy="1143000"/>
          </a:xfrm>
        </p:spPr>
        <p:txBody>
          <a:bodyPr>
            <a:noAutofit/>
          </a:bodyPr>
          <a:lstStyle/>
          <a:p>
            <a:pPr algn="ctr"/>
            <a:r>
              <a:rPr lang="es-ES" sz="4800" dirty="0" smtClean="0"/>
              <a:t>ENTRENAMENDU PROGRAMA</a:t>
            </a:r>
            <a:endParaRPr lang="es-ES" sz="4800" dirty="0"/>
          </a:p>
        </p:txBody>
      </p:sp>
    </p:spTree>
    <p:extLst>
      <p:ext uri="{BB962C8B-B14F-4D97-AF65-F5344CB8AC3E}">
        <p14:creationId xmlns:p14="http://schemas.microsoft.com/office/powerpoint/2010/main" val="789090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u-ES" sz="2400" u="sng" dirty="0" smtClean="0"/>
              <a:t>Mantentze fasea:</a:t>
            </a:r>
          </a:p>
          <a:p>
            <a:pPr marL="0" indent="0">
              <a:buNone/>
            </a:pPr>
            <a:endParaRPr lang="eu-ES" sz="2400" u="sng" dirty="0" smtClean="0"/>
          </a:p>
          <a:p>
            <a:r>
              <a:rPr lang="eu-ES" sz="2000" dirty="0" err="1" smtClean="0"/>
              <a:t>Obesitatea</a:t>
            </a:r>
            <a:r>
              <a:rPr lang="eu-ES" sz="2000" dirty="0" smtClean="0"/>
              <a:t> edo </a:t>
            </a:r>
            <a:r>
              <a:rPr lang="eu-ES" sz="2000" dirty="0" err="1" smtClean="0"/>
              <a:t>gainpisua</a:t>
            </a:r>
            <a:r>
              <a:rPr lang="eu-ES" sz="2000" dirty="0" smtClean="0"/>
              <a:t> duten paziente askok bertan behera uzten dituzte ariketa fisikoa egiteko programak.</a:t>
            </a:r>
          </a:p>
          <a:p>
            <a:r>
              <a:rPr lang="eu-ES" sz="2000" dirty="0" smtClean="0"/>
              <a:t>Gomendagarria da intentsitate ertaineko ariketa </a:t>
            </a:r>
          </a:p>
          <a:p>
            <a:pPr marL="0" indent="0">
              <a:buNone/>
            </a:pPr>
            <a:r>
              <a:rPr lang="eu-ES" sz="2000" dirty="0" smtClean="0"/>
              <a:t>     egiten guztira berrogeita bost minutu ematea </a:t>
            </a:r>
          </a:p>
          <a:p>
            <a:pPr marL="0" indent="0">
              <a:buNone/>
            </a:pPr>
            <a:r>
              <a:rPr lang="eu-ES" sz="2000" dirty="0" smtClean="0"/>
              <a:t>    ia asteko egun guztietan, epe luzera pisua</a:t>
            </a:r>
          </a:p>
          <a:p>
            <a:pPr marL="0" indent="0">
              <a:buNone/>
            </a:pPr>
            <a:r>
              <a:rPr lang="eu-ES" sz="2000" dirty="0" smtClean="0"/>
              <a:t>    galtzeko bide gisa.</a:t>
            </a:r>
          </a:p>
          <a:p>
            <a:endParaRPr lang="eu-ES" sz="2000" dirty="0" smtClean="0"/>
          </a:p>
          <a:p>
            <a:pPr marL="0" indent="0">
              <a:buNone/>
            </a:pPr>
            <a:endParaRPr lang="eu-ES" sz="2400" u="sng" dirty="0"/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348680" y="404664"/>
            <a:ext cx="8795320" cy="1143000"/>
          </a:xfrm>
        </p:spPr>
        <p:txBody>
          <a:bodyPr>
            <a:noAutofit/>
          </a:bodyPr>
          <a:lstStyle/>
          <a:p>
            <a:pPr algn="ctr"/>
            <a:r>
              <a:rPr lang="es-ES" sz="4800" dirty="0" smtClean="0"/>
              <a:t>ENTRENAMENDU PROGRAMA</a:t>
            </a:r>
            <a:endParaRPr lang="es-ES" sz="48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6525" y="3212976"/>
            <a:ext cx="2200275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548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8600" y="548680"/>
            <a:ext cx="8686800" cy="1143000"/>
          </a:xfrm>
        </p:spPr>
        <p:txBody>
          <a:bodyPr>
            <a:noAutofit/>
          </a:bodyPr>
          <a:lstStyle/>
          <a:p>
            <a:pPr algn="ctr"/>
            <a:r>
              <a:rPr lang="es-ES" sz="4800" dirty="0" smtClean="0"/>
              <a:t>ACSM-REN AHOLKUAK</a:t>
            </a:r>
            <a:endParaRPr lang="es-ES" sz="48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389120"/>
          </a:xfrm>
        </p:spPr>
        <p:txBody>
          <a:bodyPr>
            <a:normAutofit/>
          </a:bodyPr>
          <a:lstStyle/>
          <a:p>
            <a:r>
              <a:rPr lang="eu-ES" sz="2000" dirty="0" smtClean="0"/>
              <a:t>Hasierako helburua: gorputz-pisuaren %5-10 kentzea, gutxienez.</a:t>
            </a:r>
          </a:p>
          <a:p>
            <a:r>
              <a:rPr lang="eu-ES" sz="2000" dirty="0" smtClean="0"/>
              <a:t>Pisua kentzeko programek bai dieta aldaketaren bidezko estrategiak bai ariketa fisikoaren bidezko estrategiak planteatu behar dituzte.</a:t>
            </a:r>
          </a:p>
          <a:p>
            <a:r>
              <a:rPr lang="eu-ES" sz="2000" dirty="0" smtClean="0"/>
              <a:t>Pertsonek hartzen duten kaloria kopurua murriztu beharko dute, hain zuzen ere 500-1.000 </a:t>
            </a:r>
            <a:r>
              <a:rPr lang="eu-ES" sz="2000" dirty="0" err="1" smtClean="0"/>
              <a:t>kcal</a:t>
            </a:r>
            <a:r>
              <a:rPr lang="eu-ES" sz="2000" dirty="0"/>
              <a:t> </a:t>
            </a:r>
            <a:r>
              <a:rPr lang="eu-ES" sz="2000" dirty="0" smtClean="0"/>
              <a:t>gutxiago hartu beharko dituzte egunean.</a:t>
            </a:r>
          </a:p>
          <a:p>
            <a:r>
              <a:rPr lang="eu-ES" sz="2000" dirty="0" smtClean="0"/>
              <a:t>Indar-entrenamendua osagarri moduan erabili behar da, muskuluen indar eta erresistentzia mailak hobetzeko.</a:t>
            </a:r>
          </a:p>
          <a:p>
            <a:r>
              <a:rPr lang="eu-ES" sz="2000" dirty="0" smtClean="0"/>
              <a:t>Apurka-apurka igoko da ariketa maila; astean 200-300 minuturaino igo behar da, edo egunean 300 kaloriatik gorako kaloria-gastua lortzeraino, pisu galera egokia lortzeko.</a:t>
            </a:r>
          </a:p>
          <a:p>
            <a:endParaRPr lang="eu-ES" dirty="0" smtClean="0"/>
          </a:p>
          <a:p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2876179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5" name="Picture 5" descr="camin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265" y="2348880"/>
            <a:ext cx="7643192" cy="4357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248197" y="1052736"/>
            <a:ext cx="8867328" cy="1143000"/>
          </a:xfrm>
        </p:spPr>
        <p:txBody>
          <a:bodyPr>
            <a:noAutofit/>
          </a:bodyPr>
          <a:lstStyle/>
          <a:p>
            <a:pPr algn="ctr"/>
            <a:r>
              <a:rPr lang="es-ES" sz="4800" dirty="0" smtClean="0"/>
              <a:t>EGUNEAN 300 Cal KONTSUMITZEKO ENTRENAMENDUA</a:t>
            </a:r>
            <a:endParaRPr lang="es-ES" sz="4800" dirty="0"/>
          </a:p>
        </p:txBody>
      </p:sp>
    </p:spTree>
    <p:extLst>
      <p:ext uri="{BB962C8B-B14F-4D97-AF65-F5344CB8AC3E}">
        <p14:creationId xmlns:p14="http://schemas.microsoft.com/office/powerpoint/2010/main" val="3139225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9" name="Picture 5" descr="ciclism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420888"/>
            <a:ext cx="8147248" cy="4094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ítulo 1"/>
          <p:cNvSpPr txBox="1">
            <a:spLocks/>
          </p:cNvSpPr>
          <p:nvPr/>
        </p:nvSpPr>
        <p:spPr>
          <a:xfrm>
            <a:off x="-108520" y="980728"/>
            <a:ext cx="9440069" cy="1143000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dirty="0" smtClean="0"/>
              <a:t>EGUNEAN 300 Cal KONTSUMITZEKO ENTRENAMENDUA</a:t>
            </a:r>
            <a:endParaRPr lang="es-ES" sz="4800" dirty="0"/>
          </a:p>
        </p:txBody>
      </p:sp>
    </p:spTree>
    <p:extLst>
      <p:ext uri="{BB962C8B-B14F-4D97-AF65-F5344CB8AC3E}">
        <p14:creationId xmlns:p14="http://schemas.microsoft.com/office/powerpoint/2010/main" val="3448793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3" name="Picture 5" descr="nat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404" y="2420888"/>
            <a:ext cx="7643192" cy="41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0" y="1124744"/>
            <a:ext cx="8939336" cy="1143000"/>
          </a:xfrm>
        </p:spPr>
        <p:txBody>
          <a:bodyPr>
            <a:noAutofit/>
          </a:bodyPr>
          <a:lstStyle/>
          <a:p>
            <a:pPr algn="ctr"/>
            <a:r>
              <a:rPr lang="es-ES" sz="4800" dirty="0" smtClean="0"/>
              <a:t>EGUNEAN 300 Cal KONTSUMITZEKO ENTRENAMENDUA</a:t>
            </a:r>
            <a:endParaRPr lang="es-ES" sz="4800" dirty="0"/>
          </a:p>
        </p:txBody>
      </p:sp>
    </p:spTree>
    <p:extLst>
      <p:ext uri="{BB962C8B-B14F-4D97-AF65-F5344CB8AC3E}">
        <p14:creationId xmlns:p14="http://schemas.microsoft.com/office/powerpoint/2010/main" val="440902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JARDUERA FISIKOA HIPERKOLESTERONEMIA DUTENENTZAT</a:t>
            </a:r>
            <a:endParaRPr lang="es-ES" dirty="0"/>
          </a:p>
        </p:txBody>
      </p:sp>
      <p:pic>
        <p:nvPicPr>
          <p:cNvPr id="8" name="Picture 2" descr="http://www.nutricion.pro/wp-content/uploads/2011/06/Niveles-adcuados-de-colesterol-cuales-son-300x2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645024"/>
            <a:ext cx="3810460" cy="2857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6868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311968" y="980728"/>
            <a:ext cx="9455968" cy="1143000"/>
          </a:xfrm>
        </p:spPr>
        <p:txBody>
          <a:bodyPr>
            <a:noAutofit/>
          </a:bodyPr>
          <a:lstStyle/>
          <a:p>
            <a:pPr algn="ctr"/>
            <a:r>
              <a:rPr lang="es-ES" sz="4800" dirty="0" smtClean="0"/>
              <a:t>ZER DA HIPERKOLESTERONEMIA?</a:t>
            </a:r>
            <a:endParaRPr lang="es-ES" sz="48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67544" y="2143521"/>
            <a:ext cx="8229600" cy="4389120"/>
          </a:xfrm>
        </p:spPr>
        <p:txBody>
          <a:bodyPr/>
          <a:lstStyle/>
          <a:p>
            <a:r>
              <a:rPr lang="eu-E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Odoleko kolesterol mailak normaltzat hartzen direnak baino handiagoak izatea.</a:t>
            </a:r>
          </a:p>
          <a:p>
            <a:r>
              <a:rPr lang="eu-ES" sz="2000" dirty="0" smtClean="0"/>
              <a:t>Kolesterola lipido </a:t>
            </a:r>
            <a:r>
              <a:rPr lang="eu-ES" sz="2000" dirty="0" err="1" smtClean="0"/>
              <a:t>esteroide</a:t>
            </a:r>
            <a:r>
              <a:rPr lang="eu-ES" sz="2000" dirty="0" smtClean="0"/>
              <a:t> bat da, zelulen mintzen egituraren ezinbesteko osagaia.</a:t>
            </a:r>
          </a:p>
          <a:p>
            <a:r>
              <a:rPr lang="eu-ES" sz="2000" dirty="0" smtClean="0"/>
              <a:t>Kolesterola gehitzea faktore hauen mende dago: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u-ES" sz="2000" dirty="0" smtClean="0"/>
              <a:t>Dieta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u-ES" sz="2000" dirty="0" smtClean="0"/>
              <a:t>Sexua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u-ES" sz="2000" dirty="0" smtClean="0"/>
              <a:t>Bizimodua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u-ES" sz="2000" dirty="0" smtClean="0"/>
              <a:t>Sintesi endogenoa.</a:t>
            </a:r>
            <a:r>
              <a:rPr lang="eu-E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u-E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18205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thumbs.dreamstime.com/x/placa-del-colesterol-en-arteria-1607127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1540" y="2276872"/>
            <a:ext cx="4464496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-244480" y="980728"/>
            <a:ext cx="9396536" cy="1143000"/>
          </a:xfrm>
        </p:spPr>
        <p:txBody>
          <a:bodyPr>
            <a:noAutofit/>
          </a:bodyPr>
          <a:lstStyle/>
          <a:p>
            <a:pPr algn="ctr"/>
            <a:r>
              <a:rPr lang="es-ES" sz="4800" dirty="0" smtClean="0"/>
              <a:t>ZER DA HIPERKOLESTERONEMIA?</a:t>
            </a:r>
            <a:endParaRPr lang="es-ES" sz="4800" dirty="0"/>
          </a:p>
        </p:txBody>
      </p:sp>
    </p:spTree>
    <p:extLst>
      <p:ext uri="{BB962C8B-B14F-4D97-AF65-F5344CB8AC3E}">
        <p14:creationId xmlns:p14="http://schemas.microsoft.com/office/powerpoint/2010/main" val="3893237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sz="4800" dirty="0" smtClean="0"/>
              <a:t>KOLESTEROL MOTAK</a:t>
            </a:r>
            <a:endParaRPr lang="es-ES" sz="4800" dirty="0"/>
          </a:p>
        </p:txBody>
      </p:sp>
      <p:pic>
        <p:nvPicPr>
          <p:cNvPr id="26626" name="Picture 2" descr="http://awentis.com/media/images/uploads/colesterol-hdl-ldl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348880"/>
            <a:ext cx="7488831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4944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980728"/>
            <a:ext cx="8507288" cy="1143000"/>
          </a:xfrm>
        </p:spPr>
        <p:txBody>
          <a:bodyPr>
            <a:noAutofit/>
          </a:bodyPr>
          <a:lstStyle/>
          <a:p>
            <a:pPr algn="ctr"/>
            <a:r>
              <a:rPr lang="es-ES" sz="4800" dirty="0" smtClean="0"/>
              <a:t>DISLIPEMIA DUTENENTZAKO ARIKETA FISIKOA</a:t>
            </a:r>
            <a:endParaRPr lang="es-ES" sz="48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4389120"/>
          </a:xfrm>
        </p:spPr>
        <p:txBody>
          <a:bodyPr>
            <a:normAutofit/>
          </a:bodyPr>
          <a:lstStyle/>
          <a:p>
            <a:r>
              <a:rPr lang="eu-ES" sz="2000" dirty="0" smtClean="0"/>
              <a:t>Ariketa motari, intentsitateari, maiztasunari, iraupenari eta gainkargari buruzko gomendioak pertsona heldu osasuntsuentzako gomendioen antzekoak dira.</a:t>
            </a:r>
          </a:p>
          <a:p>
            <a:r>
              <a:rPr lang="eu-ES" sz="2000" dirty="0" smtClean="0"/>
              <a:t>Entrenamendua, batez ere, muskulu multzo handiekin egiten diren jarduera aerobikoetan oinarritu behar da.</a:t>
            </a:r>
          </a:p>
          <a:p>
            <a:r>
              <a:rPr lang="eu-ES" sz="2000" dirty="0" smtClean="0"/>
              <a:t>Ariketa fisikoak lipido-profila hobetzen du, </a:t>
            </a:r>
            <a:r>
              <a:rPr lang="eu-ES" sz="2000" dirty="0" err="1" smtClean="0"/>
              <a:t>triglizeridoak</a:t>
            </a:r>
            <a:r>
              <a:rPr lang="eu-ES" sz="2000" dirty="0" smtClean="0"/>
              <a:t> gutxituz eta HDL kolesterola gehituz.</a:t>
            </a:r>
          </a:p>
          <a:p>
            <a:r>
              <a:rPr lang="eu-ES" sz="2000" dirty="0" smtClean="0"/>
              <a:t>Astean gutxienez 1.200 kaloriako kaloria-gastua lortu behar da lipido-profilaren aldaketa nabarmenak lortzeko.</a:t>
            </a:r>
          </a:p>
          <a:p>
            <a:endParaRPr lang="eu-ES" dirty="0" smtClean="0"/>
          </a:p>
          <a:p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2113215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08520" y="1004451"/>
            <a:ext cx="8964488" cy="1143000"/>
          </a:xfrm>
        </p:spPr>
        <p:txBody>
          <a:bodyPr>
            <a:noAutofit/>
          </a:bodyPr>
          <a:lstStyle/>
          <a:p>
            <a:pPr algn="ctr"/>
            <a:r>
              <a:rPr lang="es-ES" sz="4800" dirty="0" smtClean="0"/>
              <a:t>ARIKETA FISIKOAREN PRESKRIPZIOA</a:t>
            </a:r>
            <a:endParaRPr lang="es-ES" sz="48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67544" y="2502839"/>
            <a:ext cx="8229600" cy="4389120"/>
          </a:xfrm>
        </p:spPr>
        <p:txBody>
          <a:bodyPr>
            <a:normAutofit/>
          </a:bodyPr>
          <a:lstStyle/>
          <a:p>
            <a:r>
              <a:rPr lang="eu-ES" sz="2000" dirty="0" smtClean="0"/>
              <a:t>Intentsitatea VO2 maximoaren %40-70 bitartekoa izan behar da</a:t>
            </a:r>
          </a:p>
          <a:p>
            <a:r>
              <a:rPr lang="eu-ES" sz="2000" dirty="0" smtClean="0"/>
              <a:t>Entrenamenduaren maiztasuna: astean 5 egunetan edo gehiagotan, kaloria-gastua ahalik eta handiena izan dadin</a:t>
            </a:r>
          </a:p>
          <a:p>
            <a:r>
              <a:rPr lang="eu-ES" sz="2000" dirty="0" smtClean="0"/>
              <a:t>Saioaren iraupena, berriz, 40-60 minutu bitartekoa (edo egunean 20-30 minutuko 2 saio)</a:t>
            </a:r>
          </a:p>
          <a:p>
            <a:endParaRPr lang="eu-ES" sz="2000" dirty="0"/>
          </a:p>
        </p:txBody>
      </p:sp>
    </p:spTree>
    <p:extLst>
      <p:ext uri="{BB962C8B-B14F-4D97-AF65-F5344CB8AC3E}">
        <p14:creationId xmlns:p14="http://schemas.microsoft.com/office/powerpoint/2010/main" val="4269858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OHAR BEREZIAK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2377986"/>
            <a:ext cx="8229600" cy="4389120"/>
          </a:xfrm>
        </p:spPr>
        <p:txBody>
          <a:bodyPr>
            <a:normAutofit/>
          </a:bodyPr>
          <a:lstStyle/>
          <a:p>
            <a:r>
              <a:rPr lang="eu-ES" sz="2000" dirty="0" err="1" smtClean="0"/>
              <a:t>Obesitaterik</a:t>
            </a:r>
            <a:r>
              <a:rPr lang="eu-ES" sz="2000" dirty="0" smtClean="0"/>
              <a:t> edo hipertentsiorik badagoen baloratu behar da, gerta liteke-eta ariketa fisikoaren preskripzioa aldatu behar izatea.</a:t>
            </a:r>
          </a:p>
          <a:p>
            <a:r>
              <a:rPr lang="eu-ES" sz="2000" dirty="0" smtClean="0"/>
              <a:t>Garrantzitsua da jakitea ea pertsonak </a:t>
            </a:r>
            <a:r>
              <a:rPr lang="eu-ES" sz="2000" dirty="0" err="1" smtClean="0"/>
              <a:t>HMG-CoA</a:t>
            </a:r>
            <a:r>
              <a:rPr lang="eu-ES" sz="2000" dirty="0" smtClean="0"/>
              <a:t>-</a:t>
            </a:r>
            <a:r>
              <a:rPr lang="eu-ES" sz="2000" dirty="0" err="1" smtClean="0"/>
              <a:t>ren</a:t>
            </a:r>
            <a:r>
              <a:rPr lang="eu-ES" sz="2000" dirty="0" smtClean="0"/>
              <a:t> </a:t>
            </a:r>
            <a:r>
              <a:rPr lang="eu-ES" sz="2000" dirty="0" err="1" smtClean="0"/>
              <a:t>inhibitzaileak</a:t>
            </a:r>
            <a:r>
              <a:rPr lang="eu-ES" sz="2000" dirty="0" smtClean="0"/>
              <a:t> edo </a:t>
            </a:r>
            <a:r>
              <a:rPr lang="eu-ES" sz="2000" dirty="0" err="1" smtClean="0"/>
              <a:t>fibratoak</a:t>
            </a:r>
            <a:r>
              <a:rPr lang="eu-ES" sz="2000" dirty="0" smtClean="0"/>
              <a:t> hartzen dituen, horiek muskulu-kaltea eragin dezaketelako.</a:t>
            </a:r>
          </a:p>
          <a:p>
            <a:r>
              <a:rPr lang="eu-ES" sz="2000" dirty="0" smtClean="0"/>
              <a:t>Ariketa aerobikoaren bidez odoleko </a:t>
            </a:r>
            <a:r>
              <a:rPr lang="eu-ES" sz="2000" dirty="0" err="1" smtClean="0"/>
              <a:t>lipido/lipidoproteina</a:t>
            </a:r>
            <a:r>
              <a:rPr lang="eu-ES" sz="2000" dirty="0" smtClean="0"/>
              <a:t> mailak hobetzeko asteak edo hilabeteak behar litezke, odoleko </a:t>
            </a:r>
            <a:r>
              <a:rPr lang="eu-ES" sz="2000" dirty="0" err="1" smtClean="0"/>
              <a:t>lipido/lipoproteina</a:t>
            </a:r>
            <a:r>
              <a:rPr lang="eu-ES" sz="2000" dirty="0" smtClean="0"/>
              <a:t> kantitatearen eta asteko kaloria-gastuaren arabera.</a:t>
            </a:r>
          </a:p>
          <a:p>
            <a:endParaRPr lang="eu-ES" dirty="0"/>
          </a:p>
        </p:txBody>
      </p:sp>
    </p:spTree>
    <p:extLst>
      <p:ext uri="{BB962C8B-B14F-4D97-AF65-F5344CB8AC3E}">
        <p14:creationId xmlns:p14="http://schemas.microsoft.com/office/powerpoint/2010/main" val="3820405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683568" y="980728"/>
            <a:ext cx="7467601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ESKERRIK ASKO ZURE ARRETAGATIK!!!</a:t>
            </a:r>
            <a:endParaRPr lang="es-ES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2924944"/>
            <a:ext cx="2714625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112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ko gai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2702</TotalTime>
  <Words>2595</Words>
  <Application>Microsoft Office PowerPoint</Application>
  <PresentationFormat>Pantailako aurkezpena (4:3)</PresentationFormat>
  <Paragraphs>420</Paragraphs>
  <Slides>68</Slides>
  <Notes>1</Notes>
  <HiddenSlides>0</HiddenSlides>
  <MMClips>0</MMClips>
  <ScaleCrop>false</ScaleCrop>
  <HeadingPairs>
    <vt:vector size="4" baseType="variant">
      <vt:variant>
        <vt:lpstr>Gaia</vt:lpstr>
      </vt:variant>
      <vt:variant>
        <vt:i4>1</vt:i4>
      </vt:variant>
      <vt:variant>
        <vt:lpstr>Diapositiben tituluak</vt:lpstr>
      </vt:variant>
      <vt:variant>
        <vt:i4>68</vt:i4>
      </vt:variant>
    </vt:vector>
  </HeadingPairs>
  <TitlesOfParts>
    <vt:vector size="69" baseType="lpstr">
      <vt:lpstr>Flujo</vt:lpstr>
      <vt:lpstr>ARIKETA FISIKOA ETA GAIXOTASUN METABOLIKO-ENDOKRINOAK</vt:lpstr>
      <vt:lpstr>DIABETIKOENTZAKO JARDUERA FISIKOA</vt:lpstr>
      <vt:lpstr>ZER DA DIABETESA?</vt:lpstr>
      <vt:lpstr>ZER DA DIABETESA?</vt:lpstr>
      <vt:lpstr>ZER DA DIABETESA?</vt:lpstr>
      <vt:lpstr>ZER DA DIABETESA?</vt:lpstr>
      <vt:lpstr>ZER DA DIABETESA?</vt:lpstr>
      <vt:lpstr>ZER DA DIABETESA?</vt:lpstr>
      <vt:lpstr>ZER DA DIABETESA?</vt:lpstr>
      <vt:lpstr>ARIKETA FISIKOA ETA DIABETESA</vt:lpstr>
      <vt:lpstr>PowerPoint-eko aurkezpena</vt:lpstr>
      <vt:lpstr>ARIKETA FISIKOA ETA DIABETESA</vt:lpstr>
      <vt:lpstr> ARIKETAREN ONURAK</vt:lpstr>
      <vt:lpstr> ARIKETA FISIKOAREN ARRISKUAK DIABETIKOENTZAT</vt:lpstr>
      <vt:lpstr>ARIKETA FISIKOA 1. MOTAKO DIABETIKOENTZAT</vt:lpstr>
      <vt:lpstr>ARIKETA FISIKOA 1. MOTAKO DIABETIKOENTZAT</vt:lpstr>
      <vt:lpstr>ARIKETA FISIKOA 1. MOTAKO DIABETIKOENTZAT</vt:lpstr>
      <vt:lpstr>ARIKETA FISIKOA 1. MOTAKO DIABETIKOENTZAT</vt:lpstr>
      <vt:lpstr>ARIKETA FISIKOA 1. MOTAKO DIABETIKOENTZAT</vt:lpstr>
      <vt:lpstr>ARIKETA FISIKOA 1. MOTAKO DIABETIKOENTZAT</vt:lpstr>
      <vt:lpstr>ARIKETA FISIKOA 2. MOTAKO DIABETIKOENTZAT</vt:lpstr>
      <vt:lpstr>ZER ARIKETA MOTA AGINDU DIABETIKOARI?</vt:lpstr>
      <vt:lpstr>ARIKETA MOTA</vt:lpstr>
      <vt:lpstr>AF PRESKRIPZIOA DIABETIKOENTZAT</vt:lpstr>
      <vt:lpstr>AF PRESKRIPZIOA DIABETIKOENTZAT</vt:lpstr>
      <vt:lpstr>AF PRESKRIPZIOA DIABETIKOENTZAT</vt:lpstr>
      <vt:lpstr>DIABETIKOENTZAT…</vt:lpstr>
      <vt:lpstr>KOMENI EZ DIREN ARIKETAK</vt:lpstr>
      <vt:lpstr>AHOLKU OROKORRAK</vt:lpstr>
      <vt:lpstr>AHOLKU OROKORRAK</vt:lpstr>
      <vt:lpstr>ARIKETA FISIKOA HIPERTENTSIODUNENTZAT</vt:lpstr>
      <vt:lpstr>ZER DA HIPERTENTSIO ARTERIALA?</vt:lpstr>
      <vt:lpstr>ZER DA HIPERTENTSIO ARTERIALA?</vt:lpstr>
      <vt:lpstr>PowerPoint-eko aurkezpena</vt:lpstr>
      <vt:lpstr>HTA ETA ARIKETA</vt:lpstr>
      <vt:lpstr>ARIKETAREN PRESKRIPZIOA</vt:lpstr>
      <vt:lpstr>ARIKETA FISIKOA EGITEKO AHOLKUAK</vt:lpstr>
      <vt:lpstr>ARIKETA FISIKOA EGITEKO AHOLKUAK</vt:lpstr>
      <vt:lpstr>ENTRENAMENDU SAIO BATEN DISEINUA</vt:lpstr>
      <vt:lpstr>ENTRENAMENDU SAIO BATEN DISEINUA</vt:lpstr>
      <vt:lpstr>AHOLKU PRAKTIKOAK</vt:lpstr>
      <vt:lpstr>OBESITATEA DUTENENTZAKO JARDUERA FISIKOA</vt:lpstr>
      <vt:lpstr>ZER DA OBESITATEA?</vt:lpstr>
      <vt:lpstr>ZER DA OBESITATEA?</vt:lpstr>
      <vt:lpstr>ZER DA OBESITATEA?</vt:lpstr>
      <vt:lpstr>NOLA AURREA HARTU OBESITATEARI</vt:lpstr>
      <vt:lpstr>NOLA AURREA HARTU OBESITATEARI</vt:lpstr>
      <vt:lpstr>NOLA AURREA HARTU OBESITATEARI</vt:lpstr>
      <vt:lpstr>JARDUERA FISIKOAREN ONURAK</vt:lpstr>
      <vt:lpstr>ARIKETA FISIKOAREN PRESKRIPZIOA</vt:lpstr>
      <vt:lpstr>ARIKETA FISIKOA EGITEKO AHOLKUAK</vt:lpstr>
      <vt:lpstr>ARIKETA FISIKOA EGITEKO AHOLKUAK</vt:lpstr>
      <vt:lpstr>ARIKETA FISIKOA EGITEKO AHOLKUAK</vt:lpstr>
      <vt:lpstr>ENTRENAMENDU PROGRAMA</vt:lpstr>
      <vt:lpstr>ENTRENAMENDU PROGRAMA</vt:lpstr>
      <vt:lpstr>ENTRENAMENDU PROGRAMA</vt:lpstr>
      <vt:lpstr>ACSM-REN AHOLKUAK</vt:lpstr>
      <vt:lpstr>EGUNEAN 300 Cal KONTSUMITZEKO ENTRENAMENDUA</vt:lpstr>
      <vt:lpstr>PowerPoint-eko aurkezpena</vt:lpstr>
      <vt:lpstr>EGUNEAN 300 Cal KONTSUMITZEKO ENTRENAMENDUA</vt:lpstr>
      <vt:lpstr>JARDUERA FISIKOA HIPERKOLESTERONEMIA DUTENENTZAT</vt:lpstr>
      <vt:lpstr>ZER DA HIPERKOLESTERONEMIA?</vt:lpstr>
      <vt:lpstr>ZER DA HIPERKOLESTERONEMIA?</vt:lpstr>
      <vt:lpstr>KOLESTEROL MOTAK</vt:lpstr>
      <vt:lpstr>DISLIPEMIA DUTENENTZAKO ARIKETA FISIKOA</vt:lpstr>
      <vt:lpstr>ARIKETA FISIKOAREN PRESKRIPZIOA</vt:lpstr>
      <vt:lpstr>OHAR BEREZIAK</vt:lpstr>
      <vt:lpstr>PowerPoint-eko aurkezpena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LETRA 48</dc:title>
  <dc:creator>sara alonso</dc:creator>
  <cp:lastModifiedBy>Ana</cp:lastModifiedBy>
  <cp:revision>114</cp:revision>
  <dcterms:modified xsi:type="dcterms:W3CDTF">2015-08-26T06:20:53Z</dcterms:modified>
</cp:coreProperties>
</file>