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handoutMasterIdLst>
    <p:handoutMasterId r:id="rId63"/>
  </p:handoutMasterIdLst>
  <p:sldIdLst>
    <p:sldId id="256" r:id="rId2"/>
    <p:sldId id="257" r:id="rId3"/>
    <p:sldId id="264" r:id="rId4"/>
    <p:sldId id="306" r:id="rId5"/>
    <p:sldId id="266" r:id="rId6"/>
    <p:sldId id="267" r:id="rId7"/>
    <p:sldId id="268" r:id="rId8"/>
    <p:sldId id="269" r:id="rId9"/>
    <p:sldId id="270" r:id="rId10"/>
    <p:sldId id="307" r:id="rId11"/>
    <p:sldId id="271" r:id="rId12"/>
    <p:sldId id="272" r:id="rId13"/>
    <p:sldId id="323" r:id="rId14"/>
    <p:sldId id="273" r:id="rId15"/>
    <p:sldId id="308" r:id="rId16"/>
    <p:sldId id="274" r:id="rId17"/>
    <p:sldId id="278" r:id="rId18"/>
    <p:sldId id="325" r:id="rId19"/>
    <p:sldId id="279" r:id="rId20"/>
    <p:sldId id="280" r:id="rId21"/>
    <p:sldId id="312" r:id="rId22"/>
    <p:sldId id="311" r:id="rId23"/>
    <p:sldId id="281" r:id="rId24"/>
    <p:sldId id="326" r:id="rId25"/>
    <p:sldId id="282" r:id="rId26"/>
    <p:sldId id="283" r:id="rId27"/>
    <p:sldId id="316" r:id="rId28"/>
    <p:sldId id="317" r:id="rId29"/>
    <p:sldId id="318" r:id="rId30"/>
    <p:sldId id="330" r:id="rId31"/>
    <p:sldId id="331" r:id="rId32"/>
    <p:sldId id="332" r:id="rId33"/>
    <p:sldId id="333" r:id="rId34"/>
    <p:sldId id="334" r:id="rId35"/>
    <p:sldId id="335" r:id="rId36"/>
    <p:sldId id="336" r:id="rId37"/>
    <p:sldId id="337" r:id="rId38"/>
    <p:sldId id="338" r:id="rId39"/>
    <p:sldId id="339" r:id="rId40"/>
    <p:sldId id="340" r:id="rId41"/>
    <p:sldId id="341" r:id="rId42"/>
    <p:sldId id="275" r:id="rId43"/>
    <p:sldId id="324" r:id="rId44"/>
    <p:sldId id="276" r:id="rId45"/>
    <p:sldId id="277" r:id="rId46"/>
    <p:sldId id="310" r:id="rId47"/>
    <p:sldId id="309" r:id="rId48"/>
    <p:sldId id="293" r:id="rId49"/>
    <p:sldId id="329" r:id="rId50"/>
    <p:sldId id="290" r:id="rId51"/>
    <p:sldId id="291" r:id="rId52"/>
    <p:sldId id="294" r:id="rId53"/>
    <p:sldId id="295" r:id="rId54"/>
    <p:sldId id="297" r:id="rId55"/>
    <p:sldId id="296" r:id="rId56"/>
    <p:sldId id="315" r:id="rId57"/>
    <p:sldId id="313" r:id="rId58"/>
    <p:sldId id="314" r:id="rId59"/>
    <p:sldId id="304" r:id="rId60"/>
    <p:sldId id="263" r:id="rId61"/>
    <p:sldId id="342" r:id="rId62"/>
  </p:sldIdLst>
  <p:sldSz cx="9144000" cy="6858000" type="screen4x3"/>
  <p:notesSz cx="6858000" cy="99790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C1BA"/>
    <a:srgbClr val="0FE1AF"/>
    <a:srgbClr val="25CB8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8" d="100"/>
          <a:sy n="68" d="100"/>
        </p:scale>
        <p:origin x="-492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iburuaren leku-mar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aren leku-mark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328BC-E359-4ADC-93F5-4A155FDEE35F}" type="datetimeFigureOut">
              <a:rPr lang="es-ES" smtClean="0"/>
              <a:pPr/>
              <a:t>25/02/2016</a:t>
            </a:fld>
            <a:endParaRPr lang="es-ES"/>
          </a:p>
        </p:txBody>
      </p:sp>
      <p:sp>
        <p:nvSpPr>
          <p:cNvPr id="4" name="Orri-oinaren leku-marka 3"/>
          <p:cNvSpPr>
            <a:spLocks noGrp="1"/>
          </p:cNvSpPr>
          <p:nvPr>
            <p:ph type="ftr" sz="quarter" idx="2"/>
          </p:nvPr>
        </p:nvSpPr>
        <p:spPr>
          <a:xfrm>
            <a:off x="0" y="9478342"/>
            <a:ext cx="2971800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Diapositibaren zenbakiaren leku-marka 4"/>
          <p:cNvSpPr>
            <a:spLocks noGrp="1"/>
          </p:cNvSpPr>
          <p:nvPr>
            <p:ph type="sldNum" sz="quarter" idx="3"/>
          </p:nvPr>
        </p:nvSpPr>
        <p:spPr>
          <a:xfrm>
            <a:off x="3884613" y="9478342"/>
            <a:ext cx="2971800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E9D46-D4B0-40AA-8A85-BCFEB811219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305116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25/02/2016</a:t>
            </a:fld>
            <a:endParaRPr lang="es-E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25/02/2016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25/02/2016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25/02/2016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25/02/2016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25/02/2016</a:t>
            </a:fld>
            <a:endParaRPr lang="es-ES" dirty="0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25/02/2016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25/02/2016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DE7C8B8C-8294-4776-ABFB-C2AAF7D9D25D}" type="datetimeFigureOut">
              <a:rPr lang="es-ES" smtClean="0"/>
              <a:pPr/>
              <a:t>25/02/2016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25/02/2016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pPr/>
              <a:t>25/02/2016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E87DE43-945C-40F6-9B0D-71020A833D22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01428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E7C8B8C-8294-4776-ABFB-C2AAF7D9D25D}" type="datetimeFigureOut">
              <a:rPr lang="es-ES" smtClean="0"/>
              <a:pPr/>
              <a:t>25/02/2016</a:t>
            </a:fld>
            <a:endParaRPr lang="es-E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0D5CD7C-97C0-4E2E-B149-FF143544245F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1" r:id="rId12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gif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Videos/Marcha%20normal%20en%20plano%20sagital.avi.mp4" TargetMode="Externa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Relationship Id="rId4" Type="http://schemas.openxmlformats.org/officeDocument/2006/relationships/hyperlink" Target="Videos/Analisis%20Biomec&#225;nico%20Plano%20Frontal.mp4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280920" cy="230124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5400" dirty="0" smtClean="0">
                <a:solidFill>
                  <a:srgbClr val="2FC1BA"/>
                </a:solidFill>
                <a:latin typeface="Calibri" panose="020F0502020204030204" pitchFamily="34" charset="0"/>
              </a:rPr>
              <a:t>INTRODUCCIÓN A LA ACTIVIDAD FÍSICA PARA LA SALUD</a:t>
            </a:r>
            <a:endParaRPr lang="es-ES" sz="5400" dirty="0">
              <a:solidFill>
                <a:srgbClr val="2FC1BA"/>
              </a:solidFill>
              <a:latin typeface="Calibri" panose="020F050202020403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2852936"/>
            <a:ext cx="8649617" cy="2384400"/>
          </a:xfrm>
        </p:spPr>
        <p:txBody>
          <a:bodyPr>
            <a:noAutofit/>
          </a:bodyPr>
          <a:lstStyle/>
          <a:p>
            <a:pPr algn="ctr"/>
            <a:r>
              <a:rPr lang="es-ES" sz="3800" b="1" dirty="0" smtClean="0">
                <a:latin typeface="Constantia" panose="02030602050306030303" pitchFamily="18" charset="0"/>
              </a:rPr>
              <a:t>INTERPRETACIÓN DE LA BATERIA SENIOR FITNESS TEST  EN UN PROGRAMA DE ACTIVIDAD FÍSICA PARA LA SALUD</a:t>
            </a:r>
            <a:endParaRPr lang="es-ES" sz="3800" b="1" dirty="0">
              <a:latin typeface="Constantia" panose="02030602050306030303" pitchFamily="18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9872" y="5373216"/>
            <a:ext cx="2285054" cy="1346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4401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CONTENIDOS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50926" indent="-514350">
              <a:buFont typeface="+mj-lt"/>
              <a:buAutoNum type="arabicPeriod"/>
            </a:pPr>
            <a:r>
              <a:rPr lang="es-ES" dirty="0" smtClean="0"/>
              <a:t>Concepto de Fitness</a:t>
            </a:r>
          </a:p>
          <a:p>
            <a:pPr marL="550926" indent="-514350">
              <a:buFont typeface="+mj-lt"/>
              <a:buAutoNum type="arabicPeriod"/>
            </a:pPr>
            <a:r>
              <a:rPr lang="es-ES" dirty="0" smtClean="0"/>
              <a:t>Razones para realizar Test</a:t>
            </a:r>
          </a:p>
          <a:p>
            <a:pPr marL="550926" indent="-514350">
              <a:buFont typeface="+mj-lt"/>
              <a:buAutoNum type="arabicPeriod"/>
            </a:pPr>
            <a:r>
              <a:rPr lang="es-ES" dirty="0" smtClean="0"/>
              <a:t>Test y fiabilidad</a:t>
            </a:r>
          </a:p>
          <a:p>
            <a:pPr marL="550926" indent="-514350">
              <a:buFont typeface="+mj-lt"/>
              <a:buAutoNum type="arabicPeriod"/>
            </a:pPr>
            <a:r>
              <a:rPr lang="es-ES" dirty="0" smtClean="0"/>
              <a:t>Procedimiento de valoración</a:t>
            </a:r>
          </a:p>
          <a:p>
            <a:pPr marL="550926" indent="-514350">
              <a:buFont typeface="+mj-lt"/>
              <a:buAutoNum type="arabicPeriod"/>
            </a:pPr>
            <a:r>
              <a:rPr lang="es-ES" dirty="0" smtClean="0"/>
              <a:t>Explicación de la batería SFT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07997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37046" y="1556792"/>
            <a:ext cx="8229600" cy="4896544"/>
          </a:xfrm>
        </p:spPr>
        <p:txBody>
          <a:bodyPr>
            <a:normAutofit fontScale="85000" lnSpcReduction="10000"/>
          </a:bodyPr>
          <a:lstStyle/>
          <a:p>
            <a:r>
              <a:rPr lang="es-ES" sz="2800" dirty="0"/>
              <a:t>Para la OMS (1968), </a:t>
            </a:r>
            <a:r>
              <a:rPr lang="es-ES" sz="2800" i="1" dirty="0"/>
              <a:t>aptitud física </a:t>
            </a:r>
            <a:r>
              <a:rPr lang="es-ES" sz="2800" dirty="0"/>
              <a:t>o </a:t>
            </a:r>
            <a:r>
              <a:rPr lang="es-ES" sz="2800" i="1" dirty="0"/>
              <a:t>fitness </a:t>
            </a:r>
            <a:r>
              <a:rPr lang="es-ES" sz="2800" dirty="0"/>
              <a:t>se define como la </a:t>
            </a:r>
            <a:r>
              <a:rPr lang="es-ES" sz="2800" i="1" dirty="0">
                <a:solidFill>
                  <a:srgbClr val="0FE1AF"/>
                </a:solidFill>
              </a:rPr>
              <a:t>capacidad para realizar un trabajo muscular satisfactoriamente</a:t>
            </a:r>
            <a:r>
              <a:rPr lang="es-ES" sz="2800" dirty="0">
                <a:solidFill>
                  <a:srgbClr val="0FE1AF"/>
                </a:solidFill>
              </a:rPr>
              <a:t>.</a:t>
            </a:r>
            <a:r>
              <a:rPr lang="es-ES" sz="2800" dirty="0"/>
              <a:t> De acuerdo con esta definición, </a:t>
            </a:r>
            <a:r>
              <a:rPr lang="es-ES" sz="2800" i="1" dirty="0"/>
              <a:t>aptitud física (fitness) </a:t>
            </a:r>
            <a:r>
              <a:rPr lang="es-ES" sz="2800" dirty="0"/>
              <a:t>implica que el sujeto </a:t>
            </a:r>
            <a:r>
              <a:rPr lang="es-ES" sz="2800" i="1" dirty="0"/>
              <a:t>dispone de aquellas características que le permiten desarrollar cualquier tarea física en un ambiente específico físico, social y psicológico </a:t>
            </a:r>
            <a:r>
              <a:rPr lang="es-ES" sz="2800" dirty="0"/>
              <a:t>(Bouchard, Shephard, 1994). </a:t>
            </a:r>
            <a:r>
              <a:rPr lang="es-ES_tradnl" sz="2800" dirty="0" smtClean="0"/>
              <a:t>.</a:t>
            </a:r>
          </a:p>
          <a:p>
            <a:pPr>
              <a:buFont typeface="Wingdings" pitchFamily="2" charset="2"/>
              <a:buNone/>
            </a:pPr>
            <a:endParaRPr lang="es-ES_tradnl" sz="2800" dirty="0" smtClean="0"/>
          </a:p>
          <a:p>
            <a:pPr algn="just"/>
            <a:r>
              <a:rPr lang="es-ES_tradnl" sz="2800" dirty="0" smtClean="0"/>
              <a:t>El </a:t>
            </a:r>
            <a:r>
              <a:rPr lang="es-ES_tradnl" sz="2800" b="1" i="1" dirty="0" smtClean="0"/>
              <a:t>fitness</a:t>
            </a:r>
            <a:r>
              <a:rPr lang="es-ES_tradnl" sz="2800" b="1" dirty="0" smtClean="0"/>
              <a:t> relacionado con la salud</a:t>
            </a:r>
            <a:r>
              <a:rPr lang="es-ES_tradnl" sz="2800" dirty="0" smtClean="0"/>
              <a:t> (</a:t>
            </a:r>
            <a:r>
              <a:rPr lang="es-ES_tradnl" sz="2800" i="1" dirty="0" smtClean="0"/>
              <a:t>health-related fitness</a:t>
            </a:r>
            <a:r>
              <a:rPr lang="es-ES_tradnl" sz="2800" dirty="0" smtClean="0"/>
              <a:t>) se refiere a </a:t>
            </a:r>
            <a:r>
              <a:rPr lang="es-ES_tradnl" sz="2800" i="1" dirty="0" smtClean="0"/>
              <a:t>aquellos </a:t>
            </a:r>
            <a:r>
              <a:rPr lang="es-ES_tradnl" sz="3300" i="1" dirty="0" smtClean="0">
                <a:solidFill>
                  <a:srgbClr val="0FE1AF"/>
                </a:solidFill>
              </a:rPr>
              <a:t>componentes del fitness </a:t>
            </a:r>
            <a:r>
              <a:rPr lang="es-ES_tradnl" sz="2800" i="1" dirty="0" smtClean="0"/>
              <a:t>que están afectados favorable o desfavorablemente por la </a:t>
            </a:r>
            <a:r>
              <a:rPr lang="es-ES_tradnl" sz="3500" i="1" dirty="0" smtClean="0">
                <a:solidFill>
                  <a:srgbClr val="0FE1AF"/>
                </a:solidFill>
              </a:rPr>
              <a:t>actividad física habitual</a:t>
            </a:r>
            <a:r>
              <a:rPr lang="es-ES_tradnl" sz="2800" i="1" dirty="0" smtClean="0">
                <a:solidFill>
                  <a:srgbClr val="0FE1AF"/>
                </a:solidFill>
              </a:rPr>
              <a:t>, </a:t>
            </a:r>
            <a:r>
              <a:rPr lang="es-ES_tradnl" sz="2800" i="1" dirty="0" smtClean="0"/>
              <a:t>y que están en relación con el estado de salud</a:t>
            </a:r>
            <a:r>
              <a:rPr lang="es-ES_tradnl" sz="2800" dirty="0" smtClean="0"/>
              <a:t>. </a:t>
            </a:r>
            <a:endParaRPr lang="es-ES_tradnl" sz="280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683568" y="260648"/>
            <a:ext cx="7467600" cy="114300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FITNESS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846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4525963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s-ES_tradnl" sz="2800" dirty="0" smtClean="0">
                <a:cs typeface="Times New Roman" pitchFamily="18" charset="0"/>
              </a:rPr>
              <a:t>Evaluación de la persona e </a:t>
            </a:r>
            <a:r>
              <a:rPr lang="es-ES_tradnl" sz="2800" dirty="0" smtClean="0">
                <a:solidFill>
                  <a:srgbClr val="0FE1AF"/>
                </a:solidFill>
                <a:cs typeface="Times New Roman" pitchFamily="18" charset="0"/>
              </a:rPr>
              <a:t>identificación</a:t>
            </a:r>
            <a:r>
              <a:rPr lang="es-ES_tradnl" sz="2800" dirty="0" smtClean="0">
                <a:cs typeface="Times New Roman" pitchFamily="18" charset="0"/>
              </a:rPr>
              <a:t> de las capacidades físicas que necesita mejorar.</a:t>
            </a:r>
            <a:endParaRPr lang="es-ES_tradnl" sz="28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s-ES_tradnl" sz="2800" dirty="0" smtClean="0">
                <a:solidFill>
                  <a:srgbClr val="0FE1AF"/>
                </a:solidFill>
                <a:cs typeface="Times New Roman" pitchFamily="18" charset="0"/>
              </a:rPr>
              <a:t>Planificación</a:t>
            </a:r>
            <a:r>
              <a:rPr lang="es-ES_tradnl" sz="2800" dirty="0" smtClean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de un Programa de AF basado en </a:t>
            </a:r>
            <a:r>
              <a:rPr lang="es-ES_tradnl" sz="2800" dirty="0" smtClean="0">
                <a:solidFill>
                  <a:srgbClr val="0FE1AF"/>
                </a:solidFill>
                <a:cs typeface="Times New Roman" pitchFamily="18" charset="0"/>
              </a:rPr>
              <a:t>datos</a:t>
            </a:r>
            <a:r>
              <a:rPr lang="es-ES_tradnl" sz="2800" dirty="0" smtClean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.</a:t>
            </a:r>
          </a:p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s-ES_tradnl" sz="2800" dirty="0" smtClean="0">
                <a:solidFill>
                  <a:srgbClr val="0FE1AF"/>
                </a:solidFill>
                <a:cs typeface="Times New Roman" pitchFamily="18" charset="0"/>
              </a:rPr>
              <a:t>Comprobar</a:t>
            </a:r>
            <a:r>
              <a:rPr lang="es-ES_tradnl" sz="2800" dirty="0" smtClean="0">
                <a:cs typeface="Times New Roman" pitchFamily="18" charset="0"/>
              </a:rPr>
              <a:t> la consecución de </a:t>
            </a:r>
            <a:r>
              <a:rPr lang="es-ES_tradnl" sz="2800" dirty="0" smtClean="0">
                <a:solidFill>
                  <a:srgbClr val="0FE1AF"/>
                </a:solidFill>
                <a:cs typeface="Times New Roman" pitchFamily="18" charset="0"/>
              </a:rPr>
              <a:t>Objetivos</a:t>
            </a:r>
            <a:r>
              <a:rPr lang="es-ES_tradnl" sz="2800" dirty="0" smtClean="0">
                <a:cs typeface="Times New Roman" pitchFamily="18" charset="0"/>
              </a:rPr>
              <a:t>.</a:t>
            </a:r>
            <a:endParaRPr lang="es-ES_tradnl" sz="28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s-ES_tradnl" sz="2800" dirty="0" smtClean="0">
                <a:solidFill>
                  <a:srgbClr val="0FE1AF"/>
                </a:solidFill>
                <a:cs typeface="Times New Roman" pitchFamily="18" charset="0"/>
              </a:rPr>
              <a:t>Evaluación</a:t>
            </a:r>
            <a:r>
              <a:rPr lang="es-ES_tradnl" sz="2800" dirty="0" smtClean="0">
                <a:cs typeface="Times New Roman" pitchFamily="18" charset="0"/>
              </a:rPr>
              <a:t> del </a:t>
            </a:r>
            <a:r>
              <a:rPr lang="es-ES_tradnl" sz="2800" dirty="0" smtClean="0">
                <a:solidFill>
                  <a:srgbClr val="0FE1AF"/>
                </a:solidFill>
                <a:cs typeface="Times New Roman" pitchFamily="18" charset="0"/>
              </a:rPr>
              <a:t>Programa</a:t>
            </a:r>
            <a:r>
              <a:rPr lang="es-ES_tradnl" sz="2800" dirty="0" smtClean="0">
                <a:cs typeface="Times New Roman" pitchFamily="18" charset="0"/>
              </a:rPr>
              <a:t> realizado.</a:t>
            </a:r>
          </a:p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s-ES_tradnl" sz="2800" dirty="0" smtClean="0">
                <a:solidFill>
                  <a:srgbClr val="0FE1AF"/>
                </a:solidFill>
                <a:cs typeface="Times New Roman" pitchFamily="18" charset="0"/>
              </a:rPr>
              <a:t>Motivar</a:t>
            </a:r>
            <a:r>
              <a:rPr lang="es-ES_tradnl" sz="2800" dirty="0" smtClean="0">
                <a:cs typeface="Times New Roman" pitchFamily="18" charset="0"/>
              </a:rPr>
              <a:t> a los participantes.</a:t>
            </a:r>
            <a:endParaRPr lang="es-ES_tradnl" sz="2800" dirty="0">
              <a:cs typeface="Times New Roman" pitchFamily="18" charset="0"/>
            </a:endParaRP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611560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RAZONES PARA REALIZAR TEST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470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4525963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s-ES_tradnl" sz="2800" dirty="0">
                <a:cs typeface="Times New Roman" pitchFamily="18" charset="0"/>
              </a:rPr>
              <a:t>Existe un cierto </a:t>
            </a:r>
            <a:r>
              <a:rPr lang="es-ES_tradnl" sz="2800" dirty="0">
                <a:solidFill>
                  <a:srgbClr val="0FE1AF"/>
                </a:solidFill>
                <a:cs typeface="Times New Roman" pitchFamily="18" charset="0"/>
              </a:rPr>
              <a:t>riesgo</a:t>
            </a:r>
            <a:r>
              <a:rPr lang="es-ES_tradnl" sz="2800" dirty="0">
                <a:cs typeface="Times New Roman" pitchFamily="18" charset="0"/>
              </a:rPr>
              <a:t> de </a:t>
            </a:r>
            <a:r>
              <a:rPr lang="es-ES_tradnl" sz="2800" dirty="0" smtClean="0">
                <a:solidFill>
                  <a:srgbClr val="0FE1AF"/>
                </a:solidFill>
                <a:cs typeface="Times New Roman" pitchFamily="18" charset="0"/>
              </a:rPr>
              <a:t>intimidación</a:t>
            </a:r>
            <a:r>
              <a:rPr lang="es-ES_tradnl" sz="2800" dirty="0" smtClean="0">
                <a:cs typeface="Times New Roman" pitchFamily="18" charset="0"/>
              </a:rPr>
              <a:t> al </a:t>
            </a:r>
            <a:r>
              <a:rPr lang="es-ES_tradnl" sz="2800" dirty="0">
                <a:cs typeface="Times New Roman" pitchFamily="18" charset="0"/>
              </a:rPr>
              <a:t>principiante.</a:t>
            </a:r>
          </a:p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s-ES_tradnl" sz="2800" dirty="0" smtClean="0">
                <a:solidFill>
                  <a:srgbClr val="0FE1AF"/>
                </a:solidFill>
                <a:cs typeface="Times New Roman" pitchFamily="18" charset="0"/>
              </a:rPr>
              <a:t>No</a:t>
            </a:r>
            <a:r>
              <a:rPr lang="es-ES_tradnl" sz="2800" dirty="0" smtClean="0">
                <a:cs typeface="Times New Roman" pitchFamily="18" charset="0"/>
              </a:rPr>
              <a:t> </a:t>
            </a:r>
            <a:r>
              <a:rPr lang="es-ES_tradnl" sz="2800" dirty="0">
                <a:cs typeface="Times New Roman" pitchFamily="18" charset="0"/>
              </a:rPr>
              <a:t>es un </a:t>
            </a:r>
            <a:r>
              <a:rPr lang="es-ES_tradnl" sz="2800" dirty="0">
                <a:solidFill>
                  <a:srgbClr val="0FE1AF"/>
                </a:solidFill>
                <a:cs typeface="Times New Roman" pitchFamily="18" charset="0"/>
              </a:rPr>
              <a:t>examen</a:t>
            </a:r>
            <a:r>
              <a:rPr lang="es-ES_tradnl" sz="2800" dirty="0">
                <a:cs typeface="Times New Roman" pitchFamily="18" charset="0"/>
              </a:rPr>
              <a:t> que se aprueba o se suspenda</a:t>
            </a:r>
            <a:r>
              <a:rPr lang="es-ES_tradnl" sz="2800" dirty="0" smtClean="0">
                <a:cs typeface="Times New Roman" pitchFamily="18" charset="0"/>
              </a:rPr>
              <a:t>.</a:t>
            </a:r>
          </a:p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s-ES_tradnl" sz="2800" dirty="0" smtClean="0">
                <a:cs typeface="Times New Roman" pitchFamily="18" charset="0"/>
              </a:rPr>
              <a:t>Los datos obtenidos </a:t>
            </a:r>
            <a:r>
              <a:rPr lang="es-ES_tradnl" sz="2800" dirty="0" smtClean="0">
                <a:solidFill>
                  <a:srgbClr val="0FE1AF"/>
                </a:solidFill>
                <a:cs typeface="Times New Roman" pitchFamily="18" charset="0"/>
              </a:rPr>
              <a:t>orientan</a:t>
            </a:r>
            <a:r>
              <a:rPr lang="es-ES_tradnl" sz="2800" dirty="0" smtClean="0">
                <a:cs typeface="Times New Roman" pitchFamily="18" charset="0"/>
              </a:rPr>
              <a:t> a la consecución de </a:t>
            </a:r>
            <a:r>
              <a:rPr lang="es-ES_tradnl" sz="2800" dirty="0" smtClean="0">
                <a:solidFill>
                  <a:srgbClr val="0FE1AF"/>
                </a:solidFill>
                <a:cs typeface="Times New Roman" pitchFamily="18" charset="0"/>
              </a:rPr>
              <a:t>metas concretas</a:t>
            </a:r>
            <a:r>
              <a:rPr lang="es-ES_tradnl" sz="2800" dirty="0" smtClean="0">
                <a:cs typeface="Times New Roman" pitchFamily="18" charset="0"/>
              </a:rPr>
              <a:t>.</a:t>
            </a:r>
            <a:endParaRPr lang="es-ES_tradnl" sz="28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40000"/>
              </a:spcAft>
            </a:pPr>
            <a:r>
              <a:rPr lang="es-ES_tradnl" sz="2800" dirty="0">
                <a:cs typeface="Times New Roman" pitchFamily="18" charset="0"/>
              </a:rPr>
              <a:t>Su principal </a:t>
            </a:r>
            <a:r>
              <a:rPr lang="es-ES_tradnl" sz="2800" b="1" dirty="0">
                <a:solidFill>
                  <a:srgbClr val="0FE1AF"/>
                </a:solidFill>
                <a:cs typeface="Times New Roman" pitchFamily="18" charset="0"/>
              </a:rPr>
              <a:t>misión</a:t>
            </a:r>
            <a:r>
              <a:rPr lang="es-ES_tradnl" sz="2800" dirty="0">
                <a:cs typeface="Times New Roman" pitchFamily="18" charset="0"/>
              </a:rPr>
              <a:t> es la de </a:t>
            </a:r>
            <a:r>
              <a:rPr lang="es-ES_tradnl" sz="2800" b="1" dirty="0">
                <a:solidFill>
                  <a:srgbClr val="0FE1AF"/>
                </a:solidFill>
                <a:cs typeface="Times New Roman" pitchFamily="18" charset="0"/>
              </a:rPr>
              <a:t>motivar</a:t>
            </a:r>
            <a:r>
              <a:rPr lang="es-ES_tradnl" sz="2800" dirty="0">
                <a:cs typeface="Times New Roman" pitchFamily="18" charset="0"/>
              </a:rPr>
              <a:t> a los sujetos para</a:t>
            </a:r>
            <a:r>
              <a:rPr lang="es-ES_tradnl" sz="2800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s-ES_tradnl" sz="2800" b="1" dirty="0">
                <a:solidFill>
                  <a:srgbClr val="0FE1AF"/>
                </a:solidFill>
                <a:cs typeface="Times New Roman" pitchFamily="18" charset="0"/>
              </a:rPr>
              <a:t>incrementar</a:t>
            </a:r>
            <a:r>
              <a:rPr lang="es-ES_tradnl" sz="2800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s-ES_tradnl" sz="2800" dirty="0">
                <a:cs typeface="Times New Roman" pitchFamily="18" charset="0"/>
              </a:rPr>
              <a:t>sus </a:t>
            </a:r>
            <a:r>
              <a:rPr lang="es-ES_tradnl" sz="2800" b="1" dirty="0">
                <a:solidFill>
                  <a:srgbClr val="0FE1AF"/>
                </a:solidFill>
                <a:cs typeface="Times New Roman" pitchFamily="18" charset="0"/>
              </a:rPr>
              <a:t>niveles de AF </a:t>
            </a:r>
            <a:r>
              <a:rPr lang="es-ES_tradnl" sz="2800" dirty="0">
                <a:cs typeface="Times New Roman" pitchFamily="18" charset="0"/>
              </a:rPr>
              <a:t>y el seguimiento del programa.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611560" y="260648"/>
            <a:ext cx="7467600" cy="114300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TEST Y MOTIVACIÓN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625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8695" y="1916832"/>
            <a:ext cx="8435280" cy="4389120"/>
          </a:xfrm>
        </p:spPr>
        <p:txBody>
          <a:bodyPr>
            <a:normAutofit fontScale="77500" lnSpcReduction="20000"/>
          </a:bodyPr>
          <a:lstStyle/>
          <a:p>
            <a:pPr algn="just">
              <a:spcAft>
                <a:spcPct val="35000"/>
              </a:spcAft>
            </a:pPr>
            <a:r>
              <a:rPr lang="es-ES_tradnl" sz="2800" dirty="0">
                <a:cs typeface="Times New Roman" pitchFamily="18" charset="0"/>
              </a:rPr>
              <a:t>El equipo del </a:t>
            </a:r>
            <a:r>
              <a:rPr lang="es-ES_tradnl" sz="2800" b="1" dirty="0">
                <a:cs typeface="Times New Roman" pitchFamily="18" charset="0"/>
              </a:rPr>
              <a:t>Fitness Test</a:t>
            </a:r>
            <a:r>
              <a:rPr lang="es-ES_tradnl" sz="2800" dirty="0">
                <a:cs typeface="Times New Roman" pitchFamily="18" charset="0"/>
              </a:rPr>
              <a:t> no es </a:t>
            </a:r>
            <a:r>
              <a:rPr lang="es-ES_tradnl" sz="2800" dirty="0" smtClean="0">
                <a:cs typeface="Times New Roman" pitchFamily="18" charset="0"/>
              </a:rPr>
              <a:t>infalible. </a:t>
            </a:r>
            <a:r>
              <a:rPr lang="es-ES_tradnl" sz="2800" dirty="0">
                <a:cs typeface="Times New Roman" pitchFamily="18" charset="0"/>
              </a:rPr>
              <a:t>Los errores pueden ser causa de:</a:t>
            </a:r>
          </a:p>
          <a:p>
            <a:pPr marL="36576" indent="0" algn="just">
              <a:spcAft>
                <a:spcPct val="35000"/>
              </a:spcAft>
              <a:buNone/>
            </a:pPr>
            <a:r>
              <a:rPr lang="es-ES_tradnl" sz="2800" dirty="0" smtClean="0">
                <a:cs typeface="Times New Roman" pitchFamily="18" charset="0"/>
              </a:rPr>
              <a:t>	1</a:t>
            </a:r>
            <a:r>
              <a:rPr lang="es-ES_tradnl" sz="2800" dirty="0">
                <a:cs typeface="Times New Roman" pitchFamily="18" charset="0"/>
              </a:rPr>
              <a:t>)</a:t>
            </a:r>
            <a:r>
              <a:rPr lang="es-ES_tradnl" sz="2800" dirty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s-ES_tradnl" sz="2800" dirty="0">
                <a:cs typeface="Times New Roman" pitchFamily="18" charset="0"/>
              </a:rPr>
              <a:t>El material utilizado para las pruebas (error natural)</a:t>
            </a:r>
          </a:p>
          <a:p>
            <a:pPr marL="36576" indent="0" algn="just">
              <a:spcAft>
                <a:spcPct val="35000"/>
              </a:spcAft>
              <a:buNone/>
            </a:pPr>
            <a:r>
              <a:rPr lang="es-ES_tradnl" sz="2800" dirty="0" smtClean="0">
                <a:cs typeface="Times New Roman" pitchFamily="18" charset="0"/>
              </a:rPr>
              <a:t>	2</a:t>
            </a:r>
            <a:r>
              <a:rPr lang="es-ES_tradnl" sz="2800" dirty="0">
                <a:cs typeface="Times New Roman" pitchFamily="18" charset="0"/>
              </a:rPr>
              <a:t>)</a:t>
            </a:r>
            <a:r>
              <a:rPr lang="es-ES_tradnl" sz="2800" dirty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s-ES_tradnl" sz="2800" dirty="0">
                <a:cs typeface="Times New Roman" pitchFamily="18" charset="0"/>
              </a:rPr>
              <a:t>Error en el administrador-evaluador.</a:t>
            </a:r>
          </a:p>
          <a:p>
            <a:pPr marL="36576" indent="0" algn="just">
              <a:spcAft>
                <a:spcPct val="35000"/>
              </a:spcAft>
              <a:buNone/>
            </a:pPr>
            <a:r>
              <a:rPr lang="es-ES_tradnl" sz="2800" dirty="0" smtClean="0">
                <a:cs typeface="Times New Roman" pitchFamily="18" charset="0"/>
              </a:rPr>
              <a:t>	3</a:t>
            </a:r>
            <a:r>
              <a:rPr lang="es-ES_tradnl" sz="2800" dirty="0">
                <a:cs typeface="Times New Roman" pitchFamily="18" charset="0"/>
              </a:rPr>
              <a:t>)</a:t>
            </a:r>
            <a:r>
              <a:rPr lang="es-ES_tradnl" sz="2800" dirty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s-ES_tradnl" sz="2800" dirty="0">
                <a:cs typeface="Times New Roman" pitchFamily="18" charset="0"/>
              </a:rPr>
              <a:t>Días diferentes.</a:t>
            </a:r>
          </a:p>
          <a:p>
            <a:pPr marL="36576" indent="0" algn="just">
              <a:spcAft>
                <a:spcPct val="35000"/>
              </a:spcAft>
              <a:buNone/>
            </a:pPr>
            <a:r>
              <a:rPr lang="es-ES_tradnl" sz="2800" dirty="0" smtClean="0">
                <a:cs typeface="Times New Roman" pitchFamily="18" charset="0"/>
              </a:rPr>
              <a:t>	4</a:t>
            </a:r>
            <a:r>
              <a:rPr lang="es-ES_tradnl" sz="2800" dirty="0">
                <a:cs typeface="Times New Roman" pitchFamily="18" charset="0"/>
              </a:rPr>
              <a:t>)</a:t>
            </a:r>
            <a:r>
              <a:rPr lang="es-ES_tradnl" sz="2800" dirty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s-ES_tradnl" sz="2800" dirty="0">
                <a:cs typeface="Times New Roman" pitchFamily="18" charset="0"/>
              </a:rPr>
              <a:t>Dieta previa al test.</a:t>
            </a:r>
          </a:p>
          <a:p>
            <a:pPr marL="36576" indent="0" algn="just">
              <a:spcAft>
                <a:spcPct val="35000"/>
              </a:spcAft>
              <a:buNone/>
            </a:pPr>
            <a:r>
              <a:rPr lang="es-ES_tradnl" sz="2800" dirty="0" smtClean="0">
                <a:cs typeface="Times New Roman" pitchFamily="18" charset="0"/>
              </a:rPr>
              <a:t>	5</a:t>
            </a:r>
            <a:r>
              <a:rPr lang="es-ES_tradnl" sz="2800" dirty="0">
                <a:cs typeface="Times New Roman" pitchFamily="18" charset="0"/>
              </a:rPr>
              <a:t>)</a:t>
            </a:r>
            <a:r>
              <a:rPr lang="es-ES_tradnl" sz="2800" dirty="0">
                <a:latin typeface="Times New Roman" pitchFamily="18" charset="0"/>
                <a:cs typeface="Times New Roman" pitchFamily="18" charset="0"/>
              </a:rPr>
              <a:t>     </a:t>
            </a:r>
            <a:r>
              <a:rPr lang="es-ES_tradnl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800" dirty="0" smtClean="0">
                <a:cs typeface="Times New Roman" pitchFamily="18" charset="0"/>
              </a:rPr>
              <a:t>Sujeto </a:t>
            </a:r>
            <a:r>
              <a:rPr lang="es-ES_tradnl" sz="2800" dirty="0">
                <a:cs typeface="Times New Roman" pitchFamily="18" charset="0"/>
              </a:rPr>
              <a:t>adquiere cierta técnica y familiarización con </a:t>
            </a:r>
            <a:r>
              <a:rPr lang="es-ES_tradnl" sz="2800" dirty="0" smtClean="0">
                <a:cs typeface="Times New Roman" pitchFamily="18" charset="0"/>
              </a:rPr>
              <a:t>		         los </a:t>
            </a:r>
            <a:r>
              <a:rPr lang="es-ES_tradnl" sz="2800" dirty="0">
                <a:cs typeface="Times New Roman" pitchFamily="18" charset="0"/>
              </a:rPr>
              <a:t>tests.</a:t>
            </a:r>
          </a:p>
          <a:p>
            <a:pPr marL="36576" indent="0" algn="just">
              <a:spcAft>
                <a:spcPct val="35000"/>
              </a:spcAft>
              <a:buNone/>
            </a:pPr>
            <a:r>
              <a:rPr lang="es-ES_tradnl" sz="2800" dirty="0" smtClean="0">
                <a:cs typeface="Times New Roman" pitchFamily="18" charset="0"/>
              </a:rPr>
              <a:t>	6</a:t>
            </a:r>
            <a:r>
              <a:rPr lang="es-ES_tradnl" sz="2800" dirty="0">
                <a:cs typeface="Times New Roman" pitchFamily="18" charset="0"/>
              </a:rPr>
              <a:t>)</a:t>
            </a:r>
            <a:r>
              <a:rPr lang="es-ES_tradnl" sz="2800" dirty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s-ES_tradnl" sz="2800" dirty="0">
                <a:cs typeface="Times New Roman" pitchFamily="18" charset="0"/>
              </a:rPr>
              <a:t>El sujeto quiere probar con mayor intensidad </a:t>
            </a:r>
          </a:p>
          <a:p>
            <a:pPr marL="36576" indent="0" algn="just">
              <a:spcAft>
                <a:spcPct val="35000"/>
              </a:spcAft>
              <a:buNone/>
            </a:pPr>
            <a:r>
              <a:rPr lang="es-ES_tradnl" sz="2800" dirty="0" smtClean="0">
                <a:cs typeface="Times New Roman" pitchFamily="18" charset="0"/>
              </a:rPr>
              <a:t>	7</a:t>
            </a:r>
            <a:r>
              <a:rPr lang="es-ES_tradnl" sz="2800" dirty="0">
                <a:cs typeface="Times New Roman" pitchFamily="18" charset="0"/>
              </a:rPr>
              <a:t>)</a:t>
            </a:r>
            <a:r>
              <a:rPr lang="es-ES_tradnl" sz="2800" dirty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es-ES_tradnl" sz="2800" dirty="0">
                <a:cs typeface="Times New Roman" pitchFamily="18" charset="0"/>
              </a:rPr>
              <a:t>Variación de los administradores del test</a:t>
            </a:r>
          </a:p>
          <a:p>
            <a:endParaRPr lang="es-ES" dirty="0"/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Test de Fitness y fiabilidad, la eterna cuestión…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901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772816"/>
            <a:ext cx="8229600" cy="4389120"/>
          </a:xfrm>
        </p:spPr>
        <p:txBody>
          <a:bodyPr/>
          <a:lstStyle/>
          <a:p>
            <a:pPr algn="just">
              <a:spcAft>
                <a:spcPct val="35000"/>
              </a:spcAft>
              <a:buFont typeface="Wingdings" pitchFamily="2" charset="2"/>
              <a:buNone/>
            </a:pPr>
            <a:r>
              <a:rPr lang="es-ES_tradn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IMPRESCINDIBLE:</a:t>
            </a:r>
          </a:p>
          <a:p>
            <a:pPr algn="just">
              <a:spcAft>
                <a:spcPct val="35000"/>
              </a:spcAft>
            </a:pPr>
            <a:r>
              <a:rPr lang="es-ES_tradnl" sz="2800" dirty="0">
                <a:cs typeface="Times New Roman" pitchFamily="18" charset="0"/>
              </a:rPr>
              <a:t>Protocolo sistemático de intervención.</a:t>
            </a:r>
          </a:p>
          <a:p>
            <a:pPr algn="just">
              <a:spcAft>
                <a:spcPct val="35000"/>
              </a:spcAft>
            </a:pPr>
            <a:r>
              <a:rPr lang="es-ES_tradnl" sz="2800" dirty="0">
                <a:cs typeface="Times New Roman" pitchFamily="18" charset="0"/>
              </a:rPr>
              <a:t>Criterios de inclusión claros. </a:t>
            </a:r>
          </a:p>
          <a:p>
            <a:pPr algn="just">
              <a:spcAft>
                <a:spcPct val="35000"/>
              </a:spcAft>
            </a:pPr>
            <a:r>
              <a:rPr lang="es-ES_tradnl" sz="2800" dirty="0">
                <a:cs typeface="Times New Roman" pitchFamily="18" charset="0"/>
              </a:rPr>
              <a:t>Equipo técnico bien formado.</a:t>
            </a:r>
          </a:p>
          <a:p>
            <a:endParaRPr lang="es-ES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Test de Fitness y fiabilidad, la eterna cuestión…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648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67544" y="1412859"/>
            <a:ext cx="8001000" cy="5216541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_tradnl" sz="1800" b="1" dirty="0">
                <a:cs typeface="Times New Roman" pitchFamily="18" charset="0"/>
              </a:rPr>
              <a:t>Fase previa</a:t>
            </a:r>
          </a:p>
          <a:p>
            <a:pPr marL="990600" lvl="1" indent="-533400"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Entorno: en un lugar separado. Sala privada. </a:t>
            </a:r>
          </a:p>
          <a:p>
            <a:pPr marL="990600" lvl="1" indent="-533400"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Material revisado y equilibrado. </a:t>
            </a:r>
          </a:p>
          <a:p>
            <a:pPr marL="990600" lvl="1" indent="-533400"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Participante: Completar cuestionario de salud y estilo de vida. </a:t>
            </a:r>
            <a:endParaRPr lang="es-ES_tradnl" sz="1600" dirty="0" smtClean="0">
              <a:cs typeface="Times New Roman" pitchFamily="18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Identificación Objetivos del sujeto (necesidades/limitaciones</a:t>
            </a:r>
            <a:r>
              <a:rPr lang="es-ES_tradnl" sz="1600" dirty="0" smtClean="0">
                <a:cs typeface="Times New Roman" pitchFamily="18" charset="0"/>
              </a:rPr>
              <a:t>)</a:t>
            </a:r>
            <a:endParaRPr lang="es-ES_tradnl" sz="1600" dirty="0">
              <a:cs typeface="Times New Roman" pitchFamily="18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Deben tener cita previa con unas instrucciones donde:</a:t>
            </a:r>
            <a:endParaRPr lang="es-ES" sz="1600" dirty="0">
              <a:cs typeface="Times New Roman" pitchFamily="18" charset="0"/>
            </a:endParaRPr>
          </a:p>
          <a:p>
            <a:pPr marL="1371600" lvl="2" indent="-457200">
              <a:lnSpc>
                <a:spcPct val="90000"/>
              </a:lnSpc>
            </a:pPr>
            <a:r>
              <a:rPr lang="es-ES_tradnl" sz="1400" dirty="0">
                <a:cs typeface="Times New Roman" pitchFamily="18" charset="0"/>
              </a:rPr>
              <a:t>No comer, ni fumar 2 horas antes de la prueba</a:t>
            </a:r>
            <a:endParaRPr lang="es-ES" sz="1400" dirty="0">
              <a:cs typeface="Times New Roman" pitchFamily="18" charset="0"/>
            </a:endParaRPr>
          </a:p>
          <a:p>
            <a:pPr marL="1371600" lvl="2" indent="-457200">
              <a:lnSpc>
                <a:spcPct val="90000"/>
              </a:lnSpc>
            </a:pPr>
            <a:r>
              <a:rPr lang="es-ES_tradnl" sz="1400" dirty="0">
                <a:cs typeface="Times New Roman" pitchFamily="18" charset="0"/>
              </a:rPr>
              <a:t>No alcohol</a:t>
            </a:r>
            <a:endParaRPr lang="es-ES" sz="1400" dirty="0">
              <a:cs typeface="Times New Roman" pitchFamily="18" charset="0"/>
            </a:endParaRPr>
          </a:p>
          <a:p>
            <a:pPr marL="1371600" lvl="2" indent="-457200">
              <a:lnSpc>
                <a:spcPct val="90000"/>
              </a:lnSpc>
            </a:pPr>
            <a:r>
              <a:rPr lang="es-ES_tradnl" sz="1400" dirty="0">
                <a:cs typeface="Times New Roman" pitchFamily="18" charset="0"/>
              </a:rPr>
              <a:t>Recomendar prendas apropiadas para </a:t>
            </a:r>
            <a:r>
              <a:rPr lang="es-ES" sz="1400" dirty="0" smtClean="0">
                <a:cs typeface="Times New Roman" pitchFamily="18" charset="0"/>
              </a:rPr>
              <a:t>realizar ejercicio.</a:t>
            </a:r>
            <a:endParaRPr lang="es-ES_tradnl" sz="1400" dirty="0">
              <a:cs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_tradnl" sz="1800" b="1" dirty="0">
                <a:cs typeface="Times New Roman" pitchFamily="18" charset="0"/>
              </a:rPr>
              <a:t>Sesión/es con Fitness Tests (prueba de salud y fitness)</a:t>
            </a:r>
          </a:p>
          <a:p>
            <a:pPr marL="990600" lvl="1" indent="-533400"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Consulta inicial</a:t>
            </a:r>
            <a:endParaRPr lang="es-ES" sz="1600" dirty="0">
              <a:cs typeface="Times New Roman" pitchFamily="18" charset="0"/>
            </a:endParaRPr>
          </a:p>
          <a:p>
            <a:pPr marL="1371600" lvl="2" indent="-457200">
              <a:lnSpc>
                <a:spcPct val="90000"/>
              </a:lnSpc>
            </a:pPr>
            <a:r>
              <a:rPr lang="es-ES_tradnl" sz="1400" dirty="0">
                <a:cs typeface="Times New Roman" pitchFamily="18" charset="0"/>
              </a:rPr>
              <a:t>Cuestionario de salud</a:t>
            </a:r>
            <a:endParaRPr lang="es-ES" sz="1400" dirty="0">
              <a:cs typeface="Times New Roman" pitchFamily="18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es-ES_tradnl" sz="1600" b="1" dirty="0" smtClean="0">
                <a:cs typeface="Times New Roman" pitchFamily="18" charset="0"/>
              </a:rPr>
              <a:t>Senior Fitness </a:t>
            </a:r>
            <a:r>
              <a:rPr lang="es-ES_tradnl" sz="1600" b="1" dirty="0">
                <a:cs typeface="Times New Roman" pitchFamily="18" charset="0"/>
              </a:rPr>
              <a:t>test</a:t>
            </a:r>
            <a:r>
              <a:rPr lang="es-ES_tradnl" sz="1600" dirty="0">
                <a:cs typeface="Times New Roman" pitchFamily="18" charset="0"/>
              </a:rPr>
              <a:t>: Aplicación de las pruebas</a:t>
            </a:r>
            <a:r>
              <a:rPr lang="es-ES" sz="1600" b="1" dirty="0">
                <a:cs typeface="Times New Roman" pitchFamily="18" charset="0"/>
              </a:rPr>
              <a:t> </a:t>
            </a:r>
            <a:endParaRPr lang="es-ES" sz="1600" b="1" dirty="0" smtClean="0">
              <a:cs typeface="Times New Roman" pitchFamily="18" charset="0"/>
            </a:endParaRPr>
          </a:p>
          <a:p>
            <a:pPr marL="990600" lvl="1" indent="-533400">
              <a:lnSpc>
                <a:spcPct val="90000"/>
              </a:lnSpc>
            </a:pPr>
            <a:r>
              <a:rPr lang="es-ES" sz="1600" dirty="0" smtClean="0">
                <a:cs typeface="Times New Roman" pitchFamily="18" charset="0"/>
              </a:rPr>
              <a:t>Recogida de datos</a:t>
            </a:r>
            <a:endParaRPr lang="es-ES" sz="1600" dirty="0">
              <a:cs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_tradnl" sz="1800" b="1" dirty="0">
                <a:cs typeface="Times New Roman" pitchFamily="18" charset="0"/>
              </a:rPr>
              <a:t>Segunda fase (consulta) 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sz="1600" dirty="0" smtClean="0">
                <a:cs typeface="Times New Roman" pitchFamily="18" charset="0"/>
              </a:rPr>
              <a:t>Análisis de los resultados.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sz="1600" dirty="0" smtClean="0">
                <a:cs typeface="Times New Roman" pitchFamily="18" charset="0"/>
              </a:rPr>
              <a:t>Planteamiento de Objetivos y metas en base a los resultados obtenidos y las preferencias de la persona.</a:t>
            </a:r>
          </a:p>
          <a:p>
            <a:pPr marL="990600" lvl="1" indent="-533400">
              <a:lnSpc>
                <a:spcPct val="90000"/>
              </a:lnSpc>
            </a:pPr>
            <a:r>
              <a:rPr lang="es-ES" sz="1600" dirty="0" smtClean="0">
                <a:cs typeface="Times New Roman" pitchFamily="18" charset="0"/>
              </a:rPr>
              <a:t>Elaboración de un Programa concreto.</a:t>
            </a:r>
            <a:endParaRPr lang="es-ES" sz="1600" dirty="0">
              <a:cs typeface="Times New Roman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s-ES" sz="1800" dirty="0">
              <a:cs typeface="Times New Roman" pitchFamily="18" charset="0"/>
            </a:endParaRPr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PROCEDIMIENTO DE VALORACIÓN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086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539552" y="1556792"/>
            <a:ext cx="7556500" cy="573246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s-ES_tradnl" sz="1800" dirty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Sesión </a:t>
            </a:r>
            <a:r>
              <a:rPr lang="es-ES_tradnl" sz="18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Senior Fitness Test:</a:t>
            </a:r>
            <a:endParaRPr lang="es-ES_tradnl" sz="1800" dirty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_tradnl" sz="1600" dirty="0">
                <a:cs typeface="Times New Roman" pitchFamily="18" charset="0"/>
              </a:rPr>
              <a:t>Explicación de los tests y advertencias de seguridad.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_tradnl" sz="1600" dirty="0">
                <a:cs typeface="Times New Roman" pitchFamily="18" charset="0"/>
              </a:rPr>
              <a:t>El sujeto debe suspender su participación en el test </a:t>
            </a:r>
            <a:r>
              <a:rPr lang="es-ES_tradnl" sz="1600" dirty="0" smtClean="0">
                <a:cs typeface="Times New Roman" pitchFamily="18" charset="0"/>
              </a:rPr>
              <a:t>aeróbico en </a:t>
            </a:r>
            <a:r>
              <a:rPr lang="es-ES_tradnl" sz="1600" dirty="0">
                <a:cs typeface="Times New Roman" pitchFamily="18" charset="0"/>
              </a:rPr>
              <a:t>caso de mareos, </a:t>
            </a:r>
            <a:r>
              <a:rPr lang="es-ES_tradnl" sz="1600" dirty="0" smtClean="0">
                <a:cs typeface="Times New Roman" pitchFamily="18" charset="0"/>
              </a:rPr>
              <a:t>náuseas, </a:t>
            </a:r>
            <a:r>
              <a:rPr lang="es-ES_tradnl" sz="1600" dirty="0">
                <a:cs typeface="Times New Roman" pitchFamily="18" charset="0"/>
              </a:rPr>
              <a:t>dolor en pecho, o siempre que se encuentre mal. Dejar claro, que se trata de una prueba submáx.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_tradnl" sz="1600" dirty="0">
                <a:cs typeface="Times New Roman" pitchFamily="18" charset="0"/>
              </a:rPr>
              <a:t>Suspender el test flex, F y/o resistencia muscular en caso de molestia o lesión aguda.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s-ES_tradnl" sz="1600" dirty="0">
                <a:cs typeface="Times New Roman" pitchFamily="18" charset="0"/>
              </a:rPr>
              <a:t>S</a:t>
            </a:r>
            <a:r>
              <a:rPr lang="es-ES_tradnl" sz="1600" dirty="0" smtClean="0">
                <a:cs typeface="Times New Roman" pitchFamily="18" charset="0"/>
              </a:rPr>
              <a:t>i </a:t>
            </a:r>
            <a:r>
              <a:rPr lang="es-ES_tradnl" sz="1600" dirty="0">
                <a:cs typeface="Times New Roman" pitchFamily="18" charset="0"/>
              </a:rPr>
              <a:t>no se </a:t>
            </a:r>
            <a:r>
              <a:rPr lang="es-ES_tradnl" sz="1600" dirty="0" smtClean="0">
                <a:cs typeface="Times New Roman" pitchFamily="18" charset="0"/>
              </a:rPr>
              <a:t>puede realizar </a:t>
            </a:r>
            <a:r>
              <a:rPr lang="es-ES_tradnl" sz="1600" dirty="0">
                <a:cs typeface="Times New Roman" pitchFamily="18" charset="0"/>
              </a:rPr>
              <a:t>alguno de los tests, se tomará como referencia siempre el valor más bajo.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s-ES_tradnl" sz="1800" dirty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MUY IMPORTANTE:</a:t>
            </a:r>
            <a:r>
              <a:rPr lang="es-ES_tradnl" sz="1600" dirty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(2ª entrevista: post-tests) </a:t>
            </a:r>
          </a:p>
          <a:p>
            <a:pPr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Motivar siempre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Énfasis en lo positivo y reducción de lo negativo.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Relacionar siempre los objetivos del sujeto con los resultados obtenidos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Realizar un “contrato” (compromiso por consenso)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Ser realista con las metas del sujeto (mentira=frustración) 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Dar poca información, pero precisa</a:t>
            </a:r>
            <a:endParaRPr lang="es-ES" sz="16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600" dirty="0">
                <a:cs typeface="Times New Roman" pitchFamily="18" charset="0"/>
              </a:rPr>
              <a:t>Si no sabemos algo, no comentar (buscar y luego informar al sujeto)</a:t>
            </a:r>
            <a:r>
              <a:rPr lang="es-ES" sz="1600" dirty="0"/>
              <a:t> </a:t>
            </a:r>
          </a:p>
        </p:txBody>
      </p:sp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PUNTOS A CONSIDERAR…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825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SENIOR FITNESS TEST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" indent="0">
              <a:buNone/>
            </a:pPr>
            <a:r>
              <a:rPr lang="es-ES" dirty="0" smtClean="0"/>
              <a:t>Orden de realización de las pruebas:</a:t>
            </a:r>
          </a:p>
          <a:p>
            <a:pPr marL="36576" indent="0">
              <a:buNone/>
            </a:pPr>
            <a:endParaRPr lang="es-ES" dirty="0" smtClean="0"/>
          </a:p>
          <a:p>
            <a:pPr marL="852678" lvl="1" indent="-514350">
              <a:buFont typeface="+mj-lt"/>
              <a:buAutoNum type="arabicPeriod"/>
            </a:pPr>
            <a:r>
              <a:rPr lang="es-ES" dirty="0" smtClean="0"/>
              <a:t>Valoración del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Equilibrio.</a:t>
            </a:r>
          </a:p>
          <a:p>
            <a:pPr marL="852678" lvl="1" indent="-514350">
              <a:buFont typeface="+mj-lt"/>
              <a:buAutoNum type="arabicPeriod"/>
            </a:pPr>
            <a:r>
              <a:rPr lang="es-ES" dirty="0" smtClean="0"/>
              <a:t>Valoración de 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Flexibilidad.</a:t>
            </a:r>
          </a:p>
          <a:p>
            <a:pPr marL="852678" lvl="1" indent="-514350">
              <a:buFont typeface="+mj-lt"/>
              <a:buAutoNum type="arabicPeriod"/>
            </a:pPr>
            <a:r>
              <a:rPr lang="es-ES" dirty="0" smtClean="0"/>
              <a:t>Valoración de 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Agilidad.</a:t>
            </a:r>
          </a:p>
          <a:p>
            <a:pPr marL="852678" lvl="1" indent="-514350">
              <a:buFont typeface="+mj-lt"/>
              <a:buAutoNum type="arabicPeriod"/>
            </a:pPr>
            <a:r>
              <a:rPr lang="es-ES" dirty="0" smtClean="0"/>
              <a:t>Valoración de 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Fuerza 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uscular</a:t>
            </a:r>
          </a:p>
          <a:p>
            <a:pPr marL="852678" lvl="1" indent="-514350">
              <a:buFont typeface="+mj-lt"/>
              <a:buAutoNum type="arabicPeriod"/>
            </a:pPr>
            <a:r>
              <a:rPr lang="es-ES" dirty="0" smtClean="0"/>
              <a:t>Valoración de la 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Capacidad Aeróbica.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672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8596" y="1500174"/>
            <a:ext cx="7859712" cy="1092200"/>
          </a:xfrm>
        </p:spPr>
        <p:txBody>
          <a:bodyPr/>
          <a:lstStyle/>
          <a:p>
            <a:pPr marL="0" marR="45720" indent="0" algn="ctr">
              <a:buNone/>
            </a:pPr>
            <a:r>
              <a:rPr lang="es-ES" dirty="0" smtClean="0"/>
              <a:t>TEST DE EQUILIBRIO ESTÁTICO </a:t>
            </a:r>
          </a:p>
          <a:p>
            <a:pPr algn="ctr">
              <a:buFontTx/>
              <a:buNone/>
            </a:pPr>
            <a:r>
              <a:rPr lang="es-ES" sz="2400" dirty="0"/>
              <a:t>(Mantenerse en el sitio sobre un pie)</a:t>
            </a:r>
          </a:p>
        </p:txBody>
      </p:sp>
      <p:pic>
        <p:nvPicPr>
          <p:cNvPr id="79876" name="Picture 4" descr="P101018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00" y="2852738"/>
            <a:ext cx="227330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7" name="Picture 5" descr="P10101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2852738"/>
            <a:ext cx="2268537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8" name="Picture 6" descr="P101018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1863" y="2852738"/>
            <a:ext cx="2278062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3950" y="6656784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EQUILIBRIO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212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323850" y="2133600"/>
            <a:ext cx="8135938" cy="372409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PROTOCOLO:</a:t>
            </a:r>
            <a:endParaRPr lang="es-ES_tradnl" sz="20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Manos en las caderas y apoyado sobre la planta del pie.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El otro pie apoyado sobre el tobillo del pie sobre el que se sustenta.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Demostración por parte del evaluador.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Prueba de ensayo y 4 intentos (2 con cada pie).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Comienza cuando el participante levante el pie del suelo.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60 segundos. (registrar el tiempo a la décima de segundo más cercana).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Corregir al participante.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Si las manos se separan de las caderas, anotarlo y parar el cronómetro.</a:t>
            </a:r>
          </a:p>
        </p:txBody>
      </p:sp>
      <p:pic>
        <p:nvPicPr>
          <p:cNvPr id="80902" name="Picture 6" descr="P10101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82" y="3357562"/>
            <a:ext cx="922338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EQUILIBRIO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0708" y="1124744"/>
            <a:ext cx="7859712" cy="731416"/>
          </a:xfrm>
        </p:spPr>
        <p:txBody>
          <a:bodyPr/>
          <a:lstStyle/>
          <a:p>
            <a:pPr marL="0" marR="45720" indent="0" algn="ctr">
              <a:buNone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DE EQUILIBRIO ESTÁTICO </a:t>
            </a:r>
          </a:p>
        </p:txBody>
      </p:sp>
    </p:spTree>
    <p:extLst>
      <p:ext uri="{BB962C8B-B14F-4D97-AF65-F5344CB8AC3E}">
        <p14:creationId xmlns:p14="http://schemas.microsoft.com/office/powerpoint/2010/main" xmlns="" val="43253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323850" y="2133600"/>
            <a:ext cx="8135938" cy="116955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OBJETIVO:</a:t>
            </a:r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Valorar el equilibrio de la persona, aspecto de la condición física de vital importancia para evitar caídas.</a:t>
            </a:r>
            <a:endParaRPr lang="es-ES_tradnl" dirty="0"/>
          </a:p>
        </p:txBody>
      </p:sp>
      <p:pic>
        <p:nvPicPr>
          <p:cNvPr id="80902" name="Picture 6" descr="P10101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357562"/>
            <a:ext cx="2340268" cy="310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EQUILIBRIO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0708" y="1124744"/>
            <a:ext cx="7859712" cy="731416"/>
          </a:xfrm>
        </p:spPr>
        <p:txBody>
          <a:bodyPr/>
          <a:lstStyle/>
          <a:p>
            <a:pPr marL="0" marR="45720" indent="0" algn="ctr">
              <a:buNone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DE EQUILIBRIO ESTÁTICO </a:t>
            </a:r>
          </a:p>
        </p:txBody>
      </p:sp>
    </p:spTree>
    <p:extLst>
      <p:ext uri="{BB962C8B-B14F-4D97-AF65-F5344CB8AC3E}">
        <p14:creationId xmlns:p14="http://schemas.microsoft.com/office/powerpoint/2010/main" xmlns="" val="43623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285720" y="2060848"/>
            <a:ext cx="8135938" cy="335476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/>
              <a:t>POSIBLES PROBLEMAS EN LA EJECUCIÓN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Las manos se separan de las caderas.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El pie se separa del tobillo y queda al aire.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La punta de los dedos del pie no apoyado toca el suelo.</a:t>
            </a:r>
          </a:p>
          <a:p>
            <a:pPr>
              <a:spcBef>
                <a:spcPct val="50000"/>
              </a:spcBef>
            </a:pPr>
            <a:endParaRPr lang="es-ES_tradnl" dirty="0"/>
          </a:p>
          <a:p>
            <a:pPr>
              <a:spcBef>
                <a:spcPct val="50000"/>
              </a:spcBef>
            </a:pPr>
            <a:r>
              <a:rPr lang="es-ES_tradnl" sz="2000" b="1" dirty="0"/>
              <a:t>PUNTUACIÓN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</a:t>
            </a:r>
            <a:r>
              <a:rPr lang="es-ES_tradnl" dirty="0" smtClean="0"/>
              <a:t>60 segundos </a:t>
            </a:r>
            <a:r>
              <a:rPr lang="es-ES_tradnl" dirty="0"/>
              <a:t>= PUNTUACIÓN MÁXIMA.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Se registrará el mejor tiempo de los intentos con cada pierna.</a:t>
            </a: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EQUILIBRIO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0708" y="1041400"/>
            <a:ext cx="7859712" cy="731416"/>
          </a:xfrm>
        </p:spPr>
        <p:txBody>
          <a:bodyPr/>
          <a:lstStyle/>
          <a:p>
            <a:pPr marL="0" marR="45720" indent="0" algn="ctr">
              <a:buNone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DE EQUILIBRIO ESTÁTICO </a:t>
            </a:r>
          </a:p>
        </p:txBody>
      </p:sp>
    </p:spTree>
    <p:extLst>
      <p:ext uri="{BB962C8B-B14F-4D97-AF65-F5344CB8AC3E}">
        <p14:creationId xmlns:p14="http://schemas.microsoft.com/office/powerpoint/2010/main" xmlns="" val="70433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98792" y="1844824"/>
            <a:ext cx="8135938" cy="455509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DATOS CUANTITATIVOS: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Segundos manteniendo el equilibrio.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Diferencia de tiempos entre piernas.</a:t>
            </a:r>
          </a:p>
          <a:p>
            <a:pPr>
              <a:spcBef>
                <a:spcPct val="50000"/>
              </a:spcBef>
            </a:pPr>
            <a:endParaRPr lang="es-ES_tradnl" sz="2000" b="1" dirty="0"/>
          </a:p>
          <a:p>
            <a:pPr>
              <a:spcBef>
                <a:spcPct val="50000"/>
              </a:spcBef>
            </a:pPr>
            <a:r>
              <a:rPr lang="es-ES_tradnl" sz="2000" b="1" dirty="0" smtClean="0"/>
              <a:t>DATOS CUALITATIVOS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Temblor.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Posición de la cadera.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Movimientos compensatorios.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Apoyo en la pisada.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Posición de la rodilla.</a:t>
            </a:r>
            <a:endParaRPr lang="es-ES_tradnl" b="1" dirty="0"/>
          </a:p>
        </p:txBody>
      </p:sp>
      <p:pic>
        <p:nvPicPr>
          <p:cNvPr id="107524" name="Picture 4" descr="P10101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0863" y="2565400"/>
            <a:ext cx="244157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EQUILIBRIO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0708" y="1041400"/>
            <a:ext cx="7859712" cy="659408"/>
          </a:xfrm>
        </p:spPr>
        <p:txBody>
          <a:bodyPr/>
          <a:lstStyle/>
          <a:p>
            <a:pPr marL="0" marR="45720" indent="0" algn="ctr">
              <a:buNone/>
            </a:pPr>
            <a:r>
              <a:rPr lang="es-ES" dirty="0" smtClean="0"/>
              <a:t>TEST DE EQUILIBRIO ESTÁTICO </a:t>
            </a:r>
          </a:p>
        </p:txBody>
      </p:sp>
    </p:spTree>
    <p:extLst>
      <p:ext uri="{BB962C8B-B14F-4D97-AF65-F5344CB8AC3E}">
        <p14:creationId xmlns:p14="http://schemas.microsoft.com/office/powerpoint/2010/main" xmlns="" val="218033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85720" y="2143116"/>
            <a:ext cx="8135938" cy="45323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 dirty="0">
                <a:solidFill>
                  <a:srgbClr val="000000"/>
                </a:solidFill>
              </a:rPr>
              <a:t>       </a:t>
            </a:r>
            <a:r>
              <a:rPr lang="es-ES_tradnl" sz="2000" b="1" dirty="0"/>
              <a:t>VALORES DE REFERENCIA</a:t>
            </a: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</p:txBody>
      </p:sp>
      <p:pic>
        <p:nvPicPr>
          <p:cNvPr id="107524" name="Picture 4" descr="P10101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0863" y="2565400"/>
            <a:ext cx="244157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7551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6212020"/>
              </p:ext>
            </p:extLst>
          </p:nvPr>
        </p:nvGraphicFramePr>
        <p:xfrm>
          <a:off x="370169" y="2708920"/>
          <a:ext cx="4464050" cy="217646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232025"/>
                <a:gridCol w="2232025"/>
              </a:tblGrid>
              <a:tr h="544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Edad</a:t>
                      </a:r>
                      <a:endParaRPr kumimoji="0" lang="es-E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Tiempo</a:t>
                      </a:r>
                      <a:endParaRPr kumimoji="0" lang="es-E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solidFill>
                      <a:srgbClr val="00B0F0"/>
                    </a:solidFill>
                  </a:tcPr>
                </a:tc>
              </a:tr>
              <a:tr h="544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60-69 años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27 seg.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70-79 años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17,2 seg.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</a:tr>
              <a:tr h="544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80-99 años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8,5 seg.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107553" name="Text Box 33"/>
          <p:cNvSpPr txBox="1">
            <a:spLocks noChangeArrowheads="1"/>
          </p:cNvSpPr>
          <p:nvPr/>
        </p:nvSpPr>
        <p:spPr bwMode="auto">
          <a:xfrm>
            <a:off x="2857488" y="5072074"/>
            <a:ext cx="2735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/>
              <a:t>Bohannon (2006)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467544" y="5733256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0FE1AF"/>
                </a:solidFill>
              </a:rPr>
              <a:t>≤ 4 segundos: Riesgo elevado de caídas</a:t>
            </a:r>
            <a:endParaRPr lang="es-ES" dirty="0">
              <a:solidFill>
                <a:srgbClr val="0FE1AF"/>
              </a:solidFill>
            </a:endParaRPr>
          </a:p>
        </p:txBody>
      </p:sp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EQUILIBRIO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0708" y="1041400"/>
            <a:ext cx="7859712" cy="659408"/>
          </a:xfrm>
        </p:spPr>
        <p:txBody>
          <a:bodyPr/>
          <a:lstStyle/>
          <a:p>
            <a:pPr marL="0" marR="45720" indent="0" algn="ctr">
              <a:buNone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DE EQUILIBRIO ESTÁTICO </a:t>
            </a:r>
          </a:p>
        </p:txBody>
      </p:sp>
    </p:spTree>
    <p:extLst>
      <p:ext uri="{BB962C8B-B14F-4D97-AF65-F5344CB8AC3E}">
        <p14:creationId xmlns:p14="http://schemas.microsoft.com/office/powerpoint/2010/main" xmlns="" val="260698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8024" y="1340768"/>
            <a:ext cx="8516938" cy="818665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80000"/>
              </a:lnSpc>
              <a:buNone/>
            </a:pPr>
            <a:r>
              <a:rPr lang="es-ES" sz="2800" b="1" dirty="0"/>
              <a:t>TEST DE FUERZA </a:t>
            </a:r>
            <a:r>
              <a:rPr lang="es-ES" sz="2800" b="1" dirty="0" smtClean="0"/>
              <a:t>EXTREMIDADES </a:t>
            </a:r>
            <a:r>
              <a:rPr lang="es-ES" sz="2800" b="1" dirty="0"/>
              <a:t>INFERIORES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s-ES" dirty="0"/>
              <a:t>(Levantarse y sentarse </a:t>
            </a:r>
            <a:r>
              <a:rPr lang="es-ES" dirty="0" smtClean="0"/>
              <a:t>de </a:t>
            </a:r>
            <a:r>
              <a:rPr lang="es-ES" dirty="0"/>
              <a:t>una silla durante 30 seg.)</a:t>
            </a:r>
          </a:p>
        </p:txBody>
      </p:sp>
      <p:pic>
        <p:nvPicPr>
          <p:cNvPr id="9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752" y="3068960"/>
            <a:ext cx="3960440" cy="3014508"/>
          </a:xfrm>
          <a:prstGeom prst="rect">
            <a:avLst/>
          </a:prstGeom>
          <a:noFill/>
        </p:spPr>
      </p:pic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MUSCULAR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630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395288" y="1748909"/>
            <a:ext cx="8424862" cy="116955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OBJETIVO: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" sz="2000" b="1" dirty="0"/>
              <a:t>V</a:t>
            </a:r>
            <a:r>
              <a:rPr lang="es-ES" sz="2000" b="1" dirty="0" smtClean="0"/>
              <a:t>alorar </a:t>
            </a:r>
            <a:r>
              <a:rPr lang="es-ES" sz="2000" b="1" dirty="0"/>
              <a:t>la fuerza de los músculos extensores de las rodillas y de las caderas, responsables </a:t>
            </a:r>
            <a:r>
              <a:rPr lang="es-ES" sz="2000" b="1" dirty="0" smtClean="0"/>
              <a:t>de fallos </a:t>
            </a:r>
            <a:r>
              <a:rPr lang="es-ES" sz="2000" b="1" dirty="0"/>
              <a:t>al andar y de </a:t>
            </a:r>
            <a:r>
              <a:rPr lang="es-ES" sz="2000" b="1" dirty="0" smtClean="0"/>
              <a:t>caídas.</a:t>
            </a:r>
            <a:endParaRPr lang="es-ES_tradnl" sz="2000" b="1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5288" y="1052737"/>
            <a:ext cx="8516938" cy="5040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sz="2800" b="1" dirty="0" smtClean="0"/>
              <a:t>TEST DE FUERZA EXTREMIDADES INFERIORES</a:t>
            </a: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MUSCULAR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7499" y="3356992"/>
            <a:ext cx="3960440" cy="30145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5232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395288" y="1748909"/>
            <a:ext cx="8424862" cy="510909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/>
              <a:t>PROTOCOLO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dirty="0" smtClean="0"/>
              <a:t>Sentad</a:t>
            </a:r>
            <a:r>
              <a:rPr lang="es-ES_tradnl" dirty="0"/>
              <a:t>@ en la mitad de la silla, espalda erguida y planta de los pies apoyada en el </a:t>
            </a:r>
            <a:r>
              <a:rPr lang="es-ES_tradnl" dirty="0" smtClean="0"/>
              <a:t>suelo a la anchura de cadera con los tobillos y rodillas a la misma altura.</a:t>
            </a:r>
            <a:endParaRPr lang="es-ES_tradnl" dirty="0"/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dirty="0" smtClean="0"/>
              <a:t>Silla </a:t>
            </a:r>
            <a:r>
              <a:rPr lang="es-ES_tradnl" dirty="0"/>
              <a:t>pegada a la pared de 43cm de alto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dirty="0"/>
              <a:t>B</a:t>
            </a:r>
            <a:r>
              <a:rPr lang="es-ES_tradnl" dirty="0" smtClean="0"/>
              <a:t>razos </a:t>
            </a:r>
            <a:r>
              <a:rPr lang="es-ES_tradnl" dirty="0"/>
              <a:t>cruzados </a:t>
            </a:r>
            <a:r>
              <a:rPr lang="es-ES_tradnl" dirty="0" smtClean="0"/>
              <a:t>con manos sobre el pecho.</a:t>
            </a:r>
            <a:endParaRPr lang="es-ES_tradnl" dirty="0"/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dirty="0" smtClean="0"/>
              <a:t>A </a:t>
            </a:r>
            <a:r>
              <a:rPr lang="es-ES_tradnl" dirty="0"/>
              <a:t>la señal de YA!, levantarse (extensión completa) y </a:t>
            </a:r>
            <a:r>
              <a:rPr lang="es-ES_tradnl" dirty="0" smtClean="0"/>
              <a:t>sentarse.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dirty="0" smtClean="0"/>
              <a:t>NO </a:t>
            </a:r>
            <a:r>
              <a:rPr lang="es-ES_tradnl" dirty="0"/>
              <a:t>apoyarse en la silla o muslos.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dirty="0" smtClean="0"/>
              <a:t>Sentarse </a:t>
            </a:r>
            <a:r>
              <a:rPr lang="es-ES_tradnl" dirty="0"/>
              <a:t>completamente para que la ejecución sea válida</a:t>
            </a:r>
            <a:r>
              <a:rPr lang="es-ES_tradnl" dirty="0" smtClean="0"/>
              <a:t>.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dirty="0" smtClean="0"/>
              <a:t>No permitido rebotes.</a:t>
            </a:r>
            <a:endParaRPr lang="es-ES_tradnl" dirty="0"/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dirty="0" smtClean="0"/>
              <a:t>Tantos </a:t>
            </a:r>
            <a:r>
              <a:rPr lang="es-ES_tradnl" dirty="0"/>
              <a:t>movimientos como sea posible en 30 seg</a:t>
            </a:r>
            <a:r>
              <a:rPr lang="es-ES_tradnl" dirty="0" smtClean="0"/>
              <a:t>.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dirty="0" smtClean="0"/>
              <a:t>Permitir realizar prueba de ensayo.</a:t>
            </a:r>
            <a:endParaRPr lang="es-ES_tradnl" dirty="0"/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dirty="0" smtClean="0"/>
              <a:t>Posibilidad </a:t>
            </a:r>
            <a:r>
              <a:rPr lang="es-ES_tradnl" dirty="0"/>
              <a:t>de segunda oportunidad, previo descanso de 3 min.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5288" y="1052737"/>
            <a:ext cx="8516938" cy="5040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sz="2800" b="1" dirty="0" smtClean="0"/>
              <a:t>TEST DE FUERZA EXTREMIDADES INFERIORES</a:t>
            </a: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MUSCULAR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556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395288" y="1700808"/>
            <a:ext cx="8209160" cy="424731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PUNTUACIÓN:</a:t>
            </a:r>
            <a:endParaRPr lang="es-ES_tradnl" sz="20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sz="2000" dirty="0"/>
              <a:t> Número total de movimientos correctos en 30 seg.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sz="2000" dirty="0"/>
              <a:t> Al finalizar los 30 seg. si el movimiento se ha realizado a más de la mitad del recorrido, se cuenta como completo.</a:t>
            </a:r>
          </a:p>
          <a:p>
            <a:pPr>
              <a:spcBef>
                <a:spcPct val="50000"/>
              </a:spcBef>
            </a:pPr>
            <a:endParaRPr lang="es-ES_tradnl" sz="2000" u="sng" dirty="0"/>
          </a:p>
          <a:p>
            <a:pPr>
              <a:spcBef>
                <a:spcPct val="50000"/>
              </a:spcBef>
            </a:pPr>
            <a:r>
              <a:rPr lang="es-ES_tradnl" sz="2000" b="1" dirty="0" smtClean="0"/>
              <a:t>OBSERVACIÓN:</a:t>
            </a:r>
            <a:endParaRPr lang="es-ES_tradnl" sz="20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sz="2000" dirty="0"/>
              <a:t> Contar en voz alta, para que </a:t>
            </a:r>
            <a:r>
              <a:rPr lang="es-ES_tradnl" sz="2000" dirty="0" smtClean="0"/>
              <a:t>el </a:t>
            </a:r>
            <a:r>
              <a:rPr lang="es-ES_tradnl" sz="2000" dirty="0"/>
              <a:t>participante se percate de si la repetición es incorrecta</a:t>
            </a:r>
            <a:r>
              <a:rPr lang="es-ES_tradnl" sz="2000" dirty="0" smtClean="0"/>
              <a:t>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sz="2000" dirty="0"/>
              <a:t> </a:t>
            </a:r>
            <a:r>
              <a:rPr lang="es-ES_tradnl" sz="2000" dirty="0" smtClean="0"/>
              <a:t>En caso de repetición incorrecta no se avanza en la cuenta.</a:t>
            </a:r>
            <a:endParaRPr lang="es-ES_tradnl" sz="2000" dirty="0"/>
          </a:p>
          <a:p>
            <a:pPr>
              <a:spcBef>
                <a:spcPct val="50000"/>
              </a:spcBef>
            </a:pPr>
            <a:endParaRPr lang="es-ES_tradnl" sz="2000" u="sng" dirty="0"/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9893" y="5445224"/>
            <a:ext cx="1860786" cy="1325612"/>
          </a:xfrm>
          <a:prstGeom prst="rect">
            <a:avLst/>
          </a:prstGeom>
          <a:noFill/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95288" y="1052737"/>
            <a:ext cx="8516938" cy="5040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sz="2800" b="1" dirty="0" smtClean="0"/>
              <a:t>TEST DE FUERZA EXTREMIDADES INFERIORES</a:t>
            </a:r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MUSCULAR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135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98792" y="1844824"/>
            <a:ext cx="8135938" cy="393954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DATOS CUANTITATIVOS: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Número de repeticiones realizadas en 30 segundos.</a:t>
            </a:r>
          </a:p>
          <a:p>
            <a:pPr>
              <a:spcBef>
                <a:spcPct val="50000"/>
              </a:spcBef>
            </a:pPr>
            <a:endParaRPr lang="es-ES_tradnl" sz="2000" b="1" dirty="0"/>
          </a:p>
          <a:p>
            <a:pPr>
              <a:spcBef>
                <a:spcPct val="50000"/>
              </a:spcBef>
            </a:pPr>
            <a:r>
              <a:rPr lang="es-ES_tradnl" sz="2000" b="1" dirty="0" smtClean="0"/>
              <a:t>DATOS CUALITATIVOS: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Alineación de rodilla en plano frontal.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Apoyo de la pisada.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Capacidad de mantener el apoyo de los pies en el suelo en todo momento.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Capacidad de frenar en la fase descendente. </a:t>
            </a:r>
            <a:endParaRPr lang="es-ES_tradnl" b="1" dirty="0"/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MUSCULAR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20" y="1041400"/>
            <a:ext cx="8534752" cy="659408"/>
          </a:xfrm>
        </p:spPr>
        <p:txBody>
          <a:bodyPr>
            <a:normAutofit fontScale="92500"/>
          </a:bodyPr>
          <a:lstStyle/>
          <a:p>
            <a:pPr marL="0" marR="45720" indent="0" algn="ctr">
              <a:buNone/>
            </a:pPr>
            <a:r>
              <a:rPr lang="es-ES" b="1" dirty="0" smtClean="0"/>
              <a:t>TEST DE FUERZA EXTREMIDADES INFERIORES</a:t>
            </a:r>
          </a:p>
        </p:txBody>
      </p:sp>
    </p:spTree>
    <p:extLst>
      <p:ext uri="{BB962C8B-B14F-4D97-AF65-F5344CB8AC3E}">
        <p14:creationId xmlns:p14="http://schemas.microsoft.com/office/powerpoint/2010/main" xmlns="" val="90668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85720" y="1916832"/>
            <a:ext cx="8135938" cy="45323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 dirty="0">
                <a:solidFill>
                  <a:srgbClr val="000000"/>
                </a:solidFill>
              </a:rPr>
              <a:t>       </a:t>
            </a:r>
            <a:r>
              <a:rPr lang="es-ES_tradnl" sz="2000" b="1" dirty="0"/>
              <a:t>VALORES DE REFERENCIA</a:t>
            </a: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</p:txBody>
      </p:sp>
      <p:sp>
        <p:nvSpPr>
          <p:cNvPr id="107553" name="Text Box 33"/>
          <p:cNvSpPr txBox="1">
            <a:spLocks noChangeArrowheads="1"/>
          </p:cNvSpPr>
          <p:nvPr/>
        </p:nvSpPr>
        <p:spPr bwMode="auto">
          <a:xfrm>
            <a:off x="2857488" y="5072074"/>
            <a:ext cx="2735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/>
              <a:t>Bohannon (2006)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285720" y="5733256"/>
            <a:ext cx="8458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0FE1AF"/>
                </a:solidFill>
              </a:rPr>
              <a:t>&lt; 8 Repeticiones : Riesgo elevado de caídas tanto en hombres como en mujeres.</a:t>
            </a:r>
            <a:endParaRPr lang="es-ES" dirty="0">
              <a:solidFill>
                <a:srgbClr val="0FE1AF"/>
              </a:solidFill>
            </a:endParaRPr>
          </a:p>
        </p:txBody>
      </p:sp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MUSCULAR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20" y="1041400"/>
            <a:ext cx="8534752" cy="659408"/>
          </a:xfrm>
        </p:spPr>
        <p:txBody>
          <a:bodyPr>
            <a:normAutofit fontScale="92500"/>
          </a:bodyPr>
          <a:lstStyle/>
          <a:p>
            <a:pPr marL="0" marR="45720" indent="0" algn="ctr">
              <a:buNone/>
            </a:pPr>
            <a:r>
              <a:rPr lang="es-ES" b="1" dirty="0" smtClean="0"/>
              <a:t>TEST DE FUERZA EXTREMIDADES INFERIORES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57680580"/>
              </p:ext>
            </p:extLst>
          </p:nvPr>
        </p:nvGraphicFramePr>
        <p:xfrm>
          <a:off x="265575" y="2565400"/>
          <a:ext cx="553056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3520"/>
                <a:gridCol w="1843520"/>
                <a:gridCol w="18435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EDAD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MUJERES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HOMBRES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60-64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12- 17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14-19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65-69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11-16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12-18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70-74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10-15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12-17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75-79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10-15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11-17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80-84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9-14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10-15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85-89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8-13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8-14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90-94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4-11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7-12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176" y="3284984"/>
            <a:ext cx="2128717" cy="1516484"/>
          </a:xfrm>
          <a:prstGeom prst="rect">
            <a:avLst/>
          </a:prstGeom>
          <a:noFill/>
        </p:spPr>
      </p:pic>
      <p:sp>
        <p:nvSpPr>
          <p:cNvPr id="4" name="TestuKoadroa 3"/>
          <p:cNvSpPr txBox="1"/>
          <p:nvPr/>
        </p:nvSpPr>
        <p:spPr>
          <a:xfrm>
            <a:off x="1259632" y="6449145"/>
            <a:ext cx="5960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+ 2-3 repeticiones mejora significativa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69587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596" y="1500174"/>
            <a:ext cx="8229600" cy="1008063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s-ES" dirty="0" smtClean="0"/>
              <a:t>TEST DE FUERZA EXTR. SUPERIORES</a:t>
            </a:r>
          </a:p>
          <a:p>
            <a:pPr algn="ctr">
              <a:lnSpc>
                <a:spcPct val="90000"/>
              </a:lnSpc>
              <a:buNone/>
            </a:pPr>
            <a:r>
              <a:rPr lang="es-ES" sz="2400" dirty="0" smtClean="0"/>
              <a:t>(Flexiones de brazos – bíceps sentado)</a:t>
            </a:r>
          </a:p>
        </p:txBody>
      </p:sp>
      <p:pic>
        <p:nvPicPr>
          <p:cNvPr id="86020" name="Picture 4" descr="P10101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781300"/>
            <a:ext cx="242252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1" name="Picture 5" descr="P10101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2781300"/>
            <a:ext cx="237172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2" name="Picture 6" descr="P101019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788" y="2781300"/>
            <a:ext cx="2424112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MUSCULAR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718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6" name="Text Box 6"/>
          <p:cNvSpPr txBox="1">
            <a:spLocks noChangeArrowheads="1"/>
          </p:cNvSpPr>
          <p:nvPr/>
        </p:nvSpPr>
        <p:spPr bwMode="auto">
          <a:xfrm>
            <a:off x="468313" y="1773238"/>
            <a:ext cx="8280400" cy="136960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OBJETIVO:</a:t>
            </a:r>
            <a:endParaRPr lang="es-ES_tradnl" sz="20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 dirty="0"/>
              <a:t> </a:t>
            </a:r>
            <a:r>
              <a:rPr lang="es-ES" b="1" dirty="0"/>
              <a:t>Valorar la fuerza de la parte superior </a:t>
            </a:r>
            <a:r>
              <a:rPr lang="es-ES" b="1" dirty="0" smtClean="0"/>
              <a:t>del tronco </a:t>
            </a:r>
            <a:r>
              <a:rPr lang="es-ES" b="1" dirty="0"/>
              <a:t>tan necesaria para desarrollar tareas </a:t>
            </a:r>
            <a:r>
              <a:rPr lang="es-ES" b="1" dirty="0" smtClean="0"/>
              <a:t>cotidianas que </a:t>
            </a:r>
            <a:r>
              <a:rPr lang="es-ES" b="1" dirty="0"/>
              <a:t>involucran levantamientos, transportes…</a:t>
            </a:r>
            <a:endParaRPr lang="es-ES_tradnl" b="1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MUSCULAR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51521" y="1014649"/>
            <a:ext cx="8692454" cy="758589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 typeface="Wingdings 2"/>
              <a:buNone/>
            </a:pPr>
            <a:r>
              <a:rPr lang="es-ES" b="1" dirty="0" smtClean="0"/>
              <a:t>TEST DE FUERZA EXTREMIDADES SUPERIORES</a:t>
            </a:r>
          </a:p>
        </p:txBody>
      </p:sp>
      <p:pic>
        <p:nvPicPr>
          <p:cNvPr id="8" name="Picture 5" descr="P10101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142844"/>
            <a:ext cx="237172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3642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6" name="Text Box 6"/>
          <p:cNvSpPr txBox="1">
            <a:spLocks noChangeArrowheads="1"/>
          </p:cNvSpPr>
          <p:nvPr/>
        </p:nvSpPr>
        <p:spPr bwMode="auto">
          <a:xfrm>
            <a:off x="468313" y="1773238"/>
            <a:ext cx="8280400" cy="441659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PROTOCOLO:</a:t>
            </a:r>
            <a:endParaRPr lang="es-ES_tradnl" sz="20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 dirty="0"/>
              <a:t> </a:t>
            </a:r>
            <a:r>
              <a:rPr lang="es-ES_tradnl" dirty="0"/>
              <a:t>Sentad@ en una silla con la espalda estirada y pies apoyados, </a:t>
            </a:r>
            <a:r>
              <a:rPr lang="es-ES_tradnl"/>
              <a:t>lado </a:t>
            </a:r>
            <a:r>
              <a:rPr lang="es-ES_tradnl" smtClean="0"/>
              <a:t>ejecutor</a:t>
            </a:r>
            <a:r>
              <a:rPr lang="es-ES_tradnl" smtClean="0"/>
              <a:t> </a:t>
            </a:r>
            <a:r>
              <a:rPr lang="es-ES_tradnl" dirty="0"/>
              <a:t>al lateral de la silla.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Pesa de </a:t>
            </a:r>
            <a:r>
              <a:rPr lang="es-ES_tradnl" dirty="0">
                <a:solidFill>
                  <a:srgbClr val="0FE1AF"/>
                </a:solidFill>
              </a:rPr>
              <a:t>2kg para mujeres y 3kg para hombres.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El test comienza con el brazo abajo y al lado de la silla, perpendicular al suelo.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Señal YA!, gira palma hacia arriba y flexión completa del brazo y regresar a la posición del brazo completamente extendido.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Evaluador/a se arrodilla o se sienta al lado del brazo dominante.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Dedos mitad del </a:t>
            </a:r>
            <a:r>
              <a:rPr lang="es-ES_tradnl" dirty="0" smtClean="0"/>
              <a:t>bíceps </a:t>
            </a:r>
            <a:r>
              <a:rPr lang="es-ES_tradnl" dirty="0"/>
              <a:t>para evitar que se mueva la parte superior del brazo y asegurarse flexión completa.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El antebrazo del participante debería comprimir los dedos del examinador.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MUSCULAR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51521" y="1014649"/>
            <a:ext cx="8692454" cy="758589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 typeface="Wingdings 2"/>
              <a:buNone/>
            </a:pPr>
            <a:r>
              <a:rPr lang="es-ES" b="1" dirty="0" smtClean="0"/>
              <a:t>TEST DE FUERZA EXTREMIDADES SUPERIORES</a:t>
            </a:r>
          </a:p>
        </p:txBody>
      </p:sp>
    </p:spTree>
    <p:extLst>
      <p:ext uri="{BB962C8B-B14F-4D97-AF65-F5344CB8AC3E}">
        <p14:creationId xmlns:p14="http://schemas.microsoft.com/office/powerpoint/2010/main" xmlns="" val="206842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468313" y="1981974"/>
            <a:ext cx="8280400" cy="464742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PROTOCOLO (continuación):</a:t>
            </a:r>
            <a:endParaRPr lang="es-ES_tradnl" sz="20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 dirty="0"/>
              <a:t> Importante que la parte superior del brazo permanezca estabilizada durante el test.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 dirty="0"/>
              <a:t> Se puede necesitar colocar la otra mano detrás del codo para observar la extensión completa.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 dirty="0"/>
              <a:t> Dos intentos, uno con cada brazo (indicar brazo dominante).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 dirty="0"/>
              <a:t> Demostración y ensayo práctico de 1 </a:t>
            </a:r>
            <a:r>
              <a:rPr lang="es-ES_tradnl" b="1" dirty="0" smtClean="0"/>
              <a:t>ó </a:t>
            </a:r>
            <a:r>
              <a:rPr lang="es-ES_tradnl" b="1" dirty="0"/>
              <a:t>2 </a:t>
            </a:r>
            <a:r>
              <a:rPr lang="es-ES_tradnl" b="1" dirty="0" smtClean="0"/>
              <a:t>repeticiones.</a:t>
            </a:r>
          </a:p>
          <a:p>
            <a:pPr>
              <a:spcBef>
                <a:spcPct val="50000"/>
              </a:spcBef>
            </a:pPr>
            <a:endParaRPr lang="es-ES_tradnl" b="1" dirty="0"/>
          </a:p>
          <a:p>
            <a:pPr>
              <a:spcBef>
                <a:spcPct val="50000"/>
              </a:spcBef>
            </a:pPr>
            <a:r>
              <a:rPr lang="es-ES_tradnl" sz="2000" b="1" dirty="0" smtClean="0"/>
              <a:t>PUNTUACIÓN:</a:t>
            </a:r>
            <a:endParaRPr lang="es-ES_tradnl" sz="20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sz="2000" b="1" dirty="0"/>
              <a:t> </a:t>
            </a:r>
            <a:r>
              <a:rPr lang="es-ES_tradnl" b="1" dirty="0"/>
              <a:t>Registrar el mejor de los intentos en 30 seg.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 dirty="0" smtClean="0"/>
              <a:t> Si </a:t>
            </a:r>
            <a:r>
              <a:rPr lang="es-ES_tradnl" b="1" dirty="0"/>
              <a:t>el brazo pasa la mitad de recorrido al final de los 30 seg se cuenta como flexión completa.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MUSCULAR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251521" y="1014649"/>
            <a:ext cx="8692454" cy="758589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 typeface="Wingdings 2"/>
              <a:buNone/>
            </a:pPr>
            <a:r>
              <a:rPr lang="es-ES" b="1" dirty="0" smtClean="0"/>
              <a:t>TEST DE FUERZA EXTREMIDADES SUPERIORES</a:t>
            </a:r>
          </a:p>
        </p:txBody>
      </p:sp>
    </p:spTree>
    <p:extLst>
      <p:ext uri="{BB962C8B-B14F-4D97-AF65-F5344CB8AC3E}">
        <p14:creationId xmlns:p14="http://schemas.microsoft.com/office/powerpoint/2010/main" xmlns="" val="256444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98792" y="1844824"/>
            <a:ext cx="8135938" cy="317009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DATOS CUANTITATIVOS: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Número de repeticiones realizadas en 30 segundos.</a:t>
            </a:r>
          </a:p>
          <a:p>
            <a:pPr>
              <a:spcBef>
                <a:spcPct val="50000"/>
              </a:spcBef>
            </a:pPr>
            <a:endParaRPr lang="es-ES_tradnl" sz="2000" b="1" dirty="0"/>
          </a:p>
          <a:p>
            <a:pPr>
              <a:spcBef>
                <a:spcPct val="50000"/>
              </a:spcBef>
            </a:pPr>
            <a:r>
              <a:rPr lang="es-ES_tradnl" sz="2000" b="1" dirty="0" smtClean="0"/>
              <a:t>DATOS CUALITATIVOS: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Capacidad de disociar movimientos.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Capacidad de mantener el codo fijado.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Balanceo del cuerpo.</a:t>
            </a:r>
            <a:endParaRPr lang="es-ES_tradnl" b="1" dirty="0"/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MUSCULAR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20" y="1041400"/>
            <a:ext cx="8534752" cy="659408"/>
          </a:xfrm>
        </p:spPr>
        <p:txBody>
          <a:bodyPr>
            <a:normAutofit fontScale="85000" lnSpcReduction="10000"/>
          </a:bodyPr>
          <a:lstStyle/>
          <a:p>
            <a:pPr marL="0" marR="45720" indent="0" algn="ctr">
              <a:buNone/>
            </a:pPr>
            <a:r>
              <a:rPr lang="es-ES" b="1" dirty="0" smtClean="0"/>
              <a:t>TEST DE FUERZA EXTREMIDADES SUPERIORES</a:t>
            </a:r>
          </a:p>
        </p:txBody>
      </p:sp>
      <p:pic>
        <p:nvPicPr>
          <p:cNvPr id="6" name="Picture 5" descr="P10101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3005" y="3212976"/>
            <a:ext cx="237172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1469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85720" y="1916832"/>
            <a:ext cx="8135938" cy="45323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 dirty="0">
                <a:solidFill>
                  <a:srgbClr val="000000"/>
                </a:solidFill>
              </a:rPr>
              <a:t>       </a:t>
            </a:r>
            <a:r>
              <a:rPr lang="es-ES_tradnl" sz="2000" b="1" dirty="0"/>
              <a:t>VALORES DE REFERENCIA</a:t>
            </a: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</p:txBody>
      </p:sp>
      <p:sp>
        <p:nvSpPr>
          <p:cNvPr id="107553" name="Text Box 33"/>
          <p:cNvSpPr txBox="1">
            <a:spLocks noChangeArrowheads="1"/>
          </p:cNvSpPr>
          <p:nvPr/>
        </p:nvSpPr>
        <p:spPr bwMode="auto">
          <a:xfrm>
            <a:off x="2857488" y="5072074"/>
            <a:ext cx="2735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/>
              <a:t>Bohannon (2006)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285720" y="5733256"/>
            <a:ext cx="8458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0FE1AF"/>
                </a:solidFill>
              </a:rPr>
              <a:t>&lt; 11 Repeticiones : Déficit importante de fuerza en la extremidad superior.</a:t>
            </a:r>
            <a:endParaRPr lang="es-ES" dirty="0">
              <a:solidFill>
                <a:srgbClr val="0FE1AF"/>
              </a:solidFill>
            </a:endParaRPr>
          </a:p>
        </p:txBody>
      </p:sp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MUSCULAR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20" y="1041400"/>
            <a:ext cx="8534752" cy="659408"/>
          </a:xfrm>
        </p:spPr>
        <p:txBody>
          <a:bodyPr>
            <a:normAutofit fontScale="85000" lnSpcReduction="10000"/>
          </a:bodyPr>
          <a:lstStyle/>
          <a:p>
            <a:pPr marL="0" marR="45720" indent="0" algn="ctr">
              <a:buNone/>
            </a:pPr>
            <a:r>
              <a:rPr lang="es-ES" b="1" dirty="0" smtClean="0"/>
              <a:t>TEST DE FUERZA EXTREMIDADES SUPERIORES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54547661"/>
              </p:ext>
            </p:extLst>
          </p:nvPr>
        </p:nvGraphicFramePr>
        <p:xfrm>
          <a:off x="265575" y="2565400"/>
          <a:ext cx="553056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3520"/>
                <a:gridCol w="1843520"/>
                <a:gridCol w="18435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EDAD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HOMBRES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MUJERES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60-64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16-22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13-19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65-69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15-21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12-18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70-74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14-21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12-17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75-79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13-19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11-17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80-84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13-19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10-16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85-89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11-17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10-15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90-94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10-14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8-13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Picture 5" descr="P10101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780928"/>
            <a:ext cx="1873233" cy="2559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3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468313" y="1981974"/>
            <a:ext cx="8280400" cy="464742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PROTOCOLO (continuación):</a:t>
            </a:r>
            <a:endParaRPr lang="es-ES_tradnl" sz="20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b="1" dirty="0"/>
              <a:t> </a:t>
            </a:r>
            <a:r>
              <a:rPr lang="es-ES_tradnl" dirty="0"/>
              <a:t>Importante que la parte superior del brazo permanezca estabilizada durante el test.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Se puede necesitar colocar la otra mano detrás del codo para observar la extensión completa.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Dos intentos, uno con cada brazo (indicar brazo dominante).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Demostración y ensayo práctico de 1 o 2 rep</a:t>
            </a:r>
            <a:r>
              <a:rPr lang="es-ES_tradnl" dirty="0" smtClean="0"/>
              <a:t>.</a:t>
            </a:r>
          </a:p>
          <a:p>
            <a:pPr>
              <a:spcBef>
                <a:spcPct val="50000"/>
              </a:spcBef>
            </a:pPr>
            <a:endParaRPr lang="es-ES_tradnl" b="1" dirty="0"/>
          </a:p>
          <a:p>
            <a:pPr>
              <a:spcBef>
                <a:spcPct val="50000"/>
              </a:spcBef>
            </a:pPr>
            <a:r>
              <a:rPr lang="es-ES_tradnl" sz="2000" b="1" dirty="0" smtClean="0"/>
              <a:t>PUNTUACIÓN:</a:t>
            </a:r>
            <a:endParaRPr lang="es-ES_tradnl" sz="20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sz="2000" b="1" dirty="0"/>
              <a:t> </a:t>
            </a:r>
            <a:r>
              <a:rPr lang="es-ES_tradnl" dirty="0"/>
              <a:t>Registrar el mejor de los intentos en 30 seg.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 smtClean="0"/>
              <a:t> Si </a:t>
            </a:r>
            <a:r>
              <a:rPr lang="es-ES_tradnl" dirty="0"/>
              <a:t>el brazo pasa la mitad de recorrido al final de los 30 seg se cuenta como flexión completa.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MUSCULAR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251521" y="1014649"/>
            <a:ext cx="8692454" cy="758589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 typeface="Wingdings 2"/>
              <a:buNone/>
            </a:pPr>
            <a:r>
              <a:rPr lang="es-ES" b="1" dirty="0" smtClean="0"/>
              <a:t>TEST DE FUERZA EXTREMIDADES SUPERIORES</a:t>
            </a:r>
          </a:p>
        </p:txBody>
      </p:sp>
    </p:spTree>
    <p:extLst>
      <p:ext uri="{BB962C8B-B14F-4D97-AF65-F5344CB8AC3E}">
        <p14:creationId xmlns:p14="http://schemas.microsoft.com/office/powerpoint/2010/main" xmlns="" val="135975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052736"/>
            <a:ext cx="8229600" cy="731837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80000"/>
              </a:lnSpc>
              <a:buNone/>
            </a:pPr>
            <a:r>
              <a:rPr lang="es-ES" b="1" dirty="0"/>
              <a:t>TEST DE </a:t>
            </a:r>
            <a:r>
              <a:rPr lang="es-ES" b="1" dirty="0" smtClean="0"/>
              <a:t>FLEXIÓN DEL TRONCO EN SILLA</a:t>
            </a:r>
            <a:endParaRPr lang="es-ES" b="1" dirty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es-ES" sz="2800" dirty="0"/>
              <a:t>(Sentados en una silla tocarse la punta del pie)</a:t>
            </a:r>
          </a:p>
        </p:txBody>
      </p:sp>
      <p:pic>
        <p:nvPicPr>
          <p:cNvPr id="89092" name="Picture 4" descr="P10102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2420888"/>
            <a:ext cx="2693988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882931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FLEXIBILIDAD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818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8" name="Text Box 6"/>
          <p:cNvSpPr txBox="1">
            <a:spLocks noChangeArrowheads="1"/>
          </p:cNvSpPr>
          <p:nvPr/>
        </p:nvSpPr>
        <p:spPr bwMode="auto">
          <a:xfrm>
            <a:off x="395288" y="1916113"/>
            <a:ext cx="8280400" cy="164660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OBJETIVO:</a:t>
            </a:r>
            <a:endParaRPr lang="es-ES_tradnl" sz="20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</a:t>
            </a:r>
            <a:r>
              <a:rPr lang="es-ES" dirty="0"/>
              <a:t>Valorar la flexibilidad de la </a:t>
            </a:r>
            <a:r>
              <a:rPr lang="es-ES" dirty="0" smtClean="0"/>
              <a:t>musculatura posterior </a:t>
            </a:r>
            <a:r>
              <a:rPr lang="es-ES" dirty="0"/>
              <a:t>de las piernas y del tronco, zonas </a:t>
            </a:r>
            <a:r>
              <a:rPr lang="es-ES" dirty="0" smtClean="0"/>
              <a:t>muy importantes </a:t>
            </a:r>
            <a:r>
              <a:rPr lang="es-ES" dirty="0"/>
              <a:t>para un adecuado patrón de la deambulación y para diferentes tareas de movilidad tales </a:t>
            </a:r>
            <a:r>
              <a:rPr lang="es-ES" dirty="0" smtClean="0"/>
              <a:t>como entrar </a:t>
            </a:r>
            <a:r>
              <a:rPr lang="es-ES" dirty="0"/>
              <a:t>y salir de la bañera, de un </a:t>
            </a:r>
            <a:r>
              <a:rPr lang="es-ES" dirty="0" smtClean="0"/>
              <a:t>coche…</a:t>
            </a:r>
            <a:endParaRPr lang="es-ES_tradnl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1052737"/>
            <a:ext cx="8229600" cy="5040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FLEXIÓN DEL TRONCO EN SILLA</a:t>
            </a: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882931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FLEXIBILIDAD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8" name="Picture 4" descr="P10102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6084" y="3501008"/>
            <a:ext cx="2045916" cy="2734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9341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8" name="Text Box 6"/>
          <p:cNvSpPr txBox="1">
            <a:spLocks noChangeArrowheads="1"/>
          </p:cNvSpPr>
          <p:nvPr/>
        </p:nvSpPr>
        <p:spPr bwMode="auto">
          <a:xfrm>
            <a:off x="395288" y="1916113"/>
            <a:ext cx="8280400" cy="455509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PROTOCOLO:</a:t>
            </a:r>
            <a:endParaRPr lang="es-ES_tradnl" sz="20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Sentarse en </a:t>
            </a:r>
            <a:r>
              <a:rPr lang="es-ES_tradnl" dirty="0" smtClean="0"/>
              <a:t>la silla </a:t>
            </a:r>
            <a:r>
              <a:rPr lang="es-ES_tradnl" dirty="0"/>
              <a:t>de manera que la línea glútea estará alineada con el borde de la caja.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Una pierna en flexión (planta apoyada) y la otra en extensión (talón apoyado y pie flexionado 90º)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Espalda </a:t>
            </a:r>
            <a:r>
              <a:rPr lang="es-ES_tradnl" dirty="0" smtClean="0"/>
              <a:t>recta en </a:t>
            </a:r>
            <a:r>
              <a:rPr lang="es-ES_tradnl" dirty="0"/>
              <a:t>línea con </a:t>
            </a:r>
            <a:r>
              <a:rPr lang="es-ES_tradnl" dirty="0" smtClean="0"/>
              <a:t>la cabeza.</a:t>
            </a:r>
            <a:endParaRPr lang="es-ES_tradnl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Manos una sobre la otra y desplazar hacia abajo.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Se recomienda utilizar regla como guía para deslizar las manos y así nos sirve para medir la distancia también.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Mantener al menos 2 segundos.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Si la pierna se dobla, el participante debe echarse hacía atrás lentamente</a:t>
            </a:r>
            <a:r>
              <a:rPr lang="es-ES_tradnl" dirty="0" smtClean="0"/>
              <a:t>.</a:t>
            </a:r>
          </a:p>
          <a:p>
            <a:pPr>
              <a:spcBef>
                <a:spcPct val="50000"/>
              </a:spcBef>
            </a:pPr>
            <a:endParaRPr lang="es-ES_tradnl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1052737"/>
            <a:ext cx="8229600" cy="5040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FLEXIÓN DEL TRONCO EN SILLA</a:t>
            </a: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882931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FLEXIBILIDAD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170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2" name="Text Box 6"/>
          <p:cNvSpPr txBox="1">
            <a:spLocks noChangeArrowheads="1"/>
          </p:cNvSpPr>
          <p:nvPr/>
        </p:nvSpPr>
        <p:spPr bwMode="auto">
          <a:xfrm>
            <a:off x="392112" y="1772816"/>
            <a:ext cx="8351838" cy="450892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OBSERVACIONES:</a:t>
            </a:r>
            <a:endParaRPr lang="es-ES_tradnl" sz="20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El evaluador NO poner la mano en su rodilla ni ayudar al participante durante el test.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Expulsar el aire al inclinarse hacía delante.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Evitar rebotes y nunca estirar hasta un punto doloroso.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Demostración, tiempo de prueba y posteriormente realizar el test dos veces, una con cada </a:t>
            </a:r>
            <a:r>
              <a:rPr lang="es-ES_tradnl" dirty="0" smtClean="0"/>
              <a:t>pierna para ver cual es la mejor.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</a:t>
            </a:r>
            <a:r>
              <a:rPr lang="es-ES_tradnl" dirty="0" smtClean="0"/>
              <a:t>Evitar cifosis dorsal en la ejecución.</a:t>
            </a:r>
            <a:endParaRPr lang="es-ES_tradnl" dirty="0"/>
          </a:p>
          <a:p>
            <a:pPr>
              <a:spcBef>
                <a:spcPct val="50000"/>
              </a:spcBef>
            </a:pPr>
            <a:r>
              <a:rPr lang="es-ES_tradnl" sz="2000" b="1" dirty="0" smtClean="0"/>
              <a:t>PUNTUACIÓN:</a:t>
            </a:r>
            <a:endParaRPr lang="es-ES_tradnl" sz="20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sz="2000" dirty="0"/>
              <a:t> </a:t>
            </a:r>
            <a:r>
              <a:rPr lang="es-ES_tradnl" dirty="0"/>
              <a:t>Registrar número de cm que faltan para llegar al dedo gordo (puntuación negativa) o los que pasa del dedo gordo (puntuación positiva), registrar al cm más cercano.</a:t>
            </a: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1052737"/>
            <a:ext cx="8229600" cy="5040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FLEXIÓN DEL TRONCO EN SILLA</a:t>
            </a: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882931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FLEXIBILIDAD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4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98792" y="1844824"/>
            <a:ext cx="5353328" cy="301621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DATOS CUANTITATIVOS: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Centímetros a tocar punta del pie.</a:t>
            </a:r>
          </a:p>
          <a:p>
            <a:pPr>
              <a:spcBef>
                <a:spcPct val="50000"/>
              </a:spcBef>
            </a:pPr>
            <a:endParaRPr lang="es-ES_tradnl" sz="2000" b="1" dirty="0"/>
          </a:p>
          <a:p>
            <a:pPr>
              <a:spcBef>
                <a:spcPct val="50000"/>
              </a:spcBef>
            </a:pPr>
            <a:r>
              <a:rPr lang="es-ES_tradnl" sz="2000" b="1" dirty="0" smtClean="0"/>
              <a:t>DATOS CUALITATIVOS: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Flexibilidad de la cadena posterior.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Restricción de movimientos de flexión de tronco por grasa abdominal.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FLEXIBILIDAD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07504" y="980728"/>
            <a:ext cx="8928991" cy="115212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FLEXIBILIDAD </a:t>
            </a:r>
          </a:p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EXTREMIDADES SUPERIORES</a:t>
            </a:r>
          </a:p>
        </p:txBody>
      </p:sp>
      <p:pic>
        <p:nvPicPr>
          <p:cNvPr id="7" name="Picture 4" descr="P10102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440014"/>
            <a:ext cx="2693988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8953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85720" y="1916832"/>
            <a:ext cx="8135938" cy="45323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 dirty="0">
                <a:solidFill>
                  <a:srgbClr val="000000"/>
                </a:solidFill>
              </a:rPr>
              <a:t>       </a:t>
            </a:r>
            <a:r>
              <a:rPr lang="es-ES_tradnl" sz="2000" b="1" dirty="0"/>
              <a:t>VALORES DE REFERENCIA</a:t>
            </a: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</p:txBody>
      </p:sp>
      <p:sp>
        <p:nvSpPr>
          <p:cNvPr id="107553" name="Text Box 33"/>
          <p:cNvSpPr txBox="1">
            <a:spLocks noChangeArrowheads="1"/>
          </p:cNvSpPr>
          <p:nvPr/>
        </p:nvSpPr>
        <p:spPr bwMode="auto">
          <a:xfrm>
            <a:off x="2857488" y="5072074"/>
            <a:ext cx="2735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/>
              <a:t>Bohannon (2006)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285720" y="5733256"/>
            <a:ext cx="8458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0FE1AF"/>
                </a:solidFill>
              </a:rPr>
              <a:t>&gt; 5 cm Mujeres y 10 cm Hombres: Déficit importante de movilidad.</a:t>
            </a:r>
            <a:endParaRPr lang="es-ES" dirty="0">
              <a:solidFill>
                <a:srgbClr val="0FE1AF"/>
              </a:solidFill>
            </a:endParaRPr>
          </a:p>
        </p:txBody>
      </p:sp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FLEXIBILIDAD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3045176"/>
              </p:ext>
            </p:extLst>
          </p:nvPr>
        </p:nvGraphicFramePr>
        <p:xfrm>
          <a:off x="265575" y="2565400"/>
          <a:ext cx="553056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3520"/>
                <a:gridCol w="1843520"/>
                <a:gridCol w="18435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EDAD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HOMBRES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MUJERES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60-64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-7/ +10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-2/+12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65-69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-8/+7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-2/+11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70-74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-9/+6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-3/+10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75-79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-10/+5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-4/+9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80-84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-14/+5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-5/+7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85-89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-14/+2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-7/+6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90-94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-17/+2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-12/+3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07504" y="980728"/>
            <a:ext cx="8928991" cy="115212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FLEXIBILIDAD </a:t>
            </a:r>
          </a:p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EXTREMIDADES SUPERIORES</a:t>
            </a:r>
          </a:p>
        </p:txBody>
      </p:sp>
      <p:pic>
        <p:nvPicPr>
          <p:cNvPr id="11" name="Picture 4" descr="P10102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814811"/>
            <a:ext cx="2047440" cy="2736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0462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7504" y="980728"/>
            <a:ext cx="8928991" cy="1152128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80000"/>
              </a:lnSpc>
              <a:buNone/>
            </a:pPr>
            <a:r>
              <a:rPr lang="es-ES" b="1" dirty="0" smtClean="0"/>
              <a:t>TEST DE FLEXIBILIDAD </a:t>
            </a:r>
          </a:p>
          <a:p>
            <a:pPr algn="ctr">
              <a:lnSpc>
                <a:spcPct val="80000"/>
              </a:lnSpc>
              <a:buNone/>
            </a:pPr>
            <a:r>
              <a:rPr lang="es-ES" b="1" dirty="0" smtClean="0"/>
              <a:t>EXTREMIDADES SUPERIORES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s-ES" sz="2400" dirty="0" smtClean="0"/>
              <a:t>(</a:t>
            </a:r>
            <a:r>
              <a:rPr lang="es-ES" sz="2400" dirty="0"/>
              <a:t>Rascarse la espalda)</a:t>
            </a:r>
          </a:p>
        </p:txBody>
      </p:sp>
      <p:pic>
        <p:nvPicPr>
          <p:cNvPr id="9216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2571744"/>
            <a:ext cx="2451100" cy="3521552"/>
          </a:xfrm>
          <a:prstGeom prst="rect">
            <a:avLst/>
          </a:prstGeom>
          <a:noFill/>
        </p:spPr>
      </p:pic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882931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FLEXIBILIDAD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131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390525" y="2204864"/>
            <a:ext cx="8353425" cy="116955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OBJETIVO: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" sz="2000" b="1" dirty="0"/>
              <a:t>Valorar la flexibilidad del hombro </a:t>
            </a:r>
            <a:r>
              <a:rPr lang="es-ES" sz="2000" b="1" dirty="0" smtClean="0"/>
              <a:t>tan importante </a:t>
            </a:r>
            <a:r>
              <a:rPr lang="es-ES" sz="2000" b="1" dirty="0"/>
              <a:t>en tareas como peinarse, vestirse, alcanzar objetos..</a:t>
            </a:r>
            <a:endParaRPr lang="es-ES_tradnl" sz="2000" b="1" dirty="0"/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07504" y="980728"/>
            <a:ext cx="8928991" cy="100811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FLEXIBILIDAD </a:t>
            </a:r>
          </a:p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EXTREMIDADES SUPERIORES</a:t>
            </a: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882931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FLEXIBILIDAD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688" y="3501008"/>
            <a:ext cx="1977403" cy="28409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2428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390525" y="2204864"/>
            <a:ext cx="8353425" cy="372409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PROTOCOLO:</a:t>
            </a:r>
            <a:endParaRPr lang="es-ES_tradnl" sz="2000" b="1" dirty="0"/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Coloque </a:t>
            </a:r>
            <a:r>
              <a:rPr lang="es-ES" dirty="0"/>
              <a:t>una mano sobre el mismo hombro con la palma tocando la parte de atrás y llegar abajo de la espalda. </a:t>
            </a:r>
            <a:endParaRPr lang="es-ES" dirty="0" smtClean="0"/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Coloque </a:t>
            </a:r>
            <a:r>
              <a:rPr lang="es-ES" dirty="0"/>
              <a:t>la otra mano hasta la parte posterior de la cintura , con la palma hacia afuera. </a:t>
            </a:r>
            <a:endParaRPr lang="es-ES" dirty="0" smtClean="0"/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Llegar </a:t>
            </a:r>
            <a:r>
              <a:rPr lang="es-ES" dirty="0"/>
              <a:t>hasta la parte de atrás . Apunte los dedos medios de cada uno de la mano hacia la otra . </a:t>
            </a:r>
            <a:endParaRPr lang="es-ES" dirty="0" smtClean="0"/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Trate </a:t>
            </a:r>
            <a:r>
              <a:rPr lang="es-ES" dirty="0"/>
              <a:t>de tocar los dedos de cada mano en la mitad de la espalda </a:t>
            </a:r>
            <a:r>
              <a:rPr lang="es-ES" dirty="0" smtClean="0"/>
              <a:t>sin realizar rebotes ni movimientos bruscos.</a:t>
            </a:r>
            <a:endParaRPr lang="es-ES" dirty="0"/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No </a:t>
            </a:r>
            <a:r>
              <a:rPr lang="es-ES" dirty="0"/>
              <a:t>agarrar los dedos y tire de las manos. </a:t>
            </a:r>
            <a:endParaRPr lang="es-ES" dirty="0" smtClean="0"/>
          </a:p>
          <a:p>
            <a:pPr marL="342900" indent="-342900">
              <a:buFont typeface="+mj-lt"/>
              <a:buAutoNum type="arabicPeriod"/>
            </a:pPr>
            <a:r>
              <a:rPr lang="es-ES" dirty="0" smtClean="0"/>
              <a:t>Realice el ejercicio dos veces como </a:t>
            </a:r>
            <a:r>
              <a:rPr lang="es-ES" dirty="0"/>
              <a:t>calentamiento con los brazos en posiciones opuestas para determinar el lado preferido para llegar por encima del hombro .</a:t>
            </a:r>
            <a:endParaRPr lang="es-ES_tradnl" dirty="0"/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07504" y="980728"/>
            <a:ext cx="8928991" cy="100811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FLEXIBILIDAD </a:t>
            </a:r>
          </a:p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EXTREMIDADES SUPERIORES</a:t>
            </a: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882931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FLEXIBILIDAD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724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357158" y="2276872"/>
            <a:ext cx="8497887" cy="350865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PUNTUACIÓN:</a:t>
            </a:r>
            <a:endParaRPr lang="es-ES_tradnl" sz="2000" b="1" dirty="0"/>
          </a:p>
          <a:p>
            <a:r>
              <a:rPr lang="es-ES" dirty="0"/>
              <a:t>Se mide la distancia de superposición o entre la punta de los dedos más largos al centímetro más próximo. Se concede una puntuación negativa (-) para representar la distancia que falta para que se toquen los  dedos; se concede una puntuación positiva (+) para representar la distancia de  superposición. Se registra el mejor valor de los dos intentos.</a:t>
            </a:r>
          </a:p>
          <a:p>
            <a:endParaRPr lang="es-ES_tradnl" sz="2000" u="sng" dirty="0"/>
          </a:p>
          <a:p>
            <a:r>
              <a:rPr lang="es-ES_tradnl" sz="2000" b="1" dirty="0" smtClean="0"/>
              <a:t>OBSERVACIÓN:</a:t>
            </a:r>
            <a:endParaRPr lang="es-ES_tradnl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Para </a:t>
            </a:r>
            <a:r>
              <a:rPr lang="es-ES" dirty="0"/>
              <a:t>facilitar la medida conviene situar la regla por debajo de las manos (entre</a:t>
            </a:r>
          </a:p>
          <a:p>
            <a:r>
              <a:rPr lang="es-ES" dirty="0"/>
              <a:t>la espalda y las manos</a:t>
            </a:r>
            <a:r>
              <a:rPr lang="es-ES" dirty="0" smtClean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Evitar que el participante fuerce en exceso la zona lumbar.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Rodillas semiflexionadas.</a:t>
            </a:r>
            <a:endParaRPr lang="es-ES_tradnl" dirty="0"/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07504" y="980728"/>
            <a:ext cx="8928991" cy="115212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FLEXIBILIDAD </a:t>
            </a:r>
          </a:p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EXTREMIDADES SUPERIORES</a:t>
            </a: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26083" y="97797"/>
            <a:ext cx="8363272" cy="882931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FLEXIBILIDAD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328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98792" y="2085751"/>
            <a:ext cx="8135938" cy="224676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DATOS CUANTITATIVOS: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Centímetros entre manos..</a:t>
            </a:r>
          </a:p>
          <a:p>
            <a:pPr>
              <a:spcBef>
                <a:spcPct val="50000"/>
              </a:spcBef>
            </a:pPr>
            <a:endParaRPr lang="es-ES_tradnl" sz="2000" b="1" dirty="0"/>
          </a:p>
          <a:p>
            <a:pPr>
              <a:spcBef>
                <a:spcPct val="50000"/>
              </a:spcBef>
            </a:pPr>
            <a:r>
              <a:rPr lang="es-ES_tradnl" sz="2000" b="1" dirty="0" smtClean="0"/>
              <a:t>DATOS CUALITATIVOS: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Movilidad del del manguito de rotadores.</a:t>
            </a:r>
            <a:endParaRPr lang="es-ES_tradnl" b="1" dirty="0"/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FLEXIBILIDAD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07504" y="980728"/>
            <a:ext cx="8928991" cy="115212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FLEXIBILIDAD </a:t>
            </a:r>
          </a:p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EXTREMIDADES SUPERIORES</a:t>
            </a: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8144" y="2571744"/>
            <a:ext cx="2451100" cy="35215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8876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85720" y="1916832"/>
            <a:ext cx="8135938" cy="45323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 dirty="0">
                <a:solidFill>
                  <a:srgbClr val="000000"/>
                </a:solidFill>
              </a:rPr>
              <a:t>       </a:t>
            </a:r>
            <a:r>
              <a:rPr lang="es-ES_tradnl" sz="2000" b="1" dirty="0"/>
              <a:t>VALORES DE REFERENCIA</a:t>
            </a: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</p:txBody>
      </p:sp>
      <p:sp>
        <p:nvSpPr>
          <p:cNvPr id="107553" name="Text Box 33"/>
          <p:cNvSpPr txBox="1">
            <a:spLocks noChangeArrowheads="1"/>
          </p:cNvSpPr>
          <p:nvPr/>
        </p:nvSpPr>
        <p:spPr bwMode="auto">
          <a:xfrm>
            <a:off x="2857488" y="5072074"/>
            <a:ext cx="2735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/>
              <a:t>Bohannon (2006)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285720" y="5733256"/>
            <a:ext cx="8458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FE1AF"/>
                </a:solidFill>
              </a:rPr>
              <a:t>&gt;</a:t>
            </a:r>
            <a:r>
              <a:rPr lang="es-ES" dirty="0" smtClean="0">
                <a:solidFill>
                  <a:srgbClr val="0FE1AF"/>
                </a:solidFill>
              </a:rPr>
              <a:t> 5 cm Mujeres y 10 cm Hombres Repeticiones :Déficit importante de movilidad.</a:t>
            </a:r>
            <a:endParaRPr lang="es-ES" dirty="0">
              <a:solidFill>
                <a:srgbClr val="0FE1AF"/>
              </a:solidFill>
            </a:endParaRPr>
          </a:p>
        </p:txBody>
      </p:sp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FLEXIBILIDAD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61777106"/>
              </p:ext>
            </p:extLst>
          </p:nvPr>
        </p:nvGraphicFramePr>
        <p:xfrm>
          <a:off x="265575" y="2565400"/>
          <a:ext cx="553056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3520"/>
                <a:gridCol w="1843520"/>
                <a:gridCol w="18435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EDAD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HOMBRES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MUJERES</a:t>
                      </a:r>
                      <a:endParaRPr lang="es-E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60-64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-17/0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-8/+4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65-69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-19/-3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-9/+4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70-74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-20/-3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-10/+3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75-79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-23/-3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-12/+12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80-84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-24/-3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-14/0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85-89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-24/-5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-18/-3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90-94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-26/-8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-20/-3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07504" y="980728"/>
            <a:ext cx="8928991" cy="115212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FLEXIBILIDAD </a:t>
            </a:r>
          </a:p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EXTREMIDADES SUPERIORES</a:t>
            </a: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00" y="2918507"/>
            <a:ext cx="1754186" cy="25202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4382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72281" y="1196752"/>
            <a:ext cx="8893175" cy="947738"/>
          </a:xfrm>
        </p:spPr>
        <p:txBody>
          <a:bodyPr/>
          <a:lstStyle/>
          <a:p>
            <a:pPr algn="ctr">
              <a:lnSpc>
                <a:spcPct val="90000"/>
              </a:lnSpc>
              <a:buNone/>
            </a:pPr>
            <a:r>
              <a:rPr lang="es-ES" b="1" dirty="0"/>
              <a:t>TEST DE AGILIDAD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s-ES" sz="2400" dirty="0"/>
              <a:t>(Test de levantarse, caminar </a:t>
            </a:r>
            <a:r>
              <a:rPr lang="es-ES" sz="2400" dirty="0" smtClean="0"/>
              <a:t>2,45 metros  </a:t>
            </a:r>
            <a:r>
              <a:rPr lang="es-ES" sz="2400" dirty="0"/>
              <a:t>y volver a sentarse)</a:t>
            </a:r>
          </a:p>
        </p:txBody>
      </p:sp>
      <p:pic>
        <p:nvPicPr>
          <p:cNvPr id="95236" name="Picture 4" descr="P10102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2781300"/>
            <a:ext cx="231933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7" name="Picture 5" descr="P10102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2781300"/>
            <a:ext cx="2271713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8" name="Picture 6" descr="P10102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7763" y="2781300"/>
            <a:ext cx="2268537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AGILIDAD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164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395288" y="1861757"/>
            <a:ext cx="8353425" cy="136960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OBJETIVO:</a:t>
            </a:r>
            <a:endParaRPr lang="es-ES_tradnl" sz="20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E</a:t>
            </a:r>
            <a:r>
              <a:rPr lang="es-ES" dirty="0" smtClean="0"/>
              <a:t>valuar </a:t>
            </a:r>
            <a:r>
              <a:rPr lang="es-ES" dirty="0"/>
              <a:t>el equilibrio dinámico y la </a:t>
            </a:r>
            <a:r>
              <a:rPr lang="es-ES" dirty="0" smtClean="0"/>
              <a:t>agilidad que </a:t>
            </a:r>
            <a:r>
              <a:rPr lang="es-ES" dirty="0"/>
              <a:t>son factores importantes en tareas que </a:t>
            </a:r>
            <a:r>
              <a:rPr lang="es-ES" dirty="0" smtClean="0"/>
              <a:t>requieren maniobras </a:t>
            </a:r>
            <a:r>
              <a:rPr lang="es-ES" dirty="0"/>
              <a:t>rápidas tales como bajarse del autobús, </a:t>
            </a:r>
            <a:r>
              <a:rPr lang="es-ES" dirty="0" smtClean="0"/>
              <a:t>o levantarse </a:t>
            </a:r>
            <a:r>
              <a:rPr lang="es-ES" dirty="0"/>
              <a:t>para atender </a:t>
            </a:r>
            <a:r>
              <a:rPr lang="es-ES" dirty="0" smtClean="0"/>
              <a:t>algo.</a:t>
            </a:r>
            <a:endParaRPr lang="es-ES_tradnl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77052" y="1196752"/>
            <a:ext cx="8893175" cy="64807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 typeface="Wingdings 2"/>
              <a:buNone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DE AGILIDAD</a:t>
            </a: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AGILIDAD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8" name="Picture 4" descr="P10102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7406" y="3429000"/>
            <a:ext cx="231933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P10102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1231" y="3429000"/>
            <a:ext cx="2271713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6604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395288" y="1861757"/>
            <a:ext cx="8353425" cy="441659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PROTOCOLO:</a:t>
            </a:r>
            <a:endParaRPr lang="es-ES_tradnl" sz="20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</a:t>
            </a:r>
            <a:r>
              <a:rPr lang="es-ES_tradnl" dirty="0" smtClean="0"/>
              <a:t>Situar un cono frente a silla pegada a la pared a una distancia de 2,45 metros (borde más saliente)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 smtClean="0"/>
              <a:t>Sentado </a:t>
            </a:r>
            <a:r>
              <a:rPr lang="es-ES_tradnl" dirty="0"/>
              <a:t>completamente, posición erguida, manos muslos y plantas apoyadas, un pie un poco más adelantado.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Señal YA!, levantarse (se permite empujar los muslos), caminar tan rápido como sea posible, girar el cono </a:t>
            </a:r>
            <a:r>
              <a:rPr lang="es-ES_tradnl" dirty="0" smtClean="0"/>
              <a:t>(situado a y </a:t>
            </a:r>
            <a:r>
              <a:rPr lang="es-ES_tradnl" dirty="0"/>
              <a:t>regresar a la silla.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SIN CORRER.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Evaluador/a a mitad del recorrido para posible ayuda.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Poner el cronómetro en marcha a la señal nuestra de YA!, no cuando se levante, y pararlo cuando se siente. (Fiabilidad).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Realizar dos veces el test</a:t>
            </a:r>
            <a:r>
              <a:rPr lang="es-ES_tradnl" dirty="0" smtClean="0"/>
              <a:t>.</a:t>
            </a:r>
            <a:r>
              <a:rPr lang="es-ES_tradnl" dirty="0"/>
              <a:t> </a:t>
            </a:r>
            <a:r>
              <a:rPr lang="es-ES_tradnl" dirty="0" smtClean="0"/>
              <a:t>Un giro por cada lado.</a:t>
            </a:r>
            <a:endParaRPr lang="es-ES_tradnl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77052" y="1196752"/>
            <a:ext cx="8893175" cy="64807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 typeface="Wingdings 2"/>
              <a:buNone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DE AGILIDAD</a:t>
            </a:r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AGILIDAD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356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4" name="Picture 4" descr="P10102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5312246"/>
            <a:ext cx="1435280" cy="1431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6" name="Text Box 6"/>
          <p:cNvSpPr txBox="1">
            <a:spLocks noChangeArrowheads="1"/>
          </p:cNvSpPr>
          <p:nvPr/>
        </p:nvSpPr>
        <p:spPr bwMode="auto">
          <a:xfrm>
            <a:off x="395288" y="1772816"/>
            <a:ext cx="8280400" cy="353943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PUNTUACIÓN:</a:t>
            </a:r>
            <a:endParaRPr lang="es-ES_tradnl" sz="20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Tiempo transcurrido desde la señal de YA! Hasta la posición de sentado en el silla.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Registrar ambos test a la décima de segundo más próxima</a:t>
            </a:r>
            <a:r>
              <a:rPr lang="es-ES_tradnl" dirty="0" smtClean="0"/>
              <a:t>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</a:t>
            </a:r>
            <a:r>
              <a:rPr lang="es-ES_tradnl" dirty="0" smtClean="0"/>
              <a:t>Registrar el mejor tiempo para la puntuación global.</a:t>
            </a:r>
            <a:endParaRPr lang="es-ES_tradnl" dirty="0"/>
          </a:p>
          <a:p>
            <a:pPr>
              <a:spcBef>
                <a:spcPct val="50000"/>
              </a:spcBef>
            </a:pPr>
            <a:endParaRPr lang="es-ES_tradnl" sz="2000" b="1" dirty="0" smtClean="0"/>
          </a:p>
          <a:p>
            <a:pPr>
              <a:spcBef>
                <a:spcPct val="50000"/>
              </a:spcBef>
            </a:pPr>
            <a:r>
              <a:rPr lang="es-ES_tradnl" sz="2000" b="1" dirty="0" smtClean="0"/>
              <a:t>OBSERVACIÓN:</a:t>
            </a:r>
            <a:endParaRPr lang="es-ES_tradnl" sz="2000" b="1" dirty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_tradnl" dirty="0"/>
              <a:t> Tomar la distancia considerando el lado del cono más distante del borde delantero de la silla.</a:t>
            </a:r>
          </a:p>
        </p:txBody>
      </p:sp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72281" y="1124744"/>
            <a:ext cx="8893175" cy="473869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 typeface="Wingdings 2"/>
              <a:buNone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DE AGILIDAD</a:t>
            </a: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AGILIDAD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432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AGILIDAD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0708" y="1041400"/>
            <a:ext cx="7859712" cy="659408"/>
          </a:xfrm>
        </p:spPr>
        <p:txBody>
          <a:bodyPr/>
          <a:lstStyle/>
          <a:p>
            <a:pPr marL="0" marR="45720" indent="0" algn="ctr">
              <a:buNone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DE AGILIDAD</a:t>
            </a:r>
          </a:p>
        </p:txBody>
      </p:sp>
      <p:pic>
        <p:nvPicPr>
          <p:cNvPr id="12" name="Picture 4" descr="P10102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2492896"/>
            <a:ext cx="231933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251520" y="1763161"/>
            <a:ext cx="8135938" cy="353943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DATOS CUANTITATIVOS: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dirty="0" smtClean="0"/>
              <a:t>Segundos para hacer el recorrido.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dirty="0" smtClean="0"/>
              <a:t>Diferencia de tiempos según el lado de giro</a:t>
            </a:r>
          </a:p>
          <a:p>
            <a:pPr>
              <a:spcBef>
                <a:spcPct val="50000"/>
              </a:spcBef>
            </a:pPr>
            <a:endParaRPr lang="es-ES_tradnl" sz="2000" dirty="0"/>
          </a:p>
          <a:p>
            <a:pPr>
              <a:spcBef>
                <a:spcPct val="50000"/>
              </a:spcBef>
            </a:pPr>
            <a:r>
              <a:rPr lang="es-ES_tradnl" sz="2000" b="1" dirty="0" smtClean="0"/>
              <a:t>DATOS CUALITATIVOS: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dirty="0" smtClean="0"/>
              <a:t>Mecanismo de giro: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dirty="0" smtClean="0"/>
              <a:t>Acompañamiento con todo el cuerpo.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dirty="0" smtClean="0"/>
              <a:t>Giro en bloque.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47253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85720" y="2143116"/>
            <a:ext cx="8135938" cy="45323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 dirty="0">
                <a:solidFill>
                  <a:srgbClr val="000000"/>
                </a:solidFill>
              </a:rPr>
              <a:t>       </a:t>
            </a:r>
            <a:r>
              <a:rPr lang="es-ES_tradnl" sz="2000" b="1" dirty="0"/>
              <a:t>VALORES DE REFERENCIA</a:t>
            </a: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</p:txBody>
      </p:sp>
      <p:graphicFrame>
        <p:nvGraphicFramePr>
          <p:cNvPr id="107551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20651366"/>
              </p:ext>
            </p:extLst>
          </p:nvPr>
        </p:nvGraphicFramePr>
        <p:xfrm>
          <a:off x="370169" y="2708920"/>
          <a:ext cx="4464050" cy="217646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232025"/>
                <a:gridCol w="2232025"/>
              </a:tblGrid>
              <a:tr h="544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Edad</a:t>
                      </a:r>
                      <a:endParaRPr kumimoji="0" lang="es-E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Tiempo</a:t>
                      </a:r>
                      <a:endParaRPr kumimoji="0" lang="es-E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solidFill>
                      <a:srgbClr val="00B0F0"/>
                    </a:solidFill>
                  </a:tcPr>
                </a:tc>
              </a:tr>
              <a:tr h="544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60-69 años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7,1 - 9 seg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70-79 años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8,2 – 10,2 seg.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</a:tr>
              <a:tr h="544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80-99 años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 – 12,7 seg.</a:t>
                      </a:r>
                      <a:endParaRPr kumimoji="0" lang="es-E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107553" name="Text Box 33"/>
          <p:cNvSpPr txBox="1">
            <a:spLocks noChangeArrowheads="1"/>
          </p:cNvSpPr>
          <p:nvPr/>
        </p:nvSpPr>
        <p:spPr bwMode="auto">
          <a:xfrm>
            <a:off x="2857488" y="5072074"/>
            <a:ext cx="2735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dirty="0"/>
              <a:t>Bohannon (2006)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285720" y="5733256"/>
            <a:ext cx="4574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0FE1AF"/>
                </a:solidFill>
              </a:rPr>
              <a:t>&gt; </a:t>
            </a:r>
            <a:r>
              <a:rPr lang="es-ES" dirty="0">
                <a:solidFill>
                  <a:srgbClr val="0FE1AF"/>
                </a:solidFill>
              </a:rPr>
              <a:t>9</a:t>
            </a:r>
            <a:r>
              <a:rPr lang="es-ES" dirty="0" smtClean="0">
                <a:solidFill>
                  <a:srgbClr val="0FE1AF"/>
                </a:solidFill>
              </a:rPr>
              <a:t> segundos: Riesgo elevado de caídas</a:t>
            </a:r>
            <a:endParaRPr lang="es-ES" dirty="0">
              <a:solidFill>
                <a:srgbClr val="0FE1AF"/>
              </a:solidFill>
            </a:endParaRPr>
          </a:p>
        </p:txBody>
      </p:sp>
      <p:sp>
        <p:nvSpPr>
          <p:cNvPr id="10" name="1 Título"/>
          <p:cNvSpPr>
            <a:spLocks noGrp="1"/>
          </p:cNvSpPr>
          <p:nvPr>
            <p:ph type="title"/>
          </p:nvPr>
        </p:nvSpPr>
        <p:spPr>
          <a:xfrm>
            <a:off x="414793" y="116632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AGILIDAD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0708" y="1041400"/>
            <a:ext cx="7859712" cy="659408"/>
          </a:xfrm>
        </p:spPr>
        <p:txBody>
          <a:bodyPr/>
          <a:lstStyle/>
          <a:p>
            <a:pPr marL="0" marR="45720" indent="0" algn="ctr">
              <a:buNone/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DE AGILIDAD</a:t>
            </a:r>
          </a:p>
        </p:txBody>
      </p:sp>
      <p:pic>
        <p:nvPicPr>
          <p:cNvPr id="12" name="Picture 4" descr="P10102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2343162"/>
            <a:ext cx="231933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stuKoadroa 12"/>
          <p:cNvSpPr txBox="1"/>
          <p:nvPr/>
        </p:nvSpPr>
        <p:spPr>
          <a:xfrm>
            <a:off x="1259632" y="6449145"/>
            <a:ext cx="5960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0,8-1,2 segundos mejora significativa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45022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P10102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7691" y="2204864"/>
            <a:ext cx="5380056" cy="2725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AERÓBICA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CAMINATA 6 MINUTOS</a:t>
            </a:r>
          </a:p>
        </p:txBody>
      </p:sp>
    </p:spTree>
    <p:extLst>
      <p:ext uri="{BB962C8B-B14F-4D97-AF65-F5344CB8AC3E}">
        <p14:creationId xmlns:p14="http://schemas.microsoft.com/office/powerpoint/2010/main" xmlns="" val="222721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94501" y="1700808"/>
            <a:ext cx="8065288" cy="87408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vert="horz" wrap="square" lIns="0" rIns="0" bIns="0" anchor="b">
            <a:spAutoFit/>
          </a:bodyPr>
          <a:lstStyle/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s-ES_tradnl" sz="2000" b="1" dirty="0" smtClean="0"/>
              <a:t>OBJETIVO:</a:t>
            </a:r>
            <a:endParaRPr lang="es-ES_tradnl" sz="2000" b="1" dirty="0"/>
          </a:p>
          <a:p>
            <a:pPr marL="285750" indent="-28575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anose="020B0604020202020204" pitchFamily="34" charset="0"/>
              <a:buChar char="•"/>
            </a:pPr>
            <a:r>
              <a:rPr lang="es-ES" dirty="0"/>
              <a:t>Evaluar la capacidad aeróbica factor </a:t>
            </a:r>
            <a:r>
              <a:rPr lang="es-ES" dirty="0" smtClean="0"/>
              <a:t>muy importante </a:t>
            </a:r>
            <a:r>
              <a:rPr lang="es-ES" dirty="0"/>
              <a:t>para caminar, subir escaleras, ir de compras, hacer turismo…</a:t>
            </a:r>
            <a:endParaRPr lang="es-ES_tradnl" dirty="0"/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AERÓBICA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CAMINATA 6 MINUTOS</a:t>
            </a:r>
          </a:p>
        </p:txBody>
      </p:sp>
      <p:pic>
        <p:nvPicPr>
          <p:cNvPr id="6" name="Picture 4" descr="P10102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3501008"/>
            <a:ext cx="4083912" cy="2069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2248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721519" y="1561067"/>
            <a:ext cx="7772400" cy="48462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s-ES_tradnl" sz="2000" b="1" dirty="0">
                <a:cs typeface="Tahoma" pitchFamily="34" charset="0"/>
              </a:rPr>
              <a:t>FACTORES A TENER EN CUENTA ANTES DE LA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s-ES_tradnl" sz="2000" b="1" dirty="0" smtClean="0">
                <a:cs typeface="Tahoma" pitchFamily="34" charset="0"/>
              </a:rPr>
              <a:t>REALIZACIÓN </a:t>
            </a:r>
            <a:r>
              <a:rPr lang="es-ES_tradnl" sz="2000" b="1" dirty="0">
                <a:cs typeface="Tahoma" pitchFamily="34" charset="0"/>
              </a:rPr>
              <a:t>DEL </a:t>
            </a:r>
            <a:r>
              <a:rPr lang="es-ES_tradnl" sz="2000" b="1" dirty="0" smtClean="0">
                <a:cs typeface="Tahoma" pitchFamily="34" charset="0"/>
              </a:rPr>
              <a:t>TEST:</a:t>
            </a:r>
            <a:endParaRPr lang="es-ES_tradnl" sz="2000" b="1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es-ES_tradnl" sz="1400" dirty="0">
                <a:cs typeface="Tahoma" pitchFamily="34" charset="0"/>
              </a:rPr>
              <a:t> </a:t>
            </a:r>
            <a:endParaRPr lang="es-ES" sz="17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 smtClean="0">
                <a:cs typeface="Tahoma" pitchFamily="34" charset="0"/>
              </a:rPr>
              <a:t>NO COMIDA PRINCIPAL 3 </a:t>
            </a:r>
            <a:r>
              <a:rPr lang="es-ES_tradnl" sz="1900" dirty="0">
                <a:cs typeface="Tahoma" pitchFamily="34" charset="0"/>
              </a:rPr>
              <a:t>HORAS ANTES </a:t>
            </a:r>
            <a:endParaRPr lang="es-ES" sz="19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 smtClean="0">
                <a:cs typeface="Tahoma" pitchFamily="34" charset="0"/>
              </a:rPr>
              <a:t>PERMANECER </a:t>
            </a:r>
            <a:r>
              <a:rPr lang="es-ES_tradnl" sz="1900" dirty="0">
                <a:cs typeface="Tahoma" pitchFamily="34" charset="0"/>
              </a:rPr>
              <a:t>EN REPOSO 10 MIN. ANTES DE LA PRUEBA </a:t>
            </a:r>
            <a:endParaRPr lang="es-ES" sz="19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>
                <a:cs typeface="Tahoma" pitchFamily="34" charset="0"/>
              </a:rPr>
              <a:t>REALIZAR LA PRUEBA CON ROPA DEPORTIVA </a:t>
            </a:r>
            <a:endParaRPr lang="es-ES" sz="1900" dirty="0">
              <a:cs typeface="Times New Roman" pitchFamily="18" charset="0"/>
            </a:endParaRPr>
          </a:p>
          <a:p>
            <a:pPr algn="just">
              <a:lnSpc>
                <a:spcPct val="90000"/>
              </a:lnSpc>
              <a:spcAft>
                <a:spcPct val="25000"/>
              </a:spcAft>
            </a:pPr>
            <a:r>
              <a:rPr lang="es-ES_tradnl" sz="1900" dirty="0">
                <a:cs typeface="Tahoma" pitchFamily="34" charset="0"/>
              </a:rPr>
              <a:t>COMUNICAR CUALQUIER SENSACION SUBJETIVA </a:t>
            </a:r>
            <a:endParaRPr lang="es-ES" sz="19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spcAft>
                <a:spcPct val="25000"/>
              </a:spcAft>
              <a:buFont typeface="Wingdings" pitchFamily="2" charset="2"/>
              <a:buNone/>
            </a:pPr>
            <a:endParaRPr lang="es-ES_tradnl" sz="1900" dirty="0">
              <a:latin typeface="Comic Sans MS" pitchFamily="66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Aft>
                <a:spcPct val="25000"/>
              </a:spcAft>
              <a:buFont typeface="Wingdings" pitchFamily="2" charset="2"/>
              <a:buNone/>
            </a:pPr>
            <a:r>
              <a:rPr lang="es-ES_tradnl" sz="1900" dirty="0">
                <a:latin typeface="Comic Sans MS" pitchFamily="66" charset="0"/>
                <a:cs typeface="Times New Roman" pitchFamily="18" charset="0"/>
              </a:rPr>
              <a:t> </a:t>
            </a:r>
            <a:r>
              <a:rPr lang="es-ES_tradnl" sz="2000" b="1" dirty="0">
                <a:cs typeface="Tahoma" pitchFamily="34" charset="0"/>
              </a:rPr>
              <a:t>INTERRUMPIR LA PRUEBA SI:</a:t>
            </a:r>
            <a:endParaRPr lang="es-ES" sz="2000" b="1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900" dirty="0" smtClean="0">
                <a:cs typeface="Tahoma" pitchFamily="34" charset="0"/>
              </a:rPr>
              <a:t>HAY </a:t>
            </a:r>
            <a:r>
              <a:rPr lang="es-ES_tradnl" sz="1900" dirty="0">
                <a:cs typeface="Tahoma" pitchFamily="34" charset="0"/>
              </a:rPr>
              <a:t>UN AGOTAMIENTO SUBJETIVO</a:t>
            </a:r>
            <a:endParaRPr lang="es-ES" sz="19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900" dirty="0">
                <a:cs typeface="Tahoma" pitchFamily="34" charset="0"/>
              </a:rPr>
              <a:t>FUERTES MOLESTIAS </a:t>
            </a:r>
            <a:endParaRPr lang="es-ES" sz="19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s-ES_tradnl" sz="1900" dirty="0">
                <a:cs typeface="Tahoma" pitchFamily="34" charset="0"/>
              </a:rPr>
              <a:t>NO ASCENSO, O ASCENSO INADECUADO DE LA F.C</a:t>
            </a:r>
            <a:r>
              <a:rPr lang="es-ES_tradnl" sz="1900" dirty="0" smtClean="0">
                <a:cs typeface="Tahoma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s-ES_tradnl" sz="1900" dirty="0" smtClean="0">
                <a:cs typeface="Tahoma" pitchFamily="34" charset="0"/>
              </a:rPr>
              <a:t>MAREOS, NAUSEAS…</a:t>
            </a:r>
            <a:endParaRPr lang="es-ES" sz="1900" dirty="0" smtClean="0">
              <a:cs typeface="Times New Roman" pitchFamily="18" charset="0"/>
            </a:endParaRPr>
          </a:p>
          <a:p>
            <a:pPr marL="36576" indent="0">
              <a:lnSpc>
                <a:spcPct val="90000"/>
              </a:lnSpc>
              <a:buNone/>
            </a:pPr>
            <a:endParaRPr lang="es-ES" sz="1900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AERÓBICA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CAMINATA 6 MINUTOS</a:t>
            </a:r>
          </a:p>
        </p:txBody>
      </p:sp>
    </p:spTree>
    <p:extLst>
      <p:ext uri="{BB962C8B-B14F-4D97-AF65-F5344CB8AC3E}">
        <p14:creationId xmlns:p14="http://schemas.microsoft.com/office/powerpoint/2010/main" xmlns="" val="214387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214282" y="2348880"/>
            <a:ext cx="6264275" cy="576262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0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s-ES" sz="3200" b="1" dirty="0">
                <a:solidFill>
                  <a:prstClr val="white"/>
                </a:solidFill>
              </a:rPr>
              <a:t>CONTRAINDICADO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214282" y="3076568"/>
            <a:ext cx="6264275" cy="2601913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dirty="0">
                <a:solidFill>
                  <a:prstClr val="white"/>
                </a:solidFill>
              </a:rPr>
              <a:t> </a:t>
            </a:r>
            <a:r>
              <a:rPr lang="es-MX" sz="1600" b="1" dirty="0">
                <a:solidFill>
                  <a:prstClr val="white"/>
                </a:solidFill>
              </a:rPr>
              <a:t>Contraindicaciones </a:t>
            </a:r>
            <a:r>
              <a:rPr lang="es-MX" sz="1600" b="1" dirty="0" smtClean="0">
                <a:solidFill>
                  <a:prstClr val="white"/>
                </a:solidFill>
              </a:rPr>
              <a:t>Absolutas:</a:t>
            </a:r>
            <a:endParaRPr lang="es-ES" sz="1600" b="1" dirty="0">
              <a:solidFill>
                <a:prstClr val="white"/>
              </a:solidFill>
            </a:endParaRPr>
          </a:p>
          <a:p>
            <a:r>
              <a:rPr lang="es-MX" sz="1600" dirty="0">
                <a:solidFill>
                  <a:prstClr val="white"/>
                </a:solidFill>
              </a:rPr>
              <a:t>1. Infarto de Miocardio en el último mes.</a:t>
            </a:r>
            <a:endParaRPr lang="es-ES" sz="1600" dirty="0">
              <a:solidFill>
                <a:prstClr val="white"/>
              </a:solidFill>
            </a:endParaRPr>
          </a:p>
          <a:p>
            <a:r>
              <a:rPr lang="es-MX" sz="1600" dirty="0">
                <a:solidFill>
                  <a:prstClr val="white"/>
                </a:solidFill>
              </a:rPr>
              <a:t>2. Angina inestable.</a:t>
            </a:r>
          </a:p>
          <a:p>
            <a:r>
              <a:rPr lang="es-MX" sz="1600" dirty="0">
                <a:solidFill>
                  <a:prstClr val="white"/>
                </a:solidFill>
              </a:rPr>
              <a:t>3. HTA (PAS &gt;180 PAD &gt;100).</a:t>
            </a:r>
            <a:endParaRPr lang="es-ES" sz="1600" dirty="0">
              <a:solidFill>
                <a:prstClr val="white"/>
              </a:solidFill>
            </a:endParaRPr>
          </a:p>
          <a:p>
            <a:r>
              <a:rPr lang="es-MX" sz="1600" dirty="0">
                <a:solidFill>
                  <a:prstClr val="white"/>
                </a:solidFill>
              </a:rPr>
              <a:t>4. Frecuencia cardiaca basal &gt; 120/min.</a:t>
            </a:r>
          </a:p>
          <a:p>
            <a:r>
              <a:rPr lang="es-MX" sz="1600" dirty="0">
                <a:solidFill>
                  <a:prstClr val="white"/>
                </a:solidFill>
              </a:rPr>
              <a:t>5. Fiebre </a:t>
            </a:r>
          </a:p>
          <a:p>
            <a:endParaRPr lang="es-ES" sz="1600" dirty="0">
              <a:solidFill>
                <a:prstClr val="white"/>
              </a:solidFill>
            </a:endParaRPr>
          </a:p>
          <a:p>
            <a:r>
              <a:rPr lang="es-MX" sz="1600" b="1" dirty="0">
                <a:solidFill>
                  <a:prstClr val="white"/>
                </a:solidFill>
              </a:rPr>
              <a:t>Contraindicaciones </a:t>
            </a:r>
            <a:r>
              <a:rPr lang="es-MX" sz="1600" b="1" dirty="0" smtClean="0">
                <a:solidFill>
                  <a:prstClr val="white"/>
                </a:solidFill>
              </a:rPr>
              <a:t>Relativas:</a:t>
            </a:r>
            <a:endParaRPr lang="es-ES" sz="1600" b="1" dirty="0">
              <a:solidFill>
                <a:prstClr val="white"/>
              </a:solidFill>
            </a:endParaRPr>
          </a:p>
          <a:p>
            <a:r>
              <a:rPr lang="es-MX" sz="1600" dirty="0">
                <a:solidFill>
                  <a:prstClr val="white"/>
                </a:solidFill>
              </a:rPr>
              <a:t>1. Dificultad en la comprensión del test.</a:t>
            </a:r>
            <a:endParaRPr lang="es-ES" sz="1600" dirty="0">
              <a:solidFill>
                <a:prstClr val="white"/>
              </a:solidFill>
            </a:endParaRPr>
          </a:p>
          <a:p>
            <a:r>
              <a:rPr lang="es-MX" sz="1600" dirty="0">
                <a:solidFill>
                  <a:prstClr val="white"/>
                </a:solidFill>
              </a:rPr>
              <a:t>2. Trastornos músculo-esqueléticos.</a:t>
            </a:r>
          </a:p>
        </p:txBody>
      </p:sp>
      <p:pic>
        <p:nvPicPr>
          <p:cNvPr id="17419" name="Picture 11" descr="senal-suelo-adhesiva-prohibido-pasa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4248" y="3356992"/>
            <a:ext cx="2022415" cy="2013519"/>
          </a:xfrm>
          <a:prstGeom prst="rect">
            <a:avLst/>
          </a:prstGeom>
          <a:noFill/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AERÓBICA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CAMINATA 6 MINUTOS</a:t>
            </a:r>
          </a:p>
        </p:txBody>
      </p:sp>
    </p:spTree>
    <p:extLst>
      <p:ext uri="{BB962C8B-B14F-4D97-AF65-F5344CB8AC3E}">
        <p14:creationId xmlns:p14="http://schemas.microsoft.com/office/powerpoint/2010/main" xmlns="" val="286420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684212" y="1556792"/>
            <a:ext cx="6264275" cy="576263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0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s-ES" sz="3200" b="1" dirty="0">
                <a:solidFill>
                  <a:prstClr val="white"/>
                </a:solidFill>
              </a:rPr>
              <a:t>INDICACIONES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684213" y="2226751"/>
            <a:ext cx="6264275" cy="4539704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s-ES" sz="1700" dirty="0">
                <a:solidFill>
                  <a:prstClr val="white"/>
                </a:solidFill>
              </a:rPr>
              <a:t> </a:t>
            </a:r>
            <a:r>
              <a:rPr lang="es-ES" sz="1700" b="1" dirty="0" smtClean="0">
                <a:solidFill>
                  <a:prstClr val="white"/>
                </a:solidFill>
              </a:rPr>
              <a:t>Pre-tratamiento </a:t>
            </a:r>
            <a:r>
              <a:rPr lang="es-ES" sz="1700" b="1" dirty="0">
                <a:solidFill>
                  <a:prstClr val="white"/>
                </a:solidFill>
              </a:rPr>
              <a:t>y post-tratamiento: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</a:t>
            </a:r>
            <a:r>
              <a:rPr lang="es-MX" sz="1700" dirty="0" smtClean="0">
                <a:solidFill>
                  <a:prstClr val="white"/>
                </a:solidFill>
              </a:rPr>
              <a:t>Trasplante </a:t>
            </a:r>
            <a:r>
              <a:rPr lang="es-MX" sz="1700" dirty="0">
                <a:solidFill>
                  <a:prstClr val="white"/>
                </a:solidFill>
              </a:rPr>
              <a:t>pulmón.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Cirugía de reducción volumen del pulmón.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Rehabilitación pulmonar.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EPOC.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Hipertensión pulmonar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Insuficiencia Cardiaca.</a:t>
            </a:r>
          </a:p>
          <a:p>
            <a:pPr marL="342900" indent="-342900">
              <a:buFontTx/>
              <a:buAutoNum type="arabicPeriod"/>
            </a:pPr>
            <a:r>
              <a:rPr lang="es-MX" sz="1700" dirty="0">
                <a:solidFill>
                  <a:prstClr val="white"/>
                </a:solidFill>
              </a:rPr>
              <a:t> </a:t>
            </a:r>
            <a:r>
              <a:rPr lang="es-MX" sz="1700" b="1" dirty="0">
                <a:solidFill>
                  <a:prstClr val="white"/>
                </a:solidFill>
              </a:rPr>
              <a:t>Medir Capacidad Funcional: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EPOC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Fibrosis quística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Insuficiencia Cardiaca.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Enfermedad Vascular periférica.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 Pacientes de edad avanzada.</a:t>
            </a:r>
          </a:p>
          <a:p>
            <a:pPr marL="342900" indent="-342900">
              <a:buFontTx/>
              <a:buAutoNum type="arabicPeriod"/>
            </a:pPr>
            <a:r>
              <a:rPr lang="es-MX" sz="1700" dirty="0">
                <a:solidFill>
                  <a:prstClr val="white"/>
                </a:solidFill>
              </a:rPr>
              <a:t> </a:t>
            </a:r>
            <a:r>
              <a:rPr lang="es-MX" sz="1700" b="1" dirty="0">
                <a:solidFill>
                  <a:prstClr val="white"/>
                </a:solidFill>
              </a:rPr>
              <a:t>Predictor de morbilidad y mortalidad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Insuficiencia Cardiaca.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EPOC.</a:t>
            </a:r>
          </a:p>
          <a:p>
            <a:pPr marL="800100" lvl="1" indent="-342900">
              <a:buFontTx/>
              <a:buChar char="•"/>
            </a:pPr>
            <a:r>
              <a:rPr lang="es-MX" sz="1700" dirty="0">
                <a:solidFill>
                  <a:prstClr val="white"/>
                </a:solidFill>
              </a:rPr>
              <a:t>Hipertensión Pulmonar.</a:t>
            </a:r>
          </a:p>
        </p:txBody>
      </p:sp>
      <p:pic>
        <p:nvPicPr>
          <p:cNvPr id="28681" name="Picture 9" descr="free-entr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8850" y="4214818"/>
            <a:ext cx="1835150" cy="1835150"/>
          </a:xfrm>
          <a:prstGeom prst="rect">
            <a:avLst/>
          </a:prstGeom>
          <a:noFill/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AERÓBICA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CAMINATA 6 MINUTOS</a:t>
            </a:r>
          </a:p>
        </p:txBody>
      </p:sp>
    </p:spTree>
    <p:extLst>
      <p:ext uri="{BB962C8B-B14F-4D97-AF65-F5344CB8AC3E}">
        <p14:creationId xmlns:p14="http://schemas.microsoft.com/office/powerpoint/2010/main" xmlns="" val="244134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94501" y="1778641"/>
            <a:ext cx="8065288" cy="455817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vert="horz" wrap="square" lIns="0" rIns="0" bIns="0" anchor="b">
            <a:spAutoFit/>
          </a:bodyPr>
          <a:lstStyle/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s-ES_tradnl" sz="2000" b="1" dirty="0" smtClean="0"/>
              <a:t>PROTOCOLO:</a:t>
            </a:r>
            <a:endParaRPr lang="es-ES_tradnl" sz="2000" b="1" dirty="0"/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No Calentamiento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Registrar las vueltas de cada participante.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Valorar a </a:t>
            </a:r>
            <a:r>
              <a:rPr lang="es-ES_tradnl" dirty="0" smtClean="0">
                <a:solidFill>
                  <a:prstClr val="white"/>
                </a:solidFill>
              </a:rPr>
              <a:t>dos </a:t>
            </a:r>
            <a:r>
              <a:rPr lang="es-ES_tradnl" dirty="0">
                <a:solidFill>
                  <a:prstClr val="white"/>
                </a:solidFill>
              </a:rPr>
              <a:t>o </a:t>
            </a:r>
            <a:r>
              <a:rPr lang="es-ES_tradnl" dirty="0" smtClean="0">
                <a:solidFill>
                  <a:prstClr val="white"/>
                </a:solidFill>
              </a:rPr>
              <a:t>tres </a:t>
            </a:r>
            <a:r>
              <a:rPr lang="es-ES_tradnl" dirty="0">
                <a:solidFill>
                  <a:prstClr val="white"/>
                </a:solidFill>
              </a:rPr>
              <a:t>participantes a la vez, no más.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Caminar de forma individual tan rápido como puedan, no hablar, ni ir en parejas o grupos.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Señal de YA!, caminar tan rápido como les sea posible alrededor de la pista durante 6 min)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SIN </a:t>
            </a:r>
            <a:r>
              <a:rPr lang="es-ES_tradnl" dirty="0" smtClean="0">
                <a:solidFill>
                  <a:prstClr val="white"/>
                </a:solidFill>
              </a:rPr>
              <a:t>CORRER. Técnica normal de andar.</a:t>
            </a:r>
            <a:endParaRPr lang="es-ES_tradnl" dirty="0">
              <a:solidFill>
                <a:prstClr val="white"/>
              </a:solidFill>
            </a:endParaRP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Posibilidad de parar y descansar (colocar sillas).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Animar a los participantes.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Al final de los 6 min </a:t>
            </a:r>
            <a:r>
              <a:rPr lang="es-ES_tradnl" dirty="0" smtClean="0">
                <a:solidFill>
                  <a:prstClr val="white"/>
                </a:solidFill>
              </a:rPr>
              <a:t>registrar frecuencia cardíaca, distancia y escala de   Borg.</a:t>
            </a:r>
            <a:endParaRPr lang="es-ES_tradnl" dirty="0">
              <a:solidFill>
                <a:prstClr val="white"/>
              </a:solidFill>
            </a:endParaRP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</a:pPr>
            <a:r>
              <a:rPr lang="es-ES_tradnl" dirty="0">
                <a:solidFill>
                  <a:prstClr val="white"/>
                </a:solidFill>
              </a:rPr>
              <a:t> Sería conveniente el día antes realizar una sesión práctica.</a:t>
            </a: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AERÓBICA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CAMINATA 6 MINUTOS</a:t>
            </a:r>
          </a:p>
        </p:txBody>
      </p:sp>
    </p:spTree>
    <p:extLst>
      <p:ext uri="{BB962C8B-B14F-4D97-AF65-F5344CB8AC3E}">
        <p14:creationId xmlns:p14="http://schemas.microsoft.com/office/powerpoint/2010/main" xmlns="" val="83964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68313" y="1582252"/>
            <a:ext cx="8351837" cy="472437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vert="horz" wrap="square" lIns="0" rIns="0" bIns="0" anchor="b">
            <a:spAutoFit/>
          </a:bodyPr>
          <a:lstStyle/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s-ES_tradnl" sz="2000" b="1" dirty="0" smtClean="0"/>
              <a:t>SEGURIDAD:</a:t>
            </a:r>
            <a:endParaRPr lang="es-ES_tradnl" sz="2000" b="1" dirty="0"/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_tradnl" sz="2000" dirty="0">
                <a:solidFill>
                  <a:prstClr val="white"/>
                </a:solidFill>
              </a:rPr>
              <a:t> Indicar a los participantes que paren en cualquier momento si muestra signos de mareo, dolor, nauseas o fatiga indebida.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_tradnl" sz="2000" dirty="0">
                <a:solidFill>
                  <a:prstClr val="white"/>
                </a:solidFill>
              </a:rPr>
              <a:t> Al finalizar el test registrar escala de Borg y FC y que caminen lentamente 1 min para recuperar.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_tradnl" sz="2000" dirty="0">
                <a:solidFill>
                  <a:prstClr val="white"/>
                </a:solidFill>
              </a:rPr>
              <a:t> Importante mantener control visual sobre los participantes una vez haya terminado el test.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_tradnl" sz="2000" dirty="0">
                <a:solidFill>
                  <a:prstClr val="white"/>
                </a:solidFill>
              </a:rPr>
              <a:t> Personal con formación en primeros auxilios y maniobras de resucitación presente</a:t>
            </a:r>
            <a:r>
              <a:rPr lang="es-ES_tradnl" sz="2000" dirty="0" smtClean="0">
                <a:solidFill>
                  <a:prstClr val="white"/>
                </a:solidFill>
              </a:rPr>
              <a:t>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" sz="2000" dirty="0"/>
              <a:t>Dejar que el usuario se ralentice o descanse si se cansa. 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" sz="2000" dirty="0"/>
              <a:t>Asegurarse de que el suelo no es </a:t>
            </a:r>
            <a:r>
              <a:rPr lang="es-ES" sz="2000" dirty="0" smtClean="0"/>
              <a:t>resbaladizo. </a:t>
            </a:r>
            <a:endParaRPr lang="es-ES" sz="2000" dirty="0"/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" sz="2000" dirty="0"/>
              <a:t>Tenga una persona cerca para coger el participante en caso de perder el equilibrio</a:t>
            </a:r>
            <a:r>
              <a:rPr lang="es-ES" sz="2000" dirty="0" smtClean="0"/>
              <a:t>.</a:t>
            </a:r>
            <a:endParaRPr lang="es-ES_tradnl" sz="2000" dirty="0" smtClean="0">
              <a:solidFill>
                <a:prstClr val="white"/>
              </a:solidFill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endParaRPr lang="es-ES_tradnl" sz="2000" dirty="0">
              <a:solidFill>
                <a:prstClr val="white"/>
              </a:solidFill>
            </a:endParaRPr>
          </a:p>
        </p:txBody>
      </p:sp>
      <p:pic>
        <p:nvPicPr>
          <p:cNvPr id="5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AERÓBICA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CAMINATA 6 MINUTOS</a:t>
            </a:r>
          </a:p>
        </p:txBody>
      </p:sp>
    </p:spTree>
    <p:extLst>
      <p:ext uri="{BB962C8B-B14F-4D97-AF65-F5344CB8AC3E}">
        <p14:creationId xmlns:p14="http://schemas.microsoft.com/office/powerpoint/2010/main" xmlns="" val="228008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403350" y="1916113"/>
            <a:ext cx="4751388" cy="576262"/>
          </a:xfrm>
          <a:prstGeom prst="rect">
            <a:avLst/>
          </a:prstGeom>
          <a:solidFill>
            <a:srgbClr val="C0C0C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s-ES" sz="2400" b="1" dirty="0">
                <a:solidFill>
                  <a:prstClr val="white"/>
                </a:solidFill>
              </a:rPr>
              <a:t>CRITERIOS DE EXCLUSIÓN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50825" y="1916113"/>
            <a:ext cx="6985000" cy="576262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0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s-ES" sz="3200" b="1" dirty="0">
                <a:solidFill>
                  <a:prstClr val="white"/>
                </a:solidFill>
              </a:rPr>
              <a:t>CRITERIOS TERMINACIÓN TEST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250825" y="2492375"/>
            <a:ext cx="6985000" cy="2585323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s-ES" dirty="0">
                <a:solidFill>
                  <a:prstClr val="white"/>
                </a:solidFill>
              </a:rPr>
              <a:t> </a:t>
            </a:r>
            <a:r>
              <a:rPr lang="es-ES" b="1" dirty="0">
                <a:solidFill>
                  <a:prstClr val="white"/>
                </a:solidFill>
                <a:ea typeface="Times New Roman" pitchFamily="18" charset="0"/>
                <a:cs typeface="Tahoma" pitchFamily="34" charset="0"/>
              </a:rPr>
              <a:t>Los síntomas de angina o </a:t>
            </a:r>
            <a:r>
              <a:rPr lang="es-ES" b="1" dirty="0" smtClean="0">
                <a:solidFill>
                  <a:prstClr val="white"/>
                </a:solidFill>
                <a:ea typeface="Times New Roman" pitchFamily="18" charset="0"/>
                <a:cs typeface="Tahoma" pitchFamily="34" charset="0"/>
              </a:rPr>
              <a:t>disnea.</a:t>
            </a:r>
            <a:endParaRPr lang="es-ES" b="1" dirty="0">
              <a:solidFill>
                <a:prstClr val="white"/>
              </a:solidFill>
              <a:ea typeface="Times New Roman" pitchFamily="18" charset="0"/>
              <a:cs typeface="Tahoma" pitchFamily="34" charset="0"/>
            </a:endParaRPr>
          </a:p>
          <a:p>
            <a:pPr>
              <a:buFontTx/>
              <a:buChar char="•"/>
            </a:pPr>
            <a:endParaRPr lang="es-ES" b="1" dirty="0">
              <a:solidFill>
                <a:prstClr val="white"/>
              </a:solidFill>
              <a:cs typeface="Times New Roman" pitchFamily="18" charset="0"/>
            </a:endParaRP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r>
              <a:rPr lang="es-ES" b="1" dirty="0">
                <a:solidFill>
                  <a:prstClr val="white"/>
                </a:solidFill>
                <a:cs typeface="Times New Roman" pitchFamily="18" charset="0"/>
              </a:rPr>
              <a:t> Sensación de mareo o se desmaya.</a:t>
            </a: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endParaRPr lang="es-ES" b="1" dirty="0">
              <a:solidFill>
                <a:prstClr val="white"/>
              </a:solidFill>
              <a:cs typeface="Times New Roman" pitchFamily="18" charset="0"/>
            </a:endParaRP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r>
              <a:rPr lang="es-ES" b="1" dirty="0">
                <a:solidFill>
                  <a:prstClr val="white"/>
                </a:solidFill>
                <a:cs typeface="Times New Roman" pitchFamily="18" charset="0"/>
              </a:rPr>
              <a:t> Dolor en las piernas que limita aún más el ejercicio.</a:t>
            </a: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endParaRPr lang="es-ES" b="1" dirty="0">
              <a:solidFill>
                <a:prstClr val="white"/>
              </a:solidFill>
              <a:cs typeface="Times New Roman" pitchFamily="18" charset="0"/>
            </a:endParaRP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r>
              <a:rPr lang="es-ES" b="1" dirty="0">
                <a:solidFill>
                  <a:prstClr val="white"/>
                </a:solidFill>
                <a:cs typeface="Times New Roman" pitchFamily="18" charset="0"/>
              </a:rPr>
              <a:t> Tambaleo.</a:t>
            </a: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endParaRPr lang="es-ES" b="1" dirty="0">
              <a:solidFill>
                <a:prstClr val="white"/>
              </a:solidFill>
              <a:cs typeface="Times New Roman" pitchFamily="18" charset="0"/>
            </a:endParaRPr>
          </a:p>
          <a:p>
            <a:pPr>
              <a:buClr>
                <a:prstClr val="white"/>
              </a:buClr>
              <a:buFont typeface="Symbol" pitchFamily="18" charset="2"/>
              <a:buChar char=""/>
            </a:pPr>
            <a:r>
              <a:rPr lang="es-ES" b="1" dirty="0">
                <a:solidFill>
                  <a:prstClr val="white"/>
                </a:solidFill>
                <a:cs typeface="Times New Roman" pitchFamily="18" charset="0"/>
              </a:rPr>
              <a:t> Piel </a:t>
            </a:r>
            <a:r>
              <a:rPr lang="es-ES" b="1" dirty="0" smtClean="0">
                <a:solidFill>
                  <a:prstClr val="white"/>
                </a:solidFill>
                <a:cs typeface="Times New Roman" pitchFamily="18" charset="0"/>
              </a:rPr>
              <a:t>pálida </a:t>
            </a:r>
            <a:r>
              <a:rPr lang="es-ES" b="1" dirty="0">
                <a:solidFill>
                  <a:prstClr val="white"/>
                </a:solidFill>
                <a:cs typeface="Times New Roman" pitchFamily="18" charset="0"/>
              </a:rPr>
              <a:t>y/o síntomas de debilitamiento.</a:t>
            </a:r>
          </a:p>
        </p:txBody>
      </p:sp>
      <p:pic>
        <p:nvPicPr>
          <p:cNvPr id="25607" name="Picture 7" descr="ANd9GcR7TMJZYaFqRKYXjVo3flG8-ixBhUm3naz-0PWqKnHqOWDyX_FMhU9s4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3357562"/>
            <a:ext cx="1584325" cy="1584325"/>
          </a:xfrm>
          <a:prstGeom prst="rect">
            <a:avLst/>
          </a:prstGeom>
          <a:noFill/>
        </p:spPr>
      </p:pic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AERÓBICA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CAMINATA 6 MINUTOS</a:t>
            </a:r>
          </a:p>
        </p:txBody>
      </p:sp>
    </p:spTree>
    <p:extLst>
      <p:ext uri="{BB962C8B-B14F-4D97-AF65-F5344CB8AC3E}">
        <p14:creationId xmlns:p14="http://schemas.microsoft.com/office/powerpoint/2010/main" xmlns="" val="341397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AERÓBICA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CAMINATA 6 MINUTOS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21395" y="1700808"/>
            <a:ext cx="8135938" cy="153888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r>
              <a:rPr lang="es-ES_tradnl" sz="2000" b="1" dirty="0"/>
              <a:t>PUNTUACIÓN: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_tradnl" sz="2000" dirty="0">
                <a:solidFill>
                  <a:prstClr val="white"/>
                </a:solidFill>
              </a:rPr>
              <a:t> Número total de metros caminados en los 6 minutos.</a:t>
            </a:r>
          </a:p>
          <a:p>
            <a:pPr marL="274320" indent="-274320"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  <a:buFontTx/>
              <a:buChar char="•"/>
            </a:pPr>
            <a:r>
              <a:rPr lang="es-ES_tradnl" sz="2000" dirty="0">
                <a:solidFill>
                  <a:prstClr val="white"/>
                </a:solidFill>
              </a:rPr>
              <a:t> Evaluador o ayudante registrar marca del cono más cercano</a:t>
            </a:r>
            <a:r>
              <a:rPr lang="es-ES_tradnl" sz="2000" dirty="0" smtClean="0">
                <a:solidFill>
                  <a:prstClr val="white"/>
                </a:solidFill>
              </a:rPr>
              <a:t>.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endParaRPr lang="es-ES_tradnl" sz="2000" b="1" dirty="0" smtClean="0">
              <a:solidFill>
                <a:srgbClr val="2FC1BA"/>
              </a:solidFill>
            </a:endParaRPr>
          </a:p>
        </p:txBody>
      </p:sp>
      <p:pic>
        <p:nvPicPr>
          <p:cNvPr id="8" name="Picture 4" descr="P10102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7691" y="3284984"/>
            <a:ext cx="5380056" cy="2725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8104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435294" y="6168581"/>
            <a:ext cx="8232663" cy="461665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dirty="0">
                <a:solidFill>
                  <a:prstClr val="white"/>
                </a:solidFill>
              </a:rPr>
              <a:t>González, R. (2005).</a:t>
            </a:r>
            <a:r>
              <a:rPr lang="es-ES" sz="1200" b="1" i="1" dirty="0">
                <a:solidFill>
                  <a:prstClr val="white"/>
                </a:solidFill>
              </a:rPr>
              <a:t>Test de Caminata de 6 Minutos: su Aplicabilidad Clínica y Modo de Aplicación en Pacientes con Insuficiencia Cardíaca</a:t>
            </a:r>
            <a:r>
              <a:rPr lang="es-ES" sz="1200" b="1" dirty="0">
                <a:solidFill>
                  <a:prstClr val="white"/>
                </a:solidFill>
              </a:rPr>
              <a:t>. Simposio Argentino Brasileño de Ejercicio, Ergometría </a:t>
            </a:r>
            <a:r>
              <a:rPr lang="es-ES" sz="1200" b="1" dirty="0" smtClean="0">
                <a:solidFill>
                  <a:prstClr val="white"/>
                </a:solidFill>
              </a:rPr>
              <a:t>y Rehabilitación</a:t>
            </a:r>
            <a:r>
              <a:rPr lang="es-ES" sz="1200" b="1" dirty="0">
                <a:solidFill>
                  <a:prstClr val="white"/>
                </a:solidFill>
              </a:rPr>
              <a:t>.</a:t>
            </a:r>
          </a:p>
        </p:txBody>
      </p:sp>
      <p:pic>
        <p:nvPicPr>
          <p:cNvPr id="7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AERÓBICA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CAMINATA 6 MINUTOS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21395" y="1700808"/>
            <a:ext cx="8135938" cy="415498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Clr>
                <a:srgbClr val="0BD0D9"/>
              </a:buClr>
              <a:buSzPct val="95000"/>
            </a:pPr>
            <a:endParaRPr lang="es-ES_tradnl" sz="2000" b="1" dirty="0" smtClean="0">
              <a:solidFill>
                <a:srgbClr val="2FC1BA"/>
              </a:solidFill>
            </a:endParaRPr>
          </a:p>
          <a:p>
            <a:pPr>
              <a:spcBef>
                <a:spcPct val="50000"/>
              </a:spcBef>
            </a:pPr>
            <a:r>
              <a:rPr lang="es-ES_tradnl" sz="2000" b="1" dirty="0" smtClean="0"/>
              <a:t>VALORES </a:t>
            </a:r>
            <a:r>
              <a:rPr lang="es-ES_tradnl" sz="2000" b="1" dirty="0"/>
              <a:t>DE </a:t>
            </a:r>
            <a:r>
              <a:rPr lang="es-ES_tradnl" sz="2000" b="1" dirty="0" smtClean="0"/>
              <a:t>REFERENCIA: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Aplicar Ecuación de Enright para conocer valores medios y límite inferior aceptable: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Hombres: </a:t>
            </a:r>
            <a:r>
              <a:rPr lang="es-ES_tradnl" b="1" dirty="0" smtClean="0"/>
              <a:t>(7,57 x talla-cm) – (5,2 x edad)- (1,76 x peso-kg) – 309</a:t>
            </a:r>
          </a:p>
          <a:p>
            <a:pPr marL="1257300" lvl="2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b="1" dirty="0" smtClean="0"/>
              <a:t>LIA: Valor medio - 153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Mujeres: </a:t>
            </a:r>
            <a:r>
              <a:rPr lang="es-ES_tradnl" b="1" dirty="0" smtClean="0"/>
              <a:t>(2,11 </a:t>
            </a:r>
            <a:r>
              <a:rPr lang="es-ES_tradnl" b="1" dirty="0"/>
              <a:t>x talla-cm) – (</a:t>
            </a:r>
            <a:r>
              <a:rPr lang="es-ES_tradnl" b="1" dirty="0" smtClean="0"/>
              <a:t>5,78 </a:t>
            </a:r>
            <a:r>
              <a:rPr lang="es-ES_tradnl" b="1" dirty="0"/>
              <a:t>x edad)- </a:t>
            </a:r>
            <a:r>
              <a:rPr lang="es-ES_tradnl" b="1" dirty="0" smtClean="0"/>
              <a:t>(2,29 </a:t>
            </a:r>
            <a:r>
              <a:rPr lang="es-ES_tradnl" b="1" dirty="0"/>
              <a:t>x peso-kg</a:t>
            </a:r>
            <a:r>
              <a:rPr lang="es-ES_tradnl" b="1" dirty="0" smtClean="0"/>
              <a:t>) + 667</a:t>
            </a:r>
          </a:p>
          <a:p>
            <a:pPr marL="1257300" lvl="2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b="1" dirty="0" smtClean="0"/>
              <a:t>LIA: Valor medio - 139</a:t>
            </a:r>
            <a:endParaRPr lang="es-ES_tradnl" b="1" dirty="0"/>
          </a:p>
          <a:p>
            <a:pPr>
              <a:spcBef>
                <a:spcPct val="50000"/>
              </a:spcBef>
            </a:pPr>
            <a:r>
              <a:rPr lang="es-ES_tradnl" b="1" dirty="0" smtClean="0">
                <a:solidFill>
                  <a:srgbClr val="2FC1BA"/>
                </a:solidFill>
              </a:rPr>
              <a:t>&lt; 320 metros: Deterioro severo de la Capacidad Funcional.</a:t>
            </a:r>
            <a:endParaRPr lang="es-ES_tradnl" b="1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endParaRPr lang="es-ES_tradnl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004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3"/>
          <p:cNvSpPr txBox="1">
            <a:spLocks noChangeArrowheads="1"/>
          </p:cNvSpPr>
          <p:nvPr/>
        </p:nvSpPr>
        <p:spPr bwMode="auto">
          <a:xfrm>
            <a:off x="298792" y="1844824"/>
            <a:ext cx="8445158" cy="455509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dirty="0" smtClean="0"/>
              <a:t>DATOS CUANTITATIVOS: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Número de metros recorridos.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FC cardíaca al finalizar la prueba.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Percepción subjetiva de esfuerzo- Borg.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Velocidad.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Pasos / unidad de tiempo.</a:t>
            </a:r>
          </a:p>
          <a:p>
            <a:pPr>
              <a:spcBef>
                <a:spcPct val="50000"/>
              </a:spcBef>
            </a:pPr>
            <a:endParaRPr lang="es-ES_tradnl" sz="2000" b="1" dirty="0"/>
          </a:p>
          <a:p>
            <a:pPr>
              <a:spcBef>
                <a:spcPct val="50000"/>
              </a:spcBef>
            </a:pPr>
            <a:r>
              <a:rPr lang="es-ES_tradnl" sz="2000" b="1" dirty="0" smtClean="0"/>
              <a:t>DATOS CUALITATIVOS: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Patrón de la marcha: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Tipo de pisada, oscilación de la pelvis, posición del tronco…</a:t>
            </a:r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10" name="1 Título">
            <a:hlinkClick r:id="rId3" action="ppaction://hlinkfile"/>
          </p:cNvPr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VALORACIÓN AERÓBICA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Rectangle 2">
            <a:hlinkClick r:id="rId4" action="ppaction://hlinkfile"/>
          </p:cNvPr>
          <p:cNvSpPr txBox="1">
            <a:spLocks noChangeArrowheads="1"/>
          </p:cNvSpPr>
          <p:nvPr/>
        </p:nvSpPr>
        <p:spPr>
          <a:xfrm>
            <a:off x="971599" y="980728"/>
            <a:ext cx="7128793" cy="5760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 typeface="Wingdings 2"/>
              <a:buNone/>
            </a:pPr>
            <a:r>
              <a:rPr lang="es-ES" b="1" dirty="0" smtClean="0"/>
              <a:t>TEST DE CAMINATA 6 MINUTOS</a:t>
            </a:r>
          </a:p>
        </p:txBody>
      </p:sp>
    </p:spTree>
    <p:extLst>
      <p:ext uri="{BB962C8B-B14F-4D97-AF65-F5344CB8AC3E}">
        <p14:creationId xmlns:p14="http://schemas.microsoft.com/office/powerpoint/2010/main" xmlns="" val="92872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422" y="2276872"/>
            <a:ext cx="4176464" cy="2579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3038" y="2276872"/>
            <a:ext cx="4352806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30470" y="177281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HOMBRES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5039121" y="177281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MUJERES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83568" y="5898701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RIKLI, R. y JONES, J.: Senior Fitness </a:t>
            </a:r>
            <a:r>
              <a:rPr lang="en-US" dirty="0" smtClean="0"/>
              <a:t>Tests </a:t>
            </a:r>
            <a:r>
              <a:rPr lang="en-US" dirty="0"/>
              <a:t>Manual, Human Kinetic, 2001.</a:t>
            </a:r>
            <a:endParaRPr lang="es-ES" dirty="0"/>
          </a:p>
        </p:txBody>
      </p:sp>
      <p:pic>
        <p:nvPicPr>
          <p:cNvPr id="8" name="Picture 4" descr="http://bizkaikoa.bizkaia.net/irudiak/ald_logo_gorr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3950" y="6629400"/>
            <a:ext cx="400050" cy="228600"/>
          </a:xfrm>
          <a:prstGeom prst="rect">
            <a:avLst/>
          </a:prstGeom>
          <a:noFill/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426083" y="97797"/>
            <a:ext cx="8363272" cy="882931"/>
          </a:xfrm>
          <a:prstGeom prst="rect">
            <a:avLst/>
          </a:prstGeom>
        </p:spPr>
        <p:txBody>
          <a:bodyPr vert="horz" lIns="45720" rIns="45720"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RESUMEN VALORES DE REFERENCIA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283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CONCLUSIONES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7859216" cy="4525963"/>
          </a:xfrm>
        </p:spPr>
        <p:txBody>
          <a:bodyPr/>
          <a:lstStyle/>
          <a:p>
            <a:r>
              <a:rPr lang="es-ES" dirty="0" smtClean="0"/>
              <a:t>Importancia de utilizar test como punto de partida de un Programa de AF.</a:t>
            </a:r>
          </a:p>
          <a:p>
            <a:r>
              <a:rPr lang="es-ES" dirty="0" smtClean="0"/>
              <a:t>Utilizar la información para crear metas y objetivos concretos.</a:t>
            </a:r>
          </a:p>
          <a:p>
            <a:r>
              <a:rPr lang="es-ES" dirty="0" smtClean="0"/>
              <a:t>Utilizar los test periódicamente para comprobar la consecución de metas y objetivos.</a:t>
            </a:r>
          </a:p>
          <a:p>
            <a:r>
              <a:rPr lang="es-ES" dirty="0" smtClean="0"/>
              <a:t>Posibilidad de mejora de la motivación.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14377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BIBLIOGRAFÍA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fontScale="85000" lnSpcReduction="10000"/>
          </a:bodyPr>
          <a:lstStyle/>
          <a:p>
            <a:r>
              <a:rPr lang="es-ES" sz="3200" dirty="0"/>
              <a:t>ACSM (2014). </a:t>
            </a:r>
            <a:r>
              <a:rPr lang="es-ES" sz="3200" i="1" dirty="0"/>
              <a:t>Manual ACSM para la Valoración y Prescripción del Ejercicio</a:t>
            </a:r>
            <a:r>
              <a:rPr lang="es-ES" sz="3200" dirty="0"/>
              <a:t>. 3ª edición. Paidotribo.</a:t>
            </a:r>
          </a:p>
          <a:p>
            <a:pPr marL="36576" indent="0">
              <a:buNone/>
            </a:pPr>
            <a:endParaRPr lang="es-ES" sz="3200" dirty="0"/>
          </a:p>
          <a:p>
            <a:r>
              <a:rPr lang="en-US" sz="3200" dirty="0"/>
              <a:t>BACPR Exercise for Cardiac Rehabilitation Student Workbook (2012). United Kingdom</a:t>
            </a:r>
          </a:p>
          <a:p>
            <a:endParaRPr lang="en-US" sz="3200" dirty="0"/>
          </a:p>
          <a:p>
            <a:r>
              <a:rPr lang="en-US" sz="3200" dirty="0"/>
              <a:t>Mora, J., </a:t>
            </a:r>
            <a:r>
              <a:rPr lang="en-US" sz="3200" dirty="0" smtClean="0"/>
              <a:t>González</a:t>
            </a:r>
            <a:r>
              <a:rPr lang="en-US" sz="3200" dirty="0"/>
              <a:t>, J.L., Mora, H. (2007). Baterías de Tests más utilizadas para la Valoración de los niveles de Condición Física en sujetos mayores. </a:t>
            </a:r>
            <a:r>
              <a:rPr lang="es-ES" sz="3200" i="1" dirty="0"/>
              <a:t>Revista Española de Educación Física y Deporte; 6: 107-129.</a:t>
            </a:r>
            <a:endParaRPr lang="en-US" sz="3200" i="1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86376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écnico">
  <a:themeElements>
    <a:clrScheme name="Técnico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ko gai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426</TotalTime>
  <Words>3763</Words>
  <Application>Microsoft Office PowerPoint</Application>
  <PresentationFormat>Presentación en pantalla (4:3)</PresentationFormat>
  <Paragraphs>643</Paragraphs>
  <Slides>61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61</vt:i4>
      </vt:variant>
    </vt:vector>
  </HeadingPairs>
  <TitlesOfParts>
    <vt:vector size="62" baseType="lpstr">
      <vt:lpstr>Técnico</vt:lpstr>
      <vt:lpstr>INTRODUCCIÓN A LA ACTIVIDAD FÍSICA PARA LA SALUD</vt:lpstr>
      <vt:lpstr>CONTENIDOS</vt:lpstr>
      <vt:lpstr>FITNESS</vt:lpstr>
      <vt:lpstr>RAZONES PARA REALIZAR TEST</vt:lpstr>
      <vt:lpstr>TEST Y MOTIVACIÓN</vt:lpstr>
      <vt:lpstr>Test de Fitness y fiabilidad, la eterna cuestión…</vt:lpstr>
      <vt:lpstr>Test de Fitness y fiabilidad, la eterna cuestión…</vt:lpstr>
      <vt:lpstr>PROCEDIMIENTO DE VALORACIÓN</vt:lpstr>
      <vt:lpstr>PUNTOS A CONSIDERAR…</vt:lpstr>
      <vt:lpstr>SENIOR FITNESS TEST</vt:lpstr>
      <vt:lpstr>VALORACIÓN EQUILIBRIO</vt:lpstr>
      <vt:lpstr>VALORACIÓN EQUILIBRIO</vt:lpstr>
      <vt:lpstr>VALORACIÓN EQUILIBRIO</vt:lpstr>
      <vt:lpstr>VALORACIÓN EQUILIBRIO</vt:lpstr>
      <vt:lpstr>VALORACIÓN EQUILIBRIO</vt:lpstr>
      <vt:lpstr>VALORACIÓN EQUILIBRIO</vt:lpstr>
      <vt:lpstr>VALORACIÓN MUSCULAR</vt:lpstr>
      <vt:lpstr>VALORACIÓN MUSCULAR</vt:lpstr>
      <vt:lpstr>VALORACIÓN MUSCULAR</vt:lpstr>
      <vt:lpstr>VALORACIÓN MUSCULAR</vt:lpstr>
      <vt:lpstr>VALORACIÓN MUSCULAR</vt:lpstr>
      <vt:lpstr>VALORACIÓN MUSCULAR</vt:lpstr>
      <vt:lpstr>VALORACIÓN MUSCULAR</vt:lpstr>
      <vt:lpstr>VALORACIÓN MUSCULAR</vt:lpstr>
      <vt:lpstr>VALORACIÓN MUSCULAR</vt:lpstr>
      <vt:lpstr>VALORACIÓN MUSCULAR</vt:lpstr>
      <vt:lpstr>VALORACIÓN MUSCULAR</vt:lpstr>
      <vt:lpstr>VALORACIÓN MUSCULAR</vt:lpstr>
      <vt:lpstr>VALORACIÓN MUSCULAR</vt:lpstr>
      <vt:lpstr>VALORACIÓN FLEXIBILIDAD</vt:lpstr>
      <vt:lpstr>VALORACIÓN FLEXIBILIDAD</vt:lpstr>
      <vt:lpstr>VALORACIÓN FLEXIBILIDAD</vt:lpstr>
      <vt:lpstr>VALORACIÓN FLEXIBILIDAD</vt:lpstr>
      <vt:lpstr>VALORACIÓN FLEXIBILIDAD</vt:lpstr>
      <vt:lpstr>VALORACIÓN FLEXIBILIDAD</vt:lpstr>
      <vt:lpstr>VALORACIÓN FLEXIBILIDAD</vt:lpstr>
      <vt:lpstr>VALORACIÓN FLEXIBILIDAD</vt:lpstr>
      <vt:lpstr>VALORACIÓN FLEXIBILIDAD</vt:lpstr>
      <vt:lpstr>VALORACIÓN FLEXIBILIDAD</vt:lpstr>
      <vt:lpstr>VALORACIÓN FLEXIBILIDAD</vt:lpstr>
      <vt:lpstr>VALORACIÓN FLEXIBILIDAD</vt:lpstr>
      <vt:lpstr>VALORACIÓN AGILIDAD</vt:lpstr>
      <vt:lpstr>VALORACIÓN AGILIDAD</vt:lpstr>
      <vt:lpstr>VALORACIÓN AGILIDAD</vt:lpstr>
      <vt:lpstr>VALORACIÓN AGILIDAD</vt:lpstr>
      <vt:lpstr>VALORACIÓN AGILIDAD</vt:lpstr>
      <vt:lpstr>VALORACIÓN AGILIDAD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CONCLUSIONES</vt:lpstr>
      <vt:lpstr>BIBLIOGRAFÍA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INTRODUCCIÓN A LA ACTIVIDAD FÍSICA PARA LA SALUD</dc:title>
  <dc:creator>Ramon</dc:creator>
  <cp:lastModifiedBy>Usuario</cp:lastModifiedBy>
  <cp:revision>34</cp:revision>
  <cp:lastPrinted>2016-02-25T10:53:14Z</cp:lastPrinted>
  <dcterms:created xsi:type="dcterms:W3CDTF">2016-01-21T08:18:05Z</dcterms:created>
  <dcterms:modified xsi:type="dcterms:W3CDTF">2016-02-25T16:22:20Z</dcterms:modified>
</cp:coreProperties>
</file>