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65" r:id="rId3"/>
    <p:sldId id="266" r:id="rId4"/>
    <p:sldId id="275" r:id="rId5"/>
    <p:sldId id="281" r:id="rId6"/>
    <p:sldId id="257" r:id="rId7"/>
    <p:sldId id="273" r:id="rId8"/>
    <p:sldId id="272" r:id="rId9"/>
    <p:sldId id="269" r:id="rId10"/>
    <p:sldId id="295" r:id="rId11"/>
    <p:sldId id="293" r:id="rId12"/>
    <p:sldId id="277" r:id="rId13"/>
    <p:sldId id="294" r:id="rId14"/>
    <p:sldId id="271" r:id="rId15"/>
    <p:sldId id="282" r:id="rId16"/>
    <p:sldId id="334" r:id="rId17"/>
    <p:sldId id="290" r:id="rId18"/>
    <p:sldId id="283" r:id="rId19"/>
    <p:sldId id="302" r:id="rId20"/>
    <p:sldId id="338" r:id="rId21"/>
    <p:sldId id="339" r:id="rId22"/>
    <p:sldId id="304" r:id="rId23"/>
    <p:sldId id="306" r:id="rId24"/>
    <p:sldId id="307" r:id="rId25"/>
    <p:sldId id="308" r:id="rId26"/>
    <p:sldId id="309" r:id="rId27"/>
    <p:sldId id="310" r:id="rId28"/>
    <p:sldId id="301" r:id="rId29"/>
    <p:sldId id="286" r:id="rId30"/>
    <p:sldId id="278" r:id="rId31"/>
    <p:sldId id="296" r:id="rId32"/>
    <p:sldId id="320" r:id="rId33"/>
    <p:sldId id="323" r:id="rId34"/>
    <p:sldId id="324" r:id="rId35"/>
    <p:sldId id="325" r:id="rId36"/>
    <p:sldId id="326" r:id="rId37"/>
    <p:sldId id="327" r:id="rId38"/>
    <p:sldId id="328" r:id="rId39"/>
    <p:sldId id="329" r:id="rId40"/>
    <p:sldId id="330" r:id="rId41"/>
    <p:sldId id="297" r:id="rId42"/>
    <p:sldId id="322" r:id="rId43"/>
    <p:sldId id="280" r:id="rId44"/>
    <p:sldId id="279" r:id="rId45"/>
    <p:sldId id="311" r:id="rId46"/>
    <p:sldId id="312" r:id="rId47"/>
    <p:sldId id="313" r:id="rId48"/>
    <p:sldId id="314" r:id="rId49"/>
    <p:sldId id="315" r:id="rId50"/>
    <p:sldId id="316" r:id="rId51"/>
    <p:sldId id="317" r:id="rId52"/>
    <p:sldId id="337" r:id="rId53"/>
    <p:sldId id="355" r:id="rId54"/>
    <p:sldId id="318" r:id="rId55"/>
    <p:sldId id="319" r:id="rId56"/>
    <p:sldId id="287" r:id="rId57"/>
    <p:sldId id="268" r:id="rId58"/>
    <p:sldId id="343" r:id="rId59"/>
    <p:sldId id="340" r:id="rId60"/>
    <p:sldId id="342" r:id="rId61"/>
    <p:sldId id="341" r:id="rId62"/>
    <p:sldId id="344" r:id="rId63"/>
    <p:sldId id="345" r:id="rId64"/>
    <p:sldId id="346" r:id="rId65"/>
    <p:sldId id="347" r:id="rId66"/>
    <p:sldId id="351" r:id="rId67"/>
    <p:sldId id="348" r:id="rId68"/>
    <p:sldId id="350" r:id="rId69"/>
    <p:sldId id="349" r:id="rId70"/>
    <p:sldId id="352" r:id="rId71"/>
    <p:sldId id="353" r:id="rId72"/>
    <p:sldId id="356" r:id="rId73"/>
    <p:sldId id="357" r:id="rId74"/>
    <p:sldId id="354" r:id="rId75"/>
    <p:sldId id="332" r:id="rId76"/>
    <p:sldId id="335" r:id="rId7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C1BA"/>
    <a:srgbClr val="0FE1AF"/>
    <a:srgbClr val="25CB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658" autoAdjust="0"/>
  </p:normalViewPr>
  <p:slideViewPr>
    <p:cSldViewPr>
      <p:cViewPr>
        <p:scale>
          <a:sx n="57" d="100"/>
          <a:sy n="57" d="100"/>
        </p:scale>
        <p:origin x="-876" y="-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t>12/05/2016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t>12/05/2016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t>12/05/2016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t>12/05/2016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t>12/05/2016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t>12/05/2016</a:t>
            </a:fld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t>12/05/2016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t>12/05/2016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0D5CD7C-97C0-4E2E-B149-FF143544245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DE7C8B8C-8294-4776-ABFB-C2AAF7D9D25D}" type="datetimeFigureOut">
              <a:rPr lang="es-ES" smtClean="0"/>
              <a:t>12/05/2016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t>12/05/2016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8B8C-8294-4776-ABFB-C2AAF7D9D25D}" type="datetimeFigureOut">
              <a:rPr lang="es-ES" smtClean="0"/>
              <a:t>12/05/2016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5CD7C-97C0-4E2E-B149-FF143544245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E7C8B8C-8294-4776-ABFB-C2AAF7D9D25D}" type="datetimeFigureOut">
              <a:rPr lang="es-ES" smtClean="0"/>
              <a:t>12/05/2016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0D5CD7C-97C0-4E2E-B149-FF143544245F}" type="slidenum">
              <a:rPr lang="es-ES" smtClean="0"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png"/><Relationship Id="rId4" Type="http://schemas.openxmlformats.org/officeDocument/2006/relationships/package" Target="../embeddings/Documento_de_Microsoft_Word1.docx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9.png"/><Relationship Id="rId4" Type="http://schemas.openxmlformats.org/officeDocument/2006/relationships/package" Target="../embeddings/Documento_de_Microsoft_Word2.docx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280920" cy="2301240"/>
          </a:xfrm>
        </p:spPr>
        <p:txBody>
          <a:bodyPr>
            <a:normAutofit/>
          </a:bodyPr>
          <a:lstStyle/>
          <a:p>
            <a:pPr algn="ctr"/>
            <a:r>
              <a:rPr lang="es-ES" sz="5400" dirty="0" smtClean="0">
                <a:solidFill>
                  <a:srgbClr val="2FC1BA"/>
                </a:solidFill>
                <a:latin typeface="Calibri" panose="020F0502020204030204" pitchFamily="34" charset="0"/>
              </a:rPr>
              <a:t>Ejercicio físico PARA LA SALUD</a:t>
            </a:r>
            <a:br>
              <a:rPr lang="es-ES" sz="5400" dirty="0" smtClean="0">
                <a:solidFill>
                  <a:srgbClr val="2FC1BA"/>
                </a:solidFill>
                <a:latin typeface="Calibri" panose="020F0502020204030204" pitchFamily="34" charset="0"/>
              </a:rPr>
            </a:br>
            <a:r>
              <a:rPr lang="es-ES" sz="2800" dirty="0" smtClean="0">
                <a:solidFill>
                  <a:srgbClr val="2FC1BA"/>
                </a:solidFill>
                <a:latin typeface="Calibri" panose="020F0502020204030204" pitchFamily="34" charset="0"/>
              </a:rPr>
              <a:t>de la teoría a la práctica</a:t>
            </a:r>
            <a:endParaRPr lang="es-ES" sz="2800" dirty="0">
              <a:solidFill>
                <a:srgbClr val="2FC1BA"/>
              </a:solidFill>
              <a:latin typeface="Calibri" panose="020F050202020403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2564904"/>
            <a:ext cx="8424936" cy="1656184"/>
          </a:xfrm>
        </p:spPr>
        <p:txBody>
          <a:bodyPr>
            <a:noAutofit/>
          </a:bodyPr>
          <a:lstStyle/>
          <a:p>
            <a:pPr algn="ctr"/>
            <a:endParaRPr lang="es-ES" sz="4000" b="1" dirty="0" smtClean="0">
              <a:latin typeface="Constantia" panose="02030602050306030303" pitchFamily="18" charset="0"/>
            </a:endParaRPr>
          </a:p>
          <a:p>
            <a:pPr algn="ctr"/>
            <a:r>
              <a:rPr lang="es-ES" b="1" dirty="0" smtClean="0">
                <a:latin typeface="Constantia" panose="02030602050306030303" pitchFamily="18" charset="0"/>
              </a:rPr>
              <a:t>2º ACCIÓN FORMATIVA</a:t>
            </a:r>
          </a:p>
          <a:p>
            <a:pPr algn="ctr"/>
            <a:r>
              <a:rPr lang="es-ES" sz="3600" b="1" dirty="0" smtClean="0">
                <a:latin typeface="Constantia" panose="02030602050306030303" pitchFamily="18" charset="0"/>
              </a:rPr>
              <a:t>EJERCICIO FÍSICO Y REHABILITACIÓN CARDIACA (II)</a:t>
            </a:r>
            <a:endParaRPr lang="es-ES" sz="3600" b="1" dirty="0">
              <a:latin typeface="Constantia" panose="02030602050306030303" pitchFamily="18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5736" y="4725144"/>
            <a:ext cx="2643206" cy="15573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401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280920" cy="2301240"/>
          </a:xfrm>
        </p:spPr>
        <p:txBody>
          <a:bodyPr>
            <a:normAutofit/>
          </a:bodyPr>
          <a:lstStyle/>
          <a:p>
            <a:pPr algn="ctr"/>
            <a:r>
              <a:rPr lang="es-ES" sz="5400" dirty="0" smtClean="0">
                <a:solidFill>
                  <a:srgbClr val="2FC1BA"/>
                </a:solidFill>
                <a:latin typeface="Calibri" panose="020F0502020204030204" pitchFamily="34" charset="0"/>
              </a:rPr>
              <a:t>Ejercicio físico PARA LA SALUD</a:t>
            </a:r>
            <a:br>
              <a:rPr lang="es-ES" sz="5400" dirty="0" smtClean="0">
                <a:solidFill>
                  <a:srgbClr val="2FC1BA"/>
                </a:solidFill>
                <a:latin typeface="Calibri" panose="020F0502020204030204" pitchFamily="34" charset="0"/>
              </a:rPr>
            </a:br>
            <a:r>
              <a:rPr lang="es-ES" sz="2800" dirty="0" smtClean="0">
                <a:solidFill>
                  <a:srgbClr val="2FC1BA"/>
                </a:solidFill>
                <a:latin typeface="Calibri" panose="020F0502020204030204" pitchFamily="34" charset="0"/>
              </a:rPr>
              <a:t>de la teoría a la práctica</a:t>
            </a:r>
            <a:endParaRPr lang="es-ES" sz="2800" dirty="0">
              <a:solidFill>
                <a:srgbClr val="2FC1BA"/>
              </a:solidFill>
              <a:latin typeface="Calibri" panose="020F050202020403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2564904"/>
            <a:ext cx="8424936" cy="1656184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 smtClean="0">
                <a:latin typeface="Constantia" panose="02030602050306030303" pitchFamily="18" charset="0"/>
              </a:rPr>
              <a:t>Interpretación de pruebas de esfuerzo en el diseño de programas de ejercicio físico en pacientes cardiópatas</a:t>
            </a:r>
            <a:endParaRPr lang="es-ES" sz="3200" b="1" dirty="0">
              <a:latin typeface="Constantia" panose="02030602050306030303" pitchFamily="18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5736" y="4725144"/>
            <a:ext cx="2643206" cy="15573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4300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280920" cy="2301240"/>
          </a:xfrm>
        </p:spPr>
        <p:txBody>
          <a:bodyPr>
            <a:normAutofit/>
          </a:bodyPr>
          <a:lstStyle/>
          <a:p>
            <a:pPr algn="ctr"/>
            <a:r>
              <a:rPr lang="es-ES" sz="5400" dirty="0" smtClean="0">
                <a:solidFill>
                  <a:srgbClr val="2FC1BA"/>
                </a:solidFill>
                <a:latin typeface="Calibri" panose="020F0502020204030204" pitchFamily="34" charset="0"/>
              </a:rPr>
              <a:t>Ejercicio físico PARA LA SALUD</a:t>
            </a:r>
            <a:br>
              <a:rPr lang="es-ES" sz="5400" dirty="0" smtClean="0">
                <a:solidFill>
                  <a:srgbClr val="2FC1BA"/>
                </a:solidFill>
                <a:latin typeface="Calibri" panose="020F0502020204030204" pitchFamily="34" charset="0"/>
              </a:rPr>
            </a:br>
            <a:r>
              <a:rPr lang="es-ES" sz="2800" dirty="0" smtClean="0">
                <a:solidFill>
                  <a:srgbClr val="2FC1BA"/>
                </a:solidFill>
                <a:latin typeface="Calibri" panose="020F0502020204030204" pitchFamily="34" charset="0"/>
              </a:rPr>
              <a:t>de la teoría a la práctica</a:t>
            </a:r>
            <a:endParaRPr lang="es-ES" sz="2800" dirty="0">
              <a:solidFill>
                <a:srgbClr val="2FC1BA"/>
              </a:solidFill>
              <a:latin typeface="Calibri" panose="020F050202020403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2636912"/>
            <a:ext cx="8424936" cy="1872208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 smtClean="0">
                <a:latin typeface="Constantia" panose="02030602050306030303" pitchFamily="18" charset="0"/>
              </a:rPr>
              <a:t>Interpretación de pruebas de valoración de la condición física para la </a:t>
            </a:r>
            <a:r>
              <a:rPr lang="es-ES" sz="3200" b="1" u="sng" dirty="0" smtClean="0">
                <a:latin typeface="Constantia" panose="02030602050306030303" pitchFamily="18" charset="0"/>
              </a:rPr>
              <a:t>PRESCRIPCIÓN</a:t>
            </a:r>
            <a:r>
              <a:rPr lang="es-ES" sz="3200" b="1" dirty="0" smtClean="0">
                <a:latin typeface="Constantia" panose="02030602050306030303" pitchFamily="18" charset="0"/>
              </a:rPr>
              <a:t> de ejercicio físico en cardiópatas</a:t>
            </a:r>
            <a:endParaRPr lang="es-ES" sz="3200" b="1" dirty="0">
              <a:latin typeface="Constantia" panose="02030602050306030303" pitchFamily="18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5736" y="4725144"/>
            <a:ext cx="2643206" cy="15573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166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54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ÍNDICE</a:t>
            </a:r>
            <a:endParaRPr lang="es-ES" sz="54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556792"/>
            <a:ext cx="7467600" cy="4525963"/>
          </a:xfrm>
        </p:spPr>
        <p:txBody>
          <a:bodyPr>
            <a:normAutofit fontScale="92500"/>
          </a:bodyPr>
          <a:lstStyle/>
          <a:p>
            <a:pPr marL="550926" indent="-514350">
              <a:lnSpc>
                <a:spcPct val="200000"/>
              </a:lnSpc>
              <a:buFont typeface="+mj-lt"/>
              <a:buAutoNum type="arabicPeriod"/>
            </a:pPr>
            <a:r>
              <a:rPr lang="es-ES" sz="2600" dirty="0" smtClean="0"/>
              <a:t>Consideraciones Iniciales.</a:t>
            </a:r>
          </a:p>
          <a:p>
            <a:pPr marL="550926" indent="-514350">
              <a:lnSpc>
                <a:spcPct val="200000"/>
              </a:lnSpc>
              <a:buFont typeface="+mj-lt"/>
              <a:buAutoNum type="arabicPeriod"/>
            </a:pPr>
            <a:r>
              <a:rPr lang="es-ES" sz="2600" dirty="0" smtClean="0"/>
              <a:t>Aspectos fundamentales sobre cardiopatías </a:t>
            </a:r>
            <a:r>
              <a:rPr lang="es-ES" sz="1900" dirty="0" smtClean="0"/>
              <a:t>(Cardiopatía Isquémica)</a:t>
            </a:r>
            <a:endParaRPr lang="es-ES" sz="2600" dirty="0" smtClean="0"/>
          </a:p>
          <a:p>
            <a:pPr marL="550926" indent="-514350">
              <a:lnSpc>
                <a:spcPct val="200000"/>
              </a:lnSpc>
              <a:buFont typeface="+mj-lt"/>
              <a:buAutoNum type="arabicPeriod"/>
            </a:pPr>
            <a:r>
              <a:rPr lang="es-ES" sz="2600" dirty="0" smtClean="0"/>
              <a:t>Aspectos fundamentales sobre pruebas de esfuerzo </a:t>
            </a:r>
            <a:r>
              <a:rPr lang="es-ES" sz="1900" dirty="0" smtClean="0"/>
              <a:t>(pruebas de valoración de la condición física)</a:t>
            </a:r>
            <a:r>
              <a:rPr lang="es-ES" sz="2600" dirty="0" smtClean="0"/>
              <a:t>.</a:t>
            </a:r>
          </a:p>
          <a:p>
            <a:pPr marL="550926" indent="-514350">
              <a:lnSpc>
                <a:spcPct val="200000"/>
              </a:lnSpc>
              <a:buFont typeface="+mj-lt"/>
              <a:buAutoNum type="arabicPeriod"/>
            </a:pPr>
            <a:r>
              <a:rPr lang="es-ES" sz="2600" dirty="0" smtClean="0"/>
              <a:t>Protocolos de ejemplo.</a:t>
            </a:r>
          </a:p>
          <a:p>
            <a:pPr marL="36576" indent="0" algn="ctr">
              <a:lnSpc>
                <a:spcPct val="150000"/>
              </a:lnSpc>
              <a:buNone/>
            </a:pPr>
            <a:endParaRPr lang="es-ES" sz="2800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404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1844824"/>
            <a:ext cx="7467600" cy="2592287"/>
          </a:xfrm>
        </p:spPr>
        <p:txBody>
          <a:bodyPr>
            <a:noAutofit/>
          </a:bodyPr>
          <a:lstStyle/>
          <a:p>
            <a:pPr algn="ctr"/>
            <a:r>
              <a:rPr lang="es-ES" sz="6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CONSIDERACIONES INICIALES</a:t>
            </a:r>
            <a:endParaRPr lang="es-ES" sz="6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626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838200" y="620688"/>
            <a:ext cx="7467600" cy="5328592"/>
          </a:xfrm>
        </p:spPr>
        <p:txBody>
          <a:bodyPr>
            <a:noAutofit/>
          </a:bodyPr>
          <a:lstStyle/>
          <a:p>
            <a:pPr marL="36576" indent="0" algn="ctr">
              <a:lnSpc>
                <a:spcPct val="150000"/>
              </a:lnSpc>
              <a:buNone/>
            </a:pPr>
            <a:r>
              <a:rPr lang="es-ES" sz="6000" dirty="0"/>
              <a:t>¿</a:t>
            </a:r>
            <a:r>
              <a:rPr lang="es-ES" sz="6000" dirty="0" smtClean="0"/>
              <a:t>ES ÉTICO QUE NO NOS RECETEN EJERCICIO FÍSICO?</a:t>
            </a:r>
            <a:endParaRPr lang="es-ES" sz="1200" dirty="0" smtClean="0"/>
          </a:p>
          <a:p>
            <a:pPr marL="36576" indent="0" algn="r">
              <a:lnSpc>
                <a:spcPct val="150000"/>
              </a:lnSpc>
              <a:buNone/>
            </a:pPr>
            <a:endParaRPr lang="es-ES" sz="1200" dirty="0" smtClean="0"/>
          </a:p>
          <a:p>
            <a:pPr marL="36576" indent="0" algn="r">
              <a:lnSpc>
                <a:spcPct val="150000"/>
              </a:lnSpc>
              <a:buNone/>
            </a:pPr>
            <a:r>
              <a:rPr lang="es-ES" sz="1200" dirty="0" smtClean="0"/>
              <a:t>Mikel Izquierdo (Noviembre de 2015). </a:t>
            </a:r>
            <a:r>
              <a:rPr lang="es-ES" sz="1200" i="1" dirty="0" smtClean="0"/>
              <a:t>Ejercicio </a:t>
            </a:r>
            <a:r>
              <a:rPr lang="es-ES" sz="1200" i="1" dirty="0" err="1" smtClean="0"/>
              <a:t>Antiedad</a:t>
            </a:r>
            <a:r>
              <a:rPr lang="es-ES" sz="1200" i="1" dirty="0" smtClean="0"/>
              <a:t>. Sesiones del Aula Estadio. </a:t>
            </a:r>
            <a:r>
              <a:rPr lang="es-ES" sz="1200" dirty="0" smtClean="0"/>
              <a:t>Vitoria-Gasteiz.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07997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pic>
        <p:nvPicPr>
          <p:cNvPr id="3" name="Imagen 2" descr="unspecified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64704"/>
            <a:ext cx="7056784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40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5" name="2 Marcador de contenido"/>
          <p:cNvSpPr txBox="1">
            <a:spLocks/>
          </p:cNvSpPr>
          <p:nvPr/>
        </p:nvSpPr>
        <p:spPr>
          <a:xfrm>
            <a:off x="979984" y="1709192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" indent="0">
              <a:buFont typeface="Wingdings 2"/>
              <a:buNone/>
            </a:pPr>
            <a:endParaRPr lang="es-ES_tradnl" sz="1600" dirty="0"/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838200" y="698500"/>
            <a:ext cx="7467600" cy="5461000"/>
          </a:xfrm>
        </p:spPr>
        <p:txBody>
          <a:bodyPr>
            <a:noAutofit/>
          </a:bodyPr>
          <a:lstStyle/>
          <a:p>
            <a:pPr>
              <a:buClr>
                <a:srgbClr val="2FC1BA"/>
              </a:buClr>
              <a:buFont typeface="Wingdings" charset="2"/>
              <a:buChar char="Ø"/>
            </a:pPr>
            <a:r>
              <a:rPr lang="es-ES_tradnl" sz="1800" dirty="0" smtClean="0"/>
              <a:t>EN CARDIOPATÍA CORONARIA</a:t>
            </a:r>
          </a:p>
          <a:p>
            <a:pPr marL="36576" indent="0">
              <a:buNone/>
            </a:pPr>
            <a:endParaRPr lang="es-ES_tradnl" sz="1800" dirty="0" smtClean="0"/>
          </a:p>
          <a:p>
            <a:pPr marL="36576" indent="0">
              <a:buNone/>
            </a:pPr>
            <a:r>
              <a:rPr lang="es-ES_tradnl" sz="1800" dirty="0" smtClean="0"/>
              <a:t>No existen </a:t>
            </a:r>
            <a:r>
              <a:rPr lang="es-ES_tradnl" sz="1800" dirty="0"/>
              <a:t>diferencias entre los beneficios del ejercicio y los de los </a:t>
            </a:r>
            <a:r>
              <a:rPr lang="es-ES_tradnl" sz="1800" dirty="0" smtClean="0"/>
              <a:t>fármacos.</a:t>
            </a:r>
          </a:p>
          <a:p>
            <a:pPr marL="36576" indent="0">
              <a:buNone/>
            </a:pPr>
            <a:r>
              <a:rPr lang="es-ES_tradnl" sz="1800" dirty="0"/>
              <a:t> </a:t>
            </a:r>
          </a:p>
          <a:p>
            <a:pPr>
              <a:buFont typeface="Wingdings" charset="2"/>
              <a:buChar char="Ø"/>
            </a:pPr>
            <a:r>
              <a:rPr lang="es-ES_tradnl" sz="1800" dirty="0" smtClean="0"/>
              <a:t>EN ICTUS</a:t>
            </a:r>
            <a:endParaRPr lang="es-ES_tradnl" sz="1800" dirty="0"/>
          </a:p>
          <a:p>
            <a:pPr marL="36576" indent="0">
              <a:buNone/>
            </a:pPr>
            <a:r>
              <a:rPr lang="es-ES_tradnl" sz="1800" dirty="0"/>
              <a:t> </a:t>
            </a:r>
          </a:p>
          <a:p>
            <a:pPr marL="36576" indent="0">
              <a:buNone/>
            </a:pPr>
            <a:r>
              <a:rPr lang="es-ES_tradnl" sz="1800" dirty="0" smtClean="0"/>
              <a:t>Sólo </a:t>
            </a:r>
            <a:r>
              <a:rPr lang="es-ES_tradnl" sz="1800" dirty="0"/>
              <a:t>el ejercicio reduce la </a:t>
            </a:r>
            <a:r>
              <a:rPr lang="es-ES_tradnl" sz="1800" dirty="0" smtClean="0"/>
              <a:t>mortalidad</a:t>
            </a:r>
            <a:r>
              <a:rPr lang="es-ES_tradnl" sz="1800" dirty="0"/>
              <a:t>. </a:t>
            </a:r>
          </a:p>
          <a:p>
            <a:pPr marL="36576" indent="0">
              <a:buNone/>
            </a:pPr>
            <a:r>
              <a:rPr lang="es-ES_tradnl" sz="1800" dirty="0"/>
              <a:t> </a:t>
            </a:r>
          </a:p>
          <a:p>
            <a:pPr>
              <a:buFont typeface="Wingdings" charset="2"/>
              <a:buChar char="Ø"/>
            </a:pPr>
            <a:r>
              <a:rPr lang="es-ES_tradnl" sz="1800" dirty="0" smtClean="0"/>
              <a:t>EN INSUFICIENCIA CARDIACA</a:t>
            </a:r>
            <a:endParaRPr lang="es-ES_tradnl" sz="1800" dirty="0"/>
          </a:p>
          <a:p>
            <a:endParaRPr lang="es-ES_tradnl" sz="1800" dirty="0" smtClean="0"/>
          </a:p>
          <a:p>
            <a:pPr marL="36576" indent="0">
              <a:buNone/>
            </a:pPr>
            <a:r>
              <a:rPr lang="es-ES_tradnl" sz="1800" dirty="0" smtClean="0"/>
              <a:t>El </a:t>
            </a:r>
            <a:r>
              <a:rPr lang="es-ES_tradnl" sz="1800" dirty="0"/>
              <a:t>ejercicio físico no se diferencia en beneficios </a:t>
            </a:r>
            <a:r>
              <a:rPr lang="es-ES_tradnl" sz="1800" dirty="0" smtClean="0"/>
              <a:t>con todos los fármacos, excepto con los </a:t>
            </a:r>
            <a:r>
              <a:rPr lang="es-ES_tradnl" sz="1800" dirty="0"/>
              <a:t>diuréticos </a:t>
            </a:r>
            <a:r>
              <a:rPr lang="es-ES_tradnl" sz="1800" dirty="0" smtClean="0"/>
              <a:t>que obtienen </a:t>
            </a:r>
            <a:r>
              <a:rPr lang="es-ES_tradnl" sz="1800" dirty="0"/>
              <a:t>mejores </a:t>
            </a:r>
            <a:r>
              <a:rPr lang="es-ES_tradnl" sz="1800" dirty="0" smtClean="0"/>
              <a:t>resultados</a:t>
            </a:r>
            <a:r>
              <a:rPr lang="es-ES_tradnl" sz="1800" dirty="0"/>
              <a:t>.</a:t>
            </a:r>
          </a:p>
          <a:p>
            <a:endParaRPr lang="es-ES_tradnl" sz="1800" dirty="0" smtClean="0"/>
          </a:p>
          <a:p>
            <a:pPr>
              <a:buFont typeface="Wingdings" charset="2"/>
              <a:buChar char="Ø"/>
            </a:pPr>
            <a:r>
              <a:rPr lang="es-ES_tradnl" sz="1800" dirty="0" smtClean="0"/>
              <a:t>EN PREVENCIÓN DE DIABETES</a:t>
            </a:r>
            <a:endParaRPr lang="es-ES_tradnl" sz="1800" dirty="0"/>
          </a:p>
          <a:p>
            <a:pPr marL="36576" indent="0">
              <a:buNone/>
            </a:pPr>
            <a:endParaRPr lang="es-ES_tradnl" sz="1800" dirty="0" smtClean="0"/>
          </a:p>
          <a:p>
            <a:pPr marL="36576" indent="0">
              <a:buNone/>
            </a:pPr>
            <a:r>
              <a:rPr lang="es-ES_tradnl" sz="1800" dirty="0" smtClean="0"/>
              <a:t>Ninguna </a:t>
            </a:r>
            <a:r>
              <a:rPr lang="es-ES_tradnl" sz="1800" dirty="0"/>
              <a:t>intervención </a:t>
            </a:r>
            <a:r>
              <a:rPr lang="es-ES_tradnl" sz="1800" dirty="0" smtClean="0"/>
              <a:t>aparece </a:t>
            </a:r>
            <a:r>
              <a:rPr lang="es-ES_tradnl" sz="1800" dirty="0"/>
              <a:t>como efectiva para reducir la </a:t>
            </a:r>
            <a:r>
              <a:rPr lang="es-ES_tradnl" sz="1800" dirty="0" smtClean="0"/>
              <a:t>mortalidad.</a:t>
            </a:r>
          </a:p>
        </p:txBody>
      </p:sp>
    </p:spTree>
    <p:extLst>
      <p:ext uri="{BB962C8B-B14F-4D97-AF65-F5344CB8AC3E}">
        <p14:creationId xmlns:p14="http://schemas.microsoft.com/office/powerpoint/2010/main" val="270345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pic>
        <p:nvPicPr>
          <p:cNvPr id="6" name="Imagen 5" descr="1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7" t="1641" b="3917"/>
          <a:stretch/>
        </p:blipFill>
        <p:spPr>
          <a:xfrm>
            <a:off x="1486286" y="332656"/>
            <a:ext cx="6171429" cy="2880320"/>
          </a:xfrm>
          <a:prstGeom prst="rect">
            <a:avLst/>
          </a:prstGeom>
        </p:spPr>
      </p:pic>
      <p:pic>
        <p:nvPicPr>
          <p:cNvPr id="7" name="Imagen 6" descr="2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44"/>
          <a:stretch/>
        </p:blipFill>
        <p:spPr>
          <a:xfrm>
            <a:off x="1466672" y="3356992"/>
            <a:ext cx="6210657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79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5" name="2 Marcador de contenido"/>
          <p:cNvSpPr txBox="1">
            <a:spLocks/>
          </p:cNvSpPr>
          <p:nvPr/>
        </p:nvSpPr>
        <p:spPr>
          <a:xfrm>
            <a:off x="979984" y="1709192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" indent="0">
              <a:buFont typeface="Wingdings 2"/>
              <a:buNone/>
            </a:pPr>
            <a:endParaRPr lang="es-ES_tradnl" sz="1600" dirty="0"/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838200" y="698500"/>
            <a:ext cx="7467600" cy="5461000"/>
          </a:xfrm>
        </p:spPr>
        <p:txBody>
          <a:bodyPr>
            <a:noAutofit/>
          </a:bodyPr>
          <a:lstStyle/>
          <a:p>
            <a:pPr marL="36576" indent="0" algn="ctr">
              <a:buNone/>
            </a:pPr>
            <a:r>
              <a:rPr lang="es-ES_tradnl" sz="2400" dirty="0" smtClean="0"/>
              <a:t>Carta </a:t>
            </a:r>
            <a:r>
              <a:rPr lang="es-ES_tradnl" sz="2400" dirty="0"/>
              <a:t>Europea sobre Salud Cardiovascular (</a:t>
            </a:r>
            <a:r>
              <a:rPr lang="es-ES_tradnl" sz="2400" dirty="0" smtClean="0"/>
              <a:t>2007)</a:t>
            </a:r>
          </a:p>
          <a:p>
            <a:pPr marL="36576" indent="0">
              <a:buNone/>
            </a:pPr>
            <a:r>
              <a:rPr lang="es-ES_tradnl" sz="1800" dirty="0" smtClean="0"/>
              <a:t> </a:t>
            </a:r>
            <a:r>
              <a:rPr lang="es-ES_tradnl" sz="1800" dirty="0"/>
              <a:t> </a:t>
            </a:r>
          </a:p>
          <a:p>
            <a:pPr marL="493776" lvl="0" indent="-457200">
              <a:lnSpc>
                <a:spcPct val="150000"/>
              </a:lnSpc>
              <a:buFont typeface="+mj-lt"/>
              <a:buAutoNum type="arabicPeriod"/>
            </a:pPr>
            <a:r>
              <a:rPr lang="es-ES_tradnl" sz="2000" dirty="0"/>
              <a:t>No fumar.</a:t>
            </a:r>
          </a:p>
          <a:p>
            <a:pPr marL="493776" lvl="0" indent="-457200">
              <a:lnSpc>
                <a:spcPct val="150000"/>
              </a:lnSpc>
              <a:buFont typeface="+mj-lt"/>
              <a:buAutoNum type="arabicPeriod"/>
            </a:pPr>
            <a:r>
              <a:rPr lang="es-ES_tradnl" sz="2000" dirty="0"/>
              <a:t>Actividad física adecuada: como mínimo 5 </a:t>
            </a:r>
            <a:r>
              <a:rPr lang="es-ES_tradnl" sz="2000" dirty="0" smtClean="0"/>
              <a:t>días/semana</a:t>
            </a:r>
            <a:r>
              <a:rPr lang="es-ES_tradnl" sz="2000" dirty="0"/>
              <a:t>.</a:t>
            </a:r>
          </a:p>
          <a:p>
            <a:pPr marL="493776" lvl="0" indent="-457200">
              <a:lnSpc>
                <a:spcPct val="150000"/>
              </a:lnSpc>
              <a:buFont typeface="+mj-lt"/>
              <a:buAutoNum type="arabicPeriod"/>
            </a:pPr>
            <a:r>
              <a:rPr lang="es-ES_tradnl" sz="2000" dirty="0"/>
              <a:t>Hábitos alimentarios saludables.</a:t>
            </a:r>
          </a:p>
          <a:p>
            <a:pPr marL="493776" lvl="0" indent="-457200">
              <a:lnSpc>
                <a:spcPct val="150000"/>
              </a:lnSpc>
              <a:buFont typeface="+mj-lt"/>
              <a:buAutoNum type="arabicPeriod"/>
            </a:pPr>
            <a:r>
              <a:rPr lang="es-ES_tradnl" sz="2000" dirty="0"/>
              <a:t>Evitar sobrepeso.</a:t>
            </a:r>
          </a:p>
          <a:p>
            <a:pPr marL="493776" lvl="0" indent="-457200">
              <a:lnSpc>
                <a:spcPct val="150000"/>
              </a:lnSpc>
              <a:buFont typeface="+mj-lt"/>
              <a:buAutoNum type="arabicPeriod"/>
            </a:pPr>
            <a:r>
              <a:rPr lang="es-ES_tradnl" sz="2000" dirty="0"/>
              <a:t>PA &lt; 140/90 </a:t>
            </a:r>
            <a:r>
              <a:rPr lang="es-ES_tradnl" sz="2000" dirty="0" err="1"/>
              <a:t>mmHg</a:t>
            </a:r>
            <a:endParaRPr lang="es-ES_tradnl" sz="2000" dirty="0"/>
          </a:p>
          <a:p>
            <a:pPr marL="493776" lvl="0" indent="-457200">
              <a:lnSpc>
                <a:spcPct val="150000"/>
              </a:lnSpc>
              <a:buFont typeface="+mj-lt"/>
              <a:buAutoNum type="arabicPeriod"/>
            </a:pPr>
            <a:r>
              <a:rPr lang="es-ES_tradnl" sz="2000" dirty="0"/>
              <a:t>Colesterol total &lt;190 mg/dl</a:t>
            </a:r>
          </a:p>
          <a:p>
            <a:pPr marL="493776" lvl="0" indent="-457200">
              <a:lnSpc>
                <a:spcPct val="150000"/>
              </a:lnSpc>
              <a:buFont typeface="+mj-lt"/>
              <a:buAutoNum type="arabicPeriod"/>
            </a:pPr>
            <a:r>
              <a:rPr lang="es-ES_tradnl" sz="2000" dirty="0"/>
              <a:t>Metabolismo normal de la </a:t>
            </a:r>
            <a:r>
              <a:rPr lang="es-ES_tradnl" sz="2000" dirty="0" err="1"/>
              <a:t>grucosa</a:t>
            </a:r>
            <a:r>
              <a:rPr lang="es-ES_tradnl" sz="2000" dirty="0"/>
              <a:t>.</a:t>
            </a:r>
          </a:p>
          <a:p>
            <a:pPr marL="493776" lvl="0" indent="-457200">
              <a:lnSpc>
                <a:spcPct val="150000"/>
              </a:lnSpc>
              <a:buFont typeface="+mj-lt"/>
              <a:buAutoNum type="arabicPeriod"/>
            </a:pPr>
            <a:r>
              <a:rPr lang="es-ES_tradnl" sz="2000" dirty="0"/>
              <a:t>Evitar estrés excesivo.</a:t>
            </a:r>
          </a:p>
          <a:p>
            <a:endParaRPr lang="es-ES_tradnl" sz="1800" dirty="0"/>
          </a:p>
          <a:p>
            <a:endParaRPr lang="es-ES_tradnl" sz="1800" dirty="0"/>
          </a:p>
        </p:txBody>
      </p:sp>
    </p:spTree>
    <p:extLst>
      <p:ext uri="{BB962C8B-B14F-4D97-AF65-F5344CB8AC3E}">
        <p14:creationId xmlns:p14="http://schemas.microsoft.com/office/powerpoint/2010/main" val="323533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5" name="2 Marcador de contenido"/>
          <p:cNvSpPr txBox="1">
            <a:spLocks/>
          </p:cNvSpPr>
          <p:nvPr/>
        </p:nvSpPr>
        <p:spPr>
          <a:xfrm>
            <a:off x="979984" y="1709192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" indent="0">
              <a:buFont typeface="Wingdings 2"/>
              <a:buNone/>
            </a:pPr>
            <a:endParaRPr lang="es-ES_tradnl" sz="1600" dirty="0"/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838200" y="698500"/>
            <a:ext cx="7467600" cy="5461000"/>
          </a:xfrm>
        </p:spPr>
        <p:txBody>
          <a:bodyPr>
            <a:noAutofit/>
          </a:bodyPr>
          <a:lstStyle/>
          <a:p>
            <a:endParaRPr lang="es-ES_tradnl" sz="2400" dirty="0" smtClean="0"/>
          </a:p>
          <a:p>
            <a:pPr marL="36576" indent="0">
              <a:buNone/>
            </a:pPr>
            <a:endParaRPr lang="es-ES_tradnl" sz="2400" dirty="0"/>
          </a:p>
          <a:p>
            <a:pPr lvl="0">
              <a:buFont typeface="Wingdings" charset="2"/>
              <a:buChar char="Ø"/>
            </a:pPr>
            <a:r>
              <a:rPr lang="es-ES_tradnl" sz="4000" dirty="0" smtClean="0"/>
              <a:t>EFECTOS SECUNDARIOS</a:t>
            </a:r>
          </a:p>
          <a:p>
            <a:pPr lvl="0">
              <a:buFont typeface="Wingdings" charset="2"/>
              <a:buChar char="Ø"/>
            </a:pPr>
            <a:endParaRPr lang="es-ES_tradnl" sz="4000" dirty="0" smtClean="0"/>
          </a:p>
          <a:p>
            <a:pPr lvl="0">
              <a:buFont typeface="Wingdings" charset="2"/>
              <a:buChar char="Ø"/>
            </a:pPr>
            <a:endParaRPr lang="es-ES_tradnl" sz="4000" dirty="0"/>
          </a:p>
          <a:p>
            <a:pPr lvl="0">
              <a:buFont typeface="Wingdings" charset="2"/>
              <a:buChar char="Ø"/>
            </a:pPr>
            <a:r>
              <a:rPr lang="es-ES_tradnl" sz="4000" dirty="0" smtClean="0"/>
              <a:t>FUNCIONALIDAD</a:t>
            </a:r>
            <a:endParaRPr lang="es-ES_tradnl" sz="3200" dirty="0" smtClean="0"/>
          </a:p>
        </p:txBody>
      </p:sp>
    </p:spTree>
    <p:extLst>
      <p:ext uri="{BB962C8B-B14F-4D97-AF65-F5344CB8AC3E}">
        <p14:creationId xmlns:p14="http://schemas.microsoft.com/office/powerpoint/2010/main" val="289890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838200" y="620688"/>
            <a:ext cx="7467600" cy="5328592"/>
          </a:xfrm>
        </p:spPr>
        <p:txBody>
          <a:bodyPr>
            <a:noAutofit/>
          </a:bodyPr>
          <a:lstStyle/>
          <a:p>
            <a:pPr marL="36576" indent="0" algn="ctr">
              <a:lnSpc>
                <a:spcPct val="150000"/>
              </a:lnSpc>
              <a:buNone/>
            </a:pPr>
            <a:r>
              <a:rPr lang="es-ES" sz="6000" dirty="0" smtClean="0"/>
              <a:t>¿PARA QUÉ MEDIR LA CONDICIÓN FÍSICA?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60943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pic>
        <p:nvPicPr>
          <p:cNvPr id="3" name="Imagen 2" descr="Prospec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92" y="-11956"/>
            <a:ext cx="9157878" cy="686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96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es-ES" sz="28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RECOMENDACIONES PARA EL ENTRENAMIENTO DE RESISTENCIA EN CARDIÓPATAS</a:t>
            </a:r>
            <a:endParaRPr lang="es-ES" sz="28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pic>
        <p:nvPicPr>
          <p:cNvPr id="6" name="Imagen 5" descr="unspecifi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100" y="1340768"/>
            <a:ext cx="5112568" cy="4536504"/>
          </a:xfrm>
          <a:prstGeom prst="rect">
            <a:avLst/>
          </a:prstGeom>
        </p:spPr>
      </p:pic>
      <p:sp>
        <p:nvSpPr>
          <p:cNvPr id="7" name="5 Marcador de contenido"/>
          <p:cNvSpPr>
            <a:spLocks noGrp="1"/>
          </p:cNvSpPr>
          <p:nvPr>
            <p:ph idx="1"/>
          </p:nvPr>
        </p:nvSpPr>
        <p:spPr>
          <a:xfrm>
            <a:off x="1655676" y="5661248"/>
            <a:ext cx="5832648" cy="1008112"/>
          </a:xfrm>
        </p:spPr>
        <p:txBody>
          <a:bodyPr>
            <a:noAutofit/>
          </a:bodyPr>
          <a:lstStyle/>
          <a:p>
            <a:pPr marL="36576" indent="0" algn="ctr">
              <a:lnSpc>
                <a:spcPct val="150000"/>
              </a:lnSpc>
              <a:buNone/>
            </a:pPr>
            <a:endParaRPr lang="es-ES" sz="1200" dirty="0" smtClean="0"/>
          </a:p>
          <a:p>
            <a:pPr marL="36576" indent="0" algn="ctr">
              <a:lnSpc>
                <a:spcPct val="150000"/>
              </a:lnSpc>
              <a:buNone/>
            </a:pPr>
            <a:r>
              <a:rPr lang="es-ES" sz="1200" dirty="0" smtClean="0"/>
              <a:t>Milagros Antón (2014). </a:t>
            </a:r>
            <a:r>
              <a:rPr lang="es-ES" sz="1200" i="1" dirty="0" smtClean="0"/>
              <a:t>Ejercicio físico es salud</a:t>
            </a:r>
            <a:r>
              <a:rPr lang="es-ES" sz="1200" dirty="0" smtClean="0"/>
              <a:t>. 2ª Ed. </a:t>
            </a:r>
            <a:r>
              <a:rPr lang="es-ES" sz="1200" dirty="0" err="1" smtClean="0"/>
              <a:t>Exercycle</a:t>
            </a:r>
            <a:r>
              <a:rPr lang="es-ES" sz="1200" dirty="0" smtClean="0"/>
              <a:t> S.L. BH </a:t>
            </a:r>
            <a:r>
              <a:rPr lang="es-ES" sz="1200" dirty="0" err="1" smtClean="0"/>
              <a:t>Group</a:t>
            </a:r>
            <a:r>
              <a:rPr lang="es-ES" sz="1200" dirty="0" smtClean="0"/>
              <a:t>.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400132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es-ES" sz="28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RECOMENDACIONES PARA EL ENTRENAMIENTO DE RESISTENCIA EN CARDIÓPATAS</a:t>
            </a:r>
            <a:endParaRPr lang="es-ES" sz="28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pic>
        <p:nvPicPr>
          <p:cNvPr id="6" name="Imagen 5" descr="unspecifi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100" y="1340768"/>
            <a:ext cx="5112568" cy="4536504"/>
          </a:xfrm>
          <a:prstGeom prst="rect">
            <a:avLst/>
          </a:prstGeom>
        </p:spPr>
      </p:pic>
      <p:sp>
        <p:nvSpPr>
          <p:cNvPr id="7" name="5 Marcador de contenido"/>
          <p:cNvSpPr>
            <a:spLocks noGrp="1"/>
          </p:cNvSpPr>
          <p:nvPr>
            <p:ph idx="1"/>
          </p:nvPr>
        </p:nvSpPr>
        <p:spPr>
          <a:xfrm>
            <a:off x="1655676" y="5661248"/>
            <a:ext cx="5832648" cy="1008112"/>
          </a:xfrm>
        </p:spPr>
        <p:txBody>
          <a:bodyPr>
            <a:noAutofit/>
          </a:bodyPr>
          <a:lstStyle/>
          <a:p>
            <a:pPr marL="36576" indent="0" algn="ctr">
              <a:lnSpc>
                <a:spcPct val="150000"/>
              </a:lnSpc>
              <a:buNone/>
            </a:pPr>
            <a:endParaRPr lang="es-ES" sz="1200" dirty="0" smtClean="0"/>
          </a:p>
          <a:p>
            <a:pPr marL="36576" indent="0" algn="ctr">
              <a:lnSpc>
                <a:spcPct val="150000"/>
              </a:lnSpc>
              <a:buNone/>
            </a:pPr>
            <a:r>
              <a:rPr lang="es-ES" sz="1200" dirty="0" smtClean="0"/>
              <a:t>Milagros Antón (2014). </a:t>
            </a:r>
            <a:r>
              <a:rPr lang="es-ES" sz="1200" i="1" dirty="0" smtClean="0"/>
              <a:t>Ejercicio físico es salud</a:t>
            </a:r>
            <a:r>
              <a:rPr lang="es-ES" sz="1200" dirty="0" smtClean="0"/>
              <a:t>. 2ª Ed. </a:t>
            </a:r>
            <a:r>
              <a:rPr lang="es-ES" sz="1200" dirty="0" err="1" smtClean="0"/>
              <a:t>Exercycle</a:t>
            </a:r>
            <a:r>
              <a:rPr lang="es-ES" sz="1200" dirty="0" smtClean="0"/>
              <a:t> S.L. BH </a:t>
            </a:r>
            <a:r>
              <a:rPr lang="es-ES" sz="1200" dirty="0" err="1" smtClean="0"/>
              <a:t>Group</a:t>
            </a:r>
            <a:r>
              <a:rPr lang="es-ES" sz="1200" dirty="0" smtClean="0"/>
              <a:t>.</a:t>
            </a:r>
            <a:endParaRPr lang="es-ES" sz="1200" dirty="0"/>
          </a:p>
        </p:txBody>
      </p:sp>
      <p:sp>
        <p:nvSpPr>
          <p:cNvPr id="3" name="Rectángulo 2"/>
          <p:cNvSpPr/>
          <p:nvPr/>
        </p:nvSpPr>
        <p:spPr>
          <a:xfrm>
            <a:off x="4211960" y="1844824"/>
            <a:ext cx="2880320" cy="2304256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4211960" y="4581128"/>
            <a:ext cx="2880320" cy="36004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/>
          <p:cNvSpPr txBox="1"/>
          <p:nvPr/>
        </p:nvSpPr>
        <p:spPr>
          <a:xfrm>
            <a:off x="7359987" y="1844824"/>
            <a:ext cx="553998" cy="3096344"/>
          </a:xfrm>
          <a:prstGeom prst="rect">
            <a:avLst/>
          </a:prstGeom>
          <a:noFill/>
        </p:spPr>
        <p:txBody>
          <a:bodyPr vert="vert"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DOSIS INDIVIDUAL</a:t>
            </a:r>
            <a:endParaRPr lang="es-ES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56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OTROS FINES DE LA EVALUACIÓN DE LA CONDICIÓN FÍSICA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700808"/>
            <a:ext cx="7467600" cy="4176464"/>
          </a:xfrm>
        </p:spPr>
        <p:txBody>
          <a:bodyPr>
            <a:normAutofit fontScale="92500"/>
          </a:bodyPr>
          <a:lstStyle/>
          <a:p>
            <a:pPr marL="379476" indent="-342900">
              <a:lnSpc>
                <a:spcPct val="150000"/>
              </a:lnSpc>
              <a:buFont typeface="+mj-lt"/>
              <a:buAutoNum type="arabicPeriod"/>
            </a:pPr>
            <a:r>
              <a:rPr lang="es-ES" sz="2400" dirty="0" smtClean="0"/>
              <a:t>E</a:t>
            </a:r>
            <a:r>
              <a:rPr lang="es-ES_tradnl" sz="2400" dirty="0" err="1" smtClean="0"/>
              <a:t>nseñar</a:t>
            </a:r>
            <a:r>
              <a:rPr lang="es-ES_tradnl" sz="2400" dirty="0" smtClean="0"/>
              <a:t> </a:t>
            </a:r>
            <a:r>
              <a:rPr lang="es-ES_tradnl" sz="2400" dirty="0"/>
              <a:t>a los participantes el estado actual de su condición física en relación con la salud relativa a los valores normales a su edad y sexo.</a:t>
            </a:r>
          </a:p>
          <a:p>
            <a:pPr marL="379476" indent="-342900">
              <a:lnSpc>
                <a:spcPct val="150000"/>
              </a:lnSpc>
              <a:buFont typeface="+mj-lt"/>
              <a:buAutoNum type="arabicPeriod"/>
            </a:pPr>
            <a:r>
              <a:rPr lang="es-ES_tradnl" sz="2400" dirty="0"/>
              <a:t>Llevar un control evolutivo que permita evaluar el programa de ejercicio y a los participantes.</a:t>
            </a:r>
          </a:p>
          <a:p>
            <a:pPr marL="379476" indent="-342900">
              <a:lnSpc>
                <a:spcPct val="150000"/>
              </a:lnSpc>
              <a:buFont typeface="+mj-lt"/>
              <a:buAutoNum type="arabicPeriod"/>
            </a:pPr>
            <a:r>
              <a:rPr lang="es-ES_tradnl" sz="2400" dirty="0"/>
              <a:t>Motivar a los participantes mediante establecimiento de objetivos razonables y </a:t>
            </a:r>
            <a:r>
              <a:rPr lang="es-ES_tradnl" sz="2400" dirty="0" smtClean="0"/>
              <a:t>alcanzables</a:t>
            </a:r>
            <a:r>
              <a:rPr lang="es-ES_tradnl" sz="2800" dirty="0"/>
              <a:t>.</a:t>
            </a:r>
            <a:endParaRPr lang="es-ES_tradnl" sz="2000" dirty="0"/>
          </a:p>
          <a:p>
            <a:pPr marL="36576" indent="0">
              <a:lnSpc>
                <a:spcPct val="150000"/>
              </a:lnSpc>
              <a:buNone/>
            </a:pPr>
            <a:endParaRPr lang="es-ES_tradnl" sz="2800" dirty="0"/>
          </a:p>
          <a:p>
            <a:pPr marL="36576" indent="0">
              <a:lnSpc>
                <a:spcPct val="150000"/>
              </a:lnSpc>
              <a:buNone/>
            </a:pPr>
            <a:endParaRPr lang="es-ES" sz="2400" dirty="0" smtClean="0"/>
          </a:p>
          <a:p>
            <a:pPr marL="36576" indent="0">
              <a:lnSpc>
                <a:spcPct val="150000"/>
              </a:lnSpc>
              <a:buNone/>
            </a:pPr>
            <a:endParaRPr lang="es-ES" sz="2400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8885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5" name="2 Marcador de contenido"/>
          <p:cNvSpPr txBox="1">
            <a:spLocks/>
          </p:cNvSpPr>
          <p:nvPr/>
        </p:nvSpPr>
        <p:spPr>
          <a:xfrm>
            <a:off x="979984" y="1709192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" indent="0">
              <a:buFont typeface="Wingdings 2"/>
              <a:buNone/>
            </a:pPr>
            <a:endParaRPr lang="es-ES_tradnl" sz="1600" dirty="0"/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838200" y="698500"/>
            <a:ext cx="7467600" cy="5461000"/>
          </a:xfrm>
        </p:spPr>
        <p:txBody>
          <a:bodyPr>
            <a:noAutofit/>
          </a:bodyPr>
          <a:lstStyle/>
          <a:p>
            <a:pPr marL="36576" indent="0" algn="ctr">
              <a:lnSpc>
                <a:spcPct val="150000"/>
              </a:lnSpc>
              <a:buNone/>
            </a:pPr>
            <a:r>
              <a:rPr lang="es-ES_tradnl" sz="2400" dirty="0"/>
              <a:t>¿</a:t>
            </a:r>
            <a:r>
              <a:rPr lang="es-ES_tradnl" sz="2400" dirty="0" smtClean="0"/>
              <a:t>A QUIENES PODEMOS AYUDAR?</a:t>
            </a:r>
          </a:p>
          <a:p>
            <a:pPr marL="36576" indent="0">
              <a:lnSpc>
                <a:spcPct val="150000"/>
              </a:lnSpc>
              <a:buNone/>
            </a:pPr>
            <a:endParaRPr lang="es-ES_tradnl" sz="2400" dirty="0"/>
          </a:p>
          <a:p>
            <a:pPr lvl="0">
              <a:lnSpc>
                <a:spcPct val="150000"/>
              </a:lnSpc>
              <a:buFont typeface="Wingdings" charset="2"/>
              <a:buChar char="Ø"/>
            </a:pPr>
            <a:r>
              <a:rPr lang="es-ES_tradnl" sz="2400" dirty="0" smtClean="0"/>
              <a:t>Personas con </a:t>
            </a:r>
            <a:r>
              <a:rPr lang="es-ES_tradnl" sz="2400" dirty="0"/>
              <a:t>ECV establecida </a:t>
            </a:r>
            <a:r>
              <a:rPr lang="es-ES_tradnl" sz="2400" dirty="0" smtClean="0"/>
              <a:t>(prevención </a:t>
            </a:r>
            <a:r>
              <a:rPr lang="es-ES_tradnl" sz="2400" dirty="0"/>
              <a:t>secundaria)</a:t>
            </a:r>
            <a:r>
              <a:rPr lang="es-ES_tradnl" sz="2400" dirty="0" smtClean="0"/>
              <a:t>.</a:t>
            </a:r>
          </a:p>
          <a:p>
            <a:pPr lvl="0">
              <a:lnSpc>
                <a:spcPct val="150000"/>
              </a:lnSpc>
              <a:buFont typeface="Wingdings" charset="2"/>
              <a:buChar char="Ø"/>
            </a:pPr>
            <a:endParaRPr lang="es-ES_tradnl" sz="2400" dirty="0"/>
          </a:p>
          <a:p>
            <a:pPr lvl="0">
              <a:lnSpc>
                <a:spcPct val="150000"/>
              </a:lnSpc>
              <a:buFont typeface="Wingdings" charset="2"/>
              <a:buChar char="Ø"/>
            </a:pPr>
            <a:r>
              <a:rPr lang="es-ES_tradnl" sz="2400" dirty="0"/>
              <a:t>Personas de alto riesgo de sufrir su primer evento cardiovascular (por ejemplo personas con varios factores de riesgo cardiovasculares).</a:t>
            </a:r>
          </a:p>
          <a:p>
            <a:pPr>
              <a:buClr>
                <a:srgbClr val="2FC1BA"/>
              </a:buClr>
              <a:buFont typeface="Wingdings" charset="2"/>
              <a:buChar char="Ø"/>
            </a:pPr>
            <a:endParaRPr lang="es-ES_tradnl" sz="1800" dirty="0" smtClean="0"/>
          </a:p>
        </p:txBody>
      </p:sp>
    </p:spTree>
    <p:extLst>
      <p:ext uri="{BB962C8B-B14F-4D97-AF65-F5344CB8AC3E}">
        <p14:creationId xmlns:p14="http://schemas.microsoft.com/office/powerpoint/2010/main" val="366641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1844824"/>
            <a:ext cx="7467600" cy="2592287"/>
          </a:xfrm>
        </p:spPr>
        <p:txBody>
          <a:bodyPr>
            <a:noAutofit/>
          </a:bodyPr>
          <a:lstStyle/>
          <a:p>
            <a:pPr algn="ctr"/>
            <a:r>
              <a:rPr lang="es-ES" sz="6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CARDIOPATÍAS</a:t>
            </a:r>
            <a:endParaRPr lang="es-ES" sz="6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1622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CARDIOPATÍA ISQUÉMICA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412776"/>
            <a:ext cx="7467600" cy="4525963"/>
          </a:xfrm>
        </p:spPr>
        <p:txBody>
          <a:bodyPr>
            <a:normAutofit fontScale="85000" lnSpcReduction="20000"/>
          </a:bodyPr>
          <a:lstStyle/>
          <a:p>
            <a:pPr marL="36576" indent="0" algn="just">
              <a:lnSpc>
                <a:spcPct val="150000"/>
              </a:lnSpc>
              <a:buNone/>
            </a:pPr>
            <a:r>
              <a:rPr lang="es-ES_tradnl" sz="2800" dirty="0"/>
              <a:t>Es el tipo más común de enfermedad cardíaca. Se produce cuando se reduce el flujo sanguíneo al músculo </a:t>
            </a:r>
            <a:r>
              <a:rPr lang="es-ES_tradnl" sz="2800" dirty="0" smtClean="0"/>
              <a:t>del corazón por </a:t>
            </a:r>
            <a:r>
              <a:rPr lang="es-ES_tradnl" sz="2800" dirty="0"/>
              <a:t>un bloqueo parcial o completo de las arterias </a:t>
            </a:r>
            <a:r>
              <a:rPr lang="es-ES_tradnl" sz="2800" dirty="0" smtClean="0"/>
              <a:t>que le suministran sangre</a:t>
            </a:r>
            <a:r>
              <a:rPr lang="es-ES_tradnl" sz="2800" dirty="0"/>
              <a:t> </a:t>
            </a:r>
            <a:r>
              <a:rPr lang="es-ES_tradnl" sz="2800" dirty="0" smtClean="0"/>
              <a:t>(y por tanto oxígeno).</a:t>
            </a:r>
          </a:p>
          <a:p>
            <a:pPr marL="36576" indent="0" algn="just">
              <a:lnSpc>
                <a:spcPct val="150000"/>
              </a:lnSpc>
              <a:buNone/>
            </a:pPr>
            <a:endParaRPr lang="es-ES_tradnl" sz="2800" dirty="0"/>
          </a:p>
          <a:p>
            <a:pPr marL="36576" indent="0" algn="just">
              <a:lnSpc>
                <a:spcPct val="150000"/>
              </a:lnSpc>
              <a:buNone/>
            </a:pPr>
            <a:r>
              <a:rPr lang="es-ES_tradnl" sz="2800" dirty="0" smtClean="0"/>
              <a:t>Es </a:t>
            </a:r>
            <a:r>
              <a:rPr lang="es-ES_tradnl" sz="2800" dirty="0"/>
              <a:t>la mayor causa de muerte en menores de 75 años en Europa, el 42% de mujeres y el 38% de varones mueren por esta causa. </a:t>
            </a:r>
            <a:endParaRPr lang="es-ES_tradnl" sz="2800" dirty="0" smtClean="0"/>
          </a:p>
          <a:p>
            <a:pPr marL="36576" indent="0" algn="just">
              <a:lnSpc>
                <a:spcPct val="150000"/>
              </a:lnSpc>
              <a:buNone/>
            </a:pPr>
            <a:endParaRPr lang="es-ES_tradnl" sz="2800" dirty="0"/>
          </a:p>
          <a:p>
            <a:pPr marL="36576" indent="0" algn="just">
              <a:lnSpc>
                <a:spcPct val="150000"/>
              </a:lnSpc>
              <a:buNone/>
            </a:pPr>
            <a:endParaRPr lang="es-ES_tradnl" sz="1800" dirty="0" smtClean="0"/>
          </a:p>
          <a:p>
            <a:pPr marL="36576" indent="0" algn="just">
              <a:lnSpc>
                <a:spcPct val="150000"/>
              </a:lnSpc>
              <a:buNone/>
            </a:pPr>
            <a:endParaRPr lang="es-ES_tradnl" sz="1800" dirty="0"/>
          </a:p>
          <a:p>
            <a:pPr marL="36576" indent="0" algn="ctr">
              <a:lnSpc>
                <a:spcPct val="150000"/>
              </a:lnSpc>
              <a:buNone/>
            </a:pPr>
            <a:endParaRPr lang="es-ES_tradnl" sz="2800" dirty="0"/>
          </a:p>
          <a:p>
            <a:pPr marL="36576" indent="0" algn="ctr">
              <a:lnSpc>
                <a:spcPct val="150000"/>
              </a:lnSpc>
              <a:buNone/>
            </a:pPr>
            <a:endParaRPr lang="es-ES" sz="2400" dirty="0" smtClean="0"/>
          </a:p>
          <a:p>
            <a:pPr marL="36576" indent="0" algn="ctr">
              <a:lnSpc>
                <a:spcPct val="150000"/>
              </a:lnSpc>
              <a:buNone/>
            </a:pPr>
            <a:endParaRPr lang="es-ES" sz="2400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4212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CARDIOPATÍA ISQUÉMICA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pic>
        <p:nvPicPr>
          <p:cNvPr id="6" name="Imagen 5" descr="Heart_coronary_territori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750" y="1340768"/>
            <a:ext cx="4500500" cy="4563762"/>
          </a:xfrm>
          <a:prstGeom prst="rect">
            <a:avLst/>
          </a:prstGeom>
        </p:spPr>
      </p:pic>
      <p:sp>
        <p:nvSpPr>
          <p:cNvPr id="7" name="5 Marcador de contenido"/>
          <p:cNvSpPr>
            <a:spLocks noGrp="1"/>
          </p:cNvSpPr>
          <p:nvPr>
            <p:ph idx="1"/>
          </p:nvPr>
        </p:nvSpPr>
        <p:spPr>
          <a:xfrm>
            <a:off x="1655676" y="5733256"/>
            <a:ext cx="5832648" cy="648072"/>
          </a:xfrm>
        </p:spPr>
        <p:txBody>
          <a:bodyPr>
            <a:noAutofit/>
          </a:bodyPr>
          <a:lstStyle/>
          <a:p>
            <a:pPr marL="36576" indent="0" algn="ctr">
              <a:lnSpc>
                <a:spcPct val="150000"/>
              </a:lnSpc>
              <a:buNone/>
            </a:pPr>
            <a:endParaRPr lang="es-ES" sz="1200" i="1" dirty="0" smtClean="0"/>
          </a:p>
          <a:p>
            <a:pPr marL="36576" indent="0" algn="ctr">
              <a:lnSpc>
                <a:spcPct val="150000"/>
              </a:lnSpc>
              <a:buNone/>
            </a:pPr>
            <a:r>
              <a:rPr lang="es-ES" sz="1200" i="1" dirty="0" smtClean="0"/>
              <a:t>Arterias coronarias izquierda y derecha. </a:t>
            </a:r>
            <a:r>
              <a:rPr lang="es-ES" sz="1200" dirty="0" err="1" smtClean="0"/>
              <a:t>Wikipedia.org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179825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CARDIOPATÍA ISQUÉMICA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pic>
        <p:nvPicPr>
          <p:cNvPr id="3" name="Imagen 2" descr="Endo_dysfunction_Athero-e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852" y="1268760"/>
            <a:ext cx="5321302" cy="4824536"/>
          </a:xfrm>
          <a:prstGeom prst="rect">
            <a:avLst/>
          </a:prstGeom>
        </p:spPr>
      </p:pic>
      <p:sp>
        <p:nvSpPr>
          <p:cNvPr id="7" name="5 Marcador de contenido"/>
          <p:cNvSpPr>
            <a:spLocks noGrp="1"/>
          </p:cNvSpPr>
          <p:nvPr>
            <p:ph idx="1"/>
          </p:nvPr>
        </p:nvSpPr>
        <p:spPr>
          <a:xfrm>
            <a:off x="1403648" y="5805264"/>
            <a:ext cx="5832648" cy="648072"/>
          </a:xfrm>
        </p:spPr>
        <p:txBody>
          <a:bodyPr>
            <a:noAutofit/>
          </a:bodyPr>
          <a:lstStyle/>
          <a:p>
            <a:pPr marL="36576" indent="0" algn="ctr">
              <a:lnSpc>
                <a:spcPct val="150000"/>
              </a:lnSpc>
              <a:buNone/>
            </a:pPr>
            <a:endParaRPr lang="es-ES" sz="1200" dirty="0" smtClean="0"/>
          </a:p>
          <a:p>
            <a:pPr marL="36576" indent="0" algn="ctr">
              <a:lnSpc>
                <a:spcPct val="150000"/>
              </a:lnSpc>
              <a:buNone/>
            </a:pPr>
            <a:r>
              <a:rPr lang="es-ES" sz="1200" i="1" dirty="0" smtClean="0"/>
              <a:t>Proceso de arterioesclerosis</a:t>
            </a:r>
            <a:r>
              <a:rPr lang="es-ES" sz="1200" dirty="0" smtClean="0"/>
              <a:t>. </a:t>
            </a:r>
            <a:r>
              <a:rPr lang="es-ES" sz="1200" dirty="0" err="1" smtClean="0"/>
              <a:t>Commons.wikimedia.org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13869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CARDIOPATÍA ISQUÉMICA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412776"/>
            <a:ext cx="7467600" cy="4525963"/>
          </a:xfrm>
        </p:spPr>
        <p:txBody>
          <a:bodyPr>
            <a:normAutofit lnSpcReduction="10000"/>
          </a:bodyPr>
          <a:lstStyle/>
          <a:p>
            <a:pPr marL="36576" indent="0" algn="just">
              <a:lnSpc>
                <a:spcPct val="150000"/>
              </a:lnSpc>
              <a:buNone/>
            </a:pPr>
            <a:r>
              <a:rPr lang="es-ES_tradnl" sz="2800" dirty="0" smtClean="0"/>
              <a:t>Las placas de ateroma crecen en la luz del vaso y producen este estrechamiento.</a:t>
            </a:r>
          </a:p>
          <a:p>
            <a:pPr marL="36576" indent="0" algn="just">
              <a:lnSpc>
                <a:spcPct val="150000"/>
              </a:lnSpc>
              <a:buNone/>
            </a:pPr>
            <a:endParaRPr lang="es-ES_tradnl" sz="2800" dirty="0"/>
          </a:p>
          <a:p>
            <a:pPr marL="36576" indent="0" algn="just">
              <a:lnSpc>
                <a:spcPct val="150000"/>
              </a:lnSpc>
              <a:buNone/>
            </a:pPr>
            <a:r>
              <a:rPr lang="es-ES_tradnl" sz="2800" dirty="0" smtClean="0"/>
              <a:t>Según las car</a:t>
            </a:r>
            <a:r>
              <a:rPr lang="cs-CZ" sz="2800" dirty="0"/>
              <a:t>a</a:t>
            </a:r>
            <a:r>
              <a:rPr lang="es-ES_tradnl" sz="2800" dirty="0" err="1" smtClean="0"/>
              <a:t>cterísticas</a:t>
            </a:r>
            <a:r>
              <a:rPr lang="es-ES_tradnl" sz="2800" dirty="0" smtClean="0"/>
              <a:t> de las placas, más o menos estables, la clínica es diferente:</a:t>
            </a:r>
          </a:p>
          <a:p>
            <a:pPr marL="681228" lvl="1" indent="-342900" algn="just">
              <a:lnSpc>
                <a:spcPct val="150000"/>
              </a:lnSpc>
              <a:buFont typeface="Wingdings" charset="2"/>
              <a:buChar char="Ø"/>
            </a:pPr>
            <a:r>
              <a:rPr lang="es-ES_tradnl" sz="2400" dirty="0" smtClean="0"/>
              <a:t>Angina (estable o inestable).</a:t>
            </a:r>
          </a:p>
          <a:p>
            <a:pPr marL="681228" lvl="1" indent="-342900" algn="just">
              <a:lnSpc>
                <a:spcPct val="150000"/>
              </a:lnSpc>
              <a:buFont typeface="Wingdings" charset="2"/>
              <a:buChar char="Ø"/>
            </a:pPr>
            <a:r>
              <a:rPr lang="es-ES_tradnl" sz="2400" dirty="0" smtClean="0"/>
              <a:t>Infarto de miocardio.</a:t>
            </a:r>
          </a:p>
          <a:p>
            <a:pPr marL="36576" indent="0" algn="just">
              <a:lnSpc>
                <a:spcPct val="150000"/>
              </a:lnSpc>
              <a:buNone/>
            </a:pPr>
            <a:endParaRPr lang="es-ES_tradnl" sz="2800" dirty="0"/>
          </a:p>
          <a:p>
            <a:pPr marL="36576" indent="0" algn="just">
              <a:lnSpc>
                <a:spcPct val="150000"/>
              </a:lnSpc>
              <a:buNone/>
            </a:pPr>
            <a:endParaRPr lang="es-ES_tradnl" sz="1800" dirty="0" smtClean="0"/>
          </a:p>
          <a:p>
            <a:pPr marL="36576" indent="0" algn="just">
              <a:lnSpc>
                <a:spcPct val="150000"/>
              </a:lnSpc>
              <a:buNone/>
            </a:pPr>
            <a:endParaRPr lang="es-ES_tradnl" sz="1800" dirty="0"/>
          </a:p>
          <a:p>
            <a:pPr marL="36576" indent="0" algn="ctr">
              <a:lnSpc>
                <a:spcPct val="150000"/>
              </a:lnSpc>
              <a:buNone/>
            </a:pPr>
            <a:endParaRPr lang="es-ES_tradnl" sz="2800" dirty="0"/>
          </a:p>
          <a:p>
            <a:pPr marL="36576" indent="0" algn="ctr">
              <a:lnSpc>
                <a:spcPct val="150000"/>
              </a:lnSpc>
              <a:buNone/>
            </a:pPr>
            <a:endParaRPr lang="es-ES" sz="2400" dirty="0" smtClean="0"/>
          </a:p>
          <a:p>
            <a:pPr marL="36576" indent="0" algn="ctr">
              <a:lnSpc>
                <a:spcPct val="150000"/>
              </a:lnSpc>
              <a:buNone/>
            </a:pPr>
            <a:endParaRPr lang="es-ES" sz="2400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5354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CARDIOPATÍA ISQUÉMICA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412776"/>
            <a:ext cx="7467600" cy="4525963"/>
          </a:xfrm>
        </p:spPr>
        <p:txBody>
          <a:bodyPr>
            <a:normAutofit/>
          </a:bodyPr>
          <a:lstStyle/>
          <a:p>
            <a:pPr marL="36576" indent="0" algn="just">
              <a:buNone/>
            </a:pPr>
            <a:r>
              <a:rPr lang="es-ES_tradnl" sz="2800" dirty="0"/>
              <a:t>Puede ser congénita, componente genético, </a:t>
            </a:r>
            <a:r>
              <a:rPr lang="es-ES_tradnl" sz="2800" dirty="0" smtClean="0"/>
              <a:t>o </a:t>
            </a:r>
            <a:r>
              <a:rPr lang="es-ES_tradnl" sz="2800" dirty="0"/>
              <a:t>adquirida debido sobretodo a 4 factores </a:t>
            </a:r>
            <a:r>
              <a:rPr lang="es-ES_tradnl" sz="2800" dirty="0" smtClean="0"/>
              <a:t>de </a:t>
            </a:r>
            <a:r>
              <a:rPr lang="es-ES_tradnl" sz="2800" dirty="0"/>
              <a:t>riesgo modificables</a:t>
            </a:r>
            <a:r>
              <a:rPr lang="es-ES_tradnl" sz="2800" dirty="0" smtClean="0"/>
              <a:t>:</a:t>
            </a:r>
          </a:p>
          <a:p>
            <a:pPr marL="36576" indent="0">
              <a:buNone/>
            </a:pPr>
            <a:endParaRPr lang="es-ES_tradnl" sz="2400" dirty="0"/>
          </a:p>
          <a:p>
            <a:pPr lvl="1" algn="just">
              <a:buFont typeface="Wingdings" charset="2"/>
              <a:buChar char="Ø"/>
            </a:pPr>
            <a:r>
              <a:rPr lang="es-ES_tradnl" sz="2400" dirty="0"/>
              <a:t>Tabaco.</a:t>
            </a:r>
          </a:p>
          <a:p>
            <a:pPr lvl="1" algn="just">
              <a:buFont typeface="Wingdings" charset="2"/>
              <a:buChar char="Ø"/>
            </a:pPr>
            <a:r>
              <a:rPr lang="es-ES_tradnl" sz="2400" dirty="0"/>
              <a:t>Alcohol.</a:t>
            </a:r>
          </a:p>
          <a:p>
            <a:pPr lvl="1" algn="just">
              <a:buFont typeface="Wingdings" charset="2"/>
              <a:buChar char="Ø"/>
            </a:pPr>
            <a:r>
              <a:rPr lang="es-ES_tradnl" sz="2400" dirty="0"/>
              <a:t>Dieta saludable.</a:t>
            </a:r>
          </a:p>
          <a:p>
            <a:pPr lvl="1" algn="just">
              <a:buFont typeface="Wingdings" charset="2"/>
              <a:buChar char="Ø"/>
            </a:pPr>
            <a:r>
              <a:rPr lang="es-ES_tradnl" sz="2400" dirty="0"/>
              <a:t>Inactividad </a:t>
            </a:r>
            <a:r>
              <a:rPr lang="es-ES_tradnl" sz="2400" dirty="0" smtClean="0"/>
              <a:t>física (</a:t>
            </a:r>
            <a:r>
              <a:rPr lang="es-ES_tradnl" sz="2400" dirty="0"/>
              <a:t>En Comunidad Europea menos del 50% de los ciudadanos participan regularmente en actividades </a:t>
            </a:r>
            <a:r>
              <a:rPr lang="es-ES_tradnl" sz="2400" dirty="0" smtClean="0"/>
              <a:t>físicas).</a:t>
            </a:r>
            <a:endParaRPr lang="es-ES_tradnl" sz="2400" dirty="0"/>
          </a:p>
          <a:p>
            <a:pPr lvl="1" algn="just">
              <a:buFont typeface="Wingdings" charset="2"/>
              <a:buChar char="Ø"/>
            </a:pPr>
            <a:endParaRPr lang="es-ES_tradnl" sz="1800" dirty="0"/>
          </a:p>
          <a:p>
            <a:pPr marL="36576" indent="0" algn="just">
              <a:lnSpc>
                <a:spcPct val="150000"/>
              </a:lnSpc>
              <a:buNone/>
            </a:pPr>
            <a:endParaRPr lang="es-ES_tradnl" sz="1800" dirty="0" smtClean="0"/>
          </a:p>
          <a:p>
            <a:pPr marL="36576" indent="0" algn="just">
              <a:lnSpc>
                <a:spcPct val="150000"/>
              </a:lnSpc>
              <a:buNone/>
            </a:pPr>
            <a:endParaRPr lang="es-ES_tradnl" sz="1800" dirty="0"/>
          </a:p>
          <a:p>
            <a:pPr marL="36576" indent="0" algn="ctr">
              <a:lnSpc>
                <a:spcPct val="150000"/>
              </a:lnSpc>
              <a:buNone/>
            </a:pPr>
            <a:endParaRPr lang="es-ES_tradnl" sz="2800" dirty="0"/>
          </a:p>
          <a:p>
            <a:pPr marL="36576" indent="0" algn="ctr">
              <a:lnSpc>
                <a:spcPct val="150000"/>
              </a:lnSpc>
              <a:buNone/>
            </a:pPr>
            <a:endParaRPr lang="es-ES" sz="2400" dirty="0" smtClean="0"/>
          </a:p>
          <a:p>
            <a:pPr marL="36576" indent="0" algn="ctr">
              <a:lnSpc>
                <a:spcPct val="150000"/>
              </a:lnSpc>
              <a:buNone/>
            </a:pPr>
            <a:endParaRPr lang="es-ES" sz="2400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126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CARDIOPATÍA ISQUÉMICA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628800"/>
            <a:ext cx="7467600" cy="4309939"/>
          </a:xfrm>
        </p:spPr>
        <p:txBody>
          <a:bodyPr>
            <a:normAutofit/>
          </a:bodyPr>
          <a:lstStyle/>
          <a:p>
            <a:pPr marL="36576" indent="0" algn="ctr">
              <a:buNone/>
            </a:pPr>
            <a:r>
              <a:rPr lang="es-ES_tradnl" sz="2800" dirty="0" smtClean="0"/>
              <a:t>TRATAMIENTO</a:t>
            </a:r>
          </a:p>
          <a:p>
            <a:pPr marL="36576" indent="0" algn="ctr">
              <a:buNone/>
            </a:pPr>
            <a:endParaRPr lang="es-ES_tradnl" sz="1800" dirty="0" smtClean="0"/>
          </a:p>
          <a:p>
            <a:pPr marL="550926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s-ES_tradnl" sz="2800" dirty="0" smtClean="0"/>
              <a:t>Tratamiento Farmacológico.</a:t>
            </a:r>
          </a:p>
          <a:p>
            <a:pPr marL="550926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s-ES_tradnl" sz="2800" dirty="0" smtClean="0"/>
              <a:t>Dieta </a:t>
            </a:r>
            <a:r>
              <a:rPr lang="es-ES_tradnl" sz="2800" dirty="0" err="1" smtClean="0"/>
              <a:t>cardiosaludable</a:t>
            </a:r>
            <a:r>
              <a:rPr lang="es-ES_tradnl" sz="2800" dirty="0" smtClean="0"/>
              <a:t>.</a:t>
            </a:r>
          </a:p>
          <a:p>
            <a:pPr marL="550926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s-ES_tradnl" sz="2800" dirty="0" smtClean="0"/>
              <a:t>Control de los factores de riesgo.</a:t>
            </a:r>
          </a:p>
          <a:p>
            <a:pPr marL="36576" indent="0" algn="just">
              <a:lnSpc>
                <a:spcPct val="150000"/>
              </a:lnSpc>
              <a:buNone/>
            </a:pPr>
            <a:endParaRPr lang="es-ES_tradnl" sz="1800" dirty="0" smtClean="0"/>
          </a:p>
          <a:p>
            <a:pPr marL="36576" indent="0" algn="just">
              <a:lnSpc>
                <a:spcPct val="150000"/>
              </a:lnSpc>
              <a:buNone/>
            </a:pPr>
            <a:endParaRPr lang="es-ES_tradnl" sz="1800" dirty="0"/>
          </a:p>
          <a:p>
            <a:pPr marL="36576" indent="0" algn="ctr">
              <a:lnSpc>
                <a:spcPct val="150000"/>
              </a:lnSpc>
              <a:buNone/>
            </a:pPr>
            <a:endParaRPr lang="es-ES_tradnl" sz="2800" dirty="0"/>
          </a:p>
          <a:p>
            <a:pPr marL="36576" indent="0" algn="ctr">
              <a:lnSpc>
                <a:spcPct val="150000"/>
              </a:lnSpc>
              <a:buNone/>
            </a:pPr>
            <a:endParaRPr lang="es-ES" sz="2400" dirty="0" smtClean="0"/>
          </a:p>
          <a:p>
            <a:pPr marL="36576" indent="0" algn="ctr">
              <a:lnSpc>
                <a:spcPct val="150000"/>
              </a:lnSpc>
              <a:buNone/>
            </a:pPr>
            <a:endParaRPr lang="es-ES" sz="2400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541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CARDIOPATÍA ISQUÉMICA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628800"/>
            <a:ext cx="7467600" cy="4309939"/>
          </a:xfrm>
        </p:spPr>
        <p:txBody>
          <a:bodyPr>
            <a:normAutofit lnSpcReduction="10000"/>
          </a:bodyPr>
          <a:lstStyle/>
          <a:p>
            <a:pPr marL="550926" indent="-514350" algn="ctr">
              <a:buAutoNum type="arabicPeriod"/>
            </a:pPr>
            <a:r>
              <a:rPr lang="es-ES_tradnl" sz="2800" dirty="0" smtClean="0"/>
              <a:t>Tratamiento Farmacológico.</a:t>
            </a:r>
          </a:p>
          <a:p>
            <a:pPr marL="36576" indent="0" algn="ctr">
              <a:buNone/>
            </a:pPr>
            <a:endParaRPr lang="es-ES_tradnl" sz="1800" dirty="0" smtClean="0"/>
          </a:p>
          <a:p>
            <a:pPr lvl="0">
              <a:buFont typeface="+mj-lt"/>
              <a:buAutoNum type="alphaUcPeriod"/>
            </a:pPr>
            <a:r>
              <a:rPr lang="es-ES_tradnl" sz="2400" dirty="0"/>
              <a:t>Betabloqueantes: Disminuyen FC, PA y necesidad de O2 del corazón.</a:t>
            </a:r>
          </a:p>
          <a:p>
            <a:pPr lvl="0">
              <a:buFont typeface="+mj-lt"/>
              <a:buAutoNum type="alphaUcPeriod"/>
            </a:pPr>
            <a:r>
              <a:rPr lang="es-ES_tradnl" sz="2400" dirty="0" smtClean="0"/>
              <a:t>Inhibidores </a:t>
            </a:r>
            <a:r>
              <a:rPr lang="es-ES_tradnl" sz="2400" dirty="0"/>
              <a:t>de la enzima de conversión de angiotensina II (IECA</a:t>
            </a:r>
            <a:r>
              <a:rPr lang="es-ES_tradnl" sz="2400" dirty="0" smtClean="0"/>
              <a:t>): Inhibe </a:t>
            </a:r>
            <a:r>
              <a:rPr lang="es-ES_tradnl" sz="2400" dirty="0"/>
              <a:t>la acción </a:t>
            </a:r>
            <a:r>
              <a:rPr lang="es-ES_tradnl" sz="2400" dirty="0" err="1" smtClean="0"/>
              <a:t>vasoconstrictiva</a:t>
            </a:r>
            <a:r>
              <a:rPr lang="es-ES_tradnl" sz="2400" dirty="0" smtClean="0"/>
              <a:t>.</a:t>
            </a:r>
          </a:p>
          <a:p>
            <a:pPr lvl="0">
              <a:buFont typeface="+mj-lt"/>
              <a:buAutoNum type="alphaUcPeriod"/>
            </a:pPr>
            <a:r>
              <a:rPr lang="es-ES_tradnl" sz="2400" dirty="0" err="1" smtClean="0"/>
              <a:t>Antiagregantes</a:t>
            </a:r>
            <a:r>
              <a:rPr lang="es-ES_tradnl" sz="2400" dirty="0" smtClean="0"/>
              <a:t>:  </a:t>
            </a:r>
            <a:r>
              <a:rPr lang="es-ES_tradnl" sz="2400" dirty="0"/>
              <a:t>Actúan sobre las plaquetas para que no se formen coágulos y por consiguiente </a:t>
            </a:r>
            <a:r>
              <a:rPr lang="es-ES_tradnl" sz="2400" dirty="0" smtClean="0"/>
              <a:t>los trombos</a:t>
            </a:r>
            <a:r>
              <a:rPr lang="es-ES_tradnl" sz="2400" dirty="0"/>
              <a:t>.</a:t>
            </a:r>
          </a:p>
          <a:p>
            <a:pPr lvl="0">
              <a:buFont typeface="+mj-lt"/>
              <a:buAutoNum type="alphaUcPeriod"/>
            </a:pPr>
            <a:r>
              <a:rPr lang="es-ES_tradnl" sz="2400" dirty="0" err="1" smtClean="0"/>
              <a:t>Estatinas</a:t>
            </a:r>
            <a:r>
              <a:rPr lang="es-ES_tradnl" sz="2400" dirty="0"/>
              <a:t>:</a:t>
            </a:r>
            <a:r>
              <a:rPr lang="es-ES_tradnl" sz="2400" dirty="0" smtClean="0"/>
              <a:t> Bajan los niveles de colesterol.</a:t>
            </a:r>
            <a:endParaRPr lang="es-ES_tradnl" sz="2400" dirty="0"/>
          </a:p>
          <a:p>
            <a:pPr marL="36576" indent="0" algn="just">
              <a:lnSpc>
                <a:spcPct val="150000"/>
              </a:lnSpc>
              <a:buNone/>
            </a:pPr>
            <a:endParaRPr lang="es-ES_tradnl" sz="1800" dirty="0" smtClean="0"/>
          </a:p>
          <a:p>
            <a:pPr marL="36576" indent="0" algn="just">
              <a:lnSpc>
                <a:spcPct val="150000"/>
              </a:lnSpc>
              <a:buNone/>
            </a:pPr>
            <a:endParaRPr lang="es-ES_tradnl" sz="1800" dirty="0"/>
          </a:p>
          <a:p>
            <a:pPr marL="36576" indent="0" algn="ctr">
              <a:lnSpc>
                <a:spcPct val="150000"/>
              </a:lnSpc>
              <a:buNone/>
            </a:pPr>
            <a:endParaRPr lang="es-ES_tradnl" sz="2800" dirty="0"/>
          </a:p>
          <a:p>
            <a:pPr marL="36576" indent="0" algn="ctr">
              <a:lnSpc>
                <a:spcPct val="150000"/>
              </a:lnSpc>
              <a:buNone/>
            </a:pPr>
            <a:endParaRPr lang="es-ES" sz="2400" dirty="0" smtClean="0"/>
          </a:p>
          <a:p>
            <a:pPr marL="36576" indent="0" algn="ctr">
              <a:lnSpc>
                <a:spcPct val="150000"/>
              </a:lnSpc>
              <a:buNone/>
            </a:pPr>
            <a:endParaRPr lang="es-ES" sz="2400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176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CARDIOPATÍA ISQUÉMICA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628800"/>
            <a:ext cx="7467600" cy="4309939"/>
          </a:xfrm>
        </p:spPr>
        <p:txBody>
          <a:bodyPr>
            <a:normAutofit/>
          </a:bodyPr>
          <a:lstStyle/>
          <a:p>
            <a:pPr marL="550926" indent="-514350" algn="ctr">
              <a:buFont typeface="+mj-lt"/>
              <a:buAutoNum type="arabicPeriod" startAt="2"/>
            </a:pPr>
            <a:r>
              <a:rPr lang="es-ES_tradnl" sz="2800" dirty="0" smtClean="0"/>
              <a:t>Dieta </a:t>
            </a:r>
            <a:r>
              <a:rPr lang="es-ES_tradnl" sz="2800" dirty="0" err="1" smtClean="0"/>
              <a:t>Cardiosaludable</a:t>
            </a:r>
            <a:r>
              <a:rPr lang="es-ES_tradnl" sz="2800" dirty="0" smtClean="0"/>
              <a:t>.</a:t>
            </a:r>
          </a:p>
          <a:p>
            <a:pPr marL="550926" indent="-514350" algn="ctr">
              <a:buFont typeface="+mj-lt"/>
              <a:buAutoNum type="arabicPeriod" startAt="2"/>
            </a:pPr>
            <a:endParaRPr lang="es-ES_tradnl" sz="2800" dirty="0" smtClean="0">
              <a:solidFill>
                <a:srgbClr val="FF0000"/>
              </a:solidFill>
            </a:endParaRPr>
          </a:p>
          <a:p>
            <a:pPr marL="36576" indent="0">
              <a:buNone/>
            </a:pPr>
            <a:r>
              <a:rPr lang="es-ES_tradnl" sz="2000" dirty="0"/>
              <a:t>A</a:t>
            </a:r>
            <a:r>
              <a:rPr lang="es-ES_tradnl" sz="2000" dirty="0" smtClean="0"/>
              <a:t>portación </a:t>
            </a:r>
            <a:r>
              <a:rPr lang="es-ES_tradnl" sz="2000" dirty="0"/>
              <a:t>de nutrientes debe ser equilibrada, rica en carbohidratos, suficiente en proteínas de alto valor biológico y baja en grasas saturadas. </a:t>
            </a:r>
            <a:r>
              <a:rPr lang="es-ES_tradnl" sz="1400" dirty="0" smtClean="0"/>
              <a:t>(Garriga </a:t>
            </a:r>
            <a:r>
              <a:rPr lang="es-ES_tradnl" sz="1400" dirty="0"/>
              <a:t>M., </a:t>
            </a:r>
            <a:r>
              <a:rPr lang="es-ES_tradnl" sz="1400" dirty="0" err="1"/>
              <a:t>Montagna</a:t>
            </a:r>
            <a:r>
              <a:rPr lang="es-ES_tradnl" sz="1400" dirty="0"/>
              <a:t> C. </a:t>
            </a:r>
            <a:r>
              <a:rPr lang="es-ES_tradnl" sz="1400" i="1" dirty="0"/>
              <a:t>Dieta para enfermedad coronaria. Infarto y angina de pecho. </a:t>
            </a:r>
            <a:r>
              <a:rPr lang="es-ES_tradnl" sz="1400" dirty="0" smtClean="0"/>
              <a:t>Fundación </a:t>
            </a:r>
            <a:r>
              <a:rPr lang="es-ES_tradnl" sz="1400" dirty="0"/>
              <a:t>Española del corazón</a:t>
            </a:r>
            <a:r>
              <a:rPr lang="es-ES_tradnl" sz="1400" dirty="0" smtClean="0"/>
              <a:t>. </a:t>
            </a:r>
            <a:r>
              <a:rPr lang="es-ES_tradnl" sz="1400" dirty="0" err="1" smtClean="0"/>
              <a:t>www.fundaciondelcorazon.com</a:t>
            </a:r>
            <a:r>
              <a:rPr lang="es-ES_tradnl" sz="1400" dirty="0" smtClean="0"/>
              <a:t>)</a:t>
            </a:r>
            <a:endParaRPr lang="es-ES_tradnl" sz="1400" dirty="0"/>
          </a:p>
          <a:p>
            <a:pPr marL="36576" indent="0" algn="ctr">
              <a:buNone/>
            </a:pPr>
            <a:endParaRPr lang="es-ES_tradnl" sz="2800" dirty="0" smtClean="0">
              <a:solidFill>
                <a:srgbClr val="FF0000"/>
              </a:solidFill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7542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CARDIOPATÍA ISQUÉMICA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628800"/>
            <a:ext cx="7467600" cy="4309939"/>
          </a:xfrm>
        </p:spPr>
        <p:txBody>
          <a:bodyPr>
            <a:normAutofit/>
          </a:bodyPr>
          <a:lstStyle/>
          <a:p>
            <a:pPr marL="550926" indent="-514350" algn="ctr">
              <a:buFont typeface="+mj-lt"/>
              <a:buAutoNum type="arabicPeriod" startAt="3"/>
            </a:pPr>
            <a:r>
              <a:rPr lang="es-ES_tradnl" sz="2800" dirty="0" smtClean="0"/>
              <a:t>Control de los factores de riesgo.</a:t>
            </a:r>
          </a:p>
          <a:p>
            <a:pPr marL="550926" indent="-514350" algn="ctr">
              <a:buAutoNum type="arabicPeriod" startAt="3"/>
            </a:pPr>
            <a:endParaRPr lang="es-ES_tradnl" sz="2800" dirty="0"/>
          </a:p>
          <a:p>
            <a:pPr>
              <a:buFont typeface="Wingdings" charset="2"/>
              <a:buChar char="Ø"/>
            </a:pPr>
            <a:r>
              <a:rPr lang="es-ES_tradnl" sz="2400" dirty="0"/>
              <a:t>Dejar de fumar.</a:t>
            </a:r>
          </a:p>
          <a:p>
            <a:pPr>
              <a:buFont typeface="Wingdings" charset="2"/>
              <a:buChar char="Ø"/>
            </a:pPr>
            <a:r>
              <a:rPr lang="es-ES_tradnl" sz="2400" dirty="0"/>
              <a:t>Controla de la alta PA.</a:t>
            </a:r>
          </a:p>
          <a:p>
            <a:pPr>
              <a:buFont typeface="Wingdings" charset="2"/>
              <a:buChar char="Ø"/>
            </a:pPr>
            <a:r>
              <a:rPr lang="es-ES_tradnl" sz="2400" dirty="0"/>
              <a:t>Control del colesterol y la glucemia.</a:t>
            </a:r>
          </a:p>
          <a:p>
            <a:pPr>
              <a:buFont typeface="Wingdings" charset="2"/>
              <a:buChar char="Ø"/>
            </a:pPr>
            <a:r>
              <a:rPr lang="es-ES_tradnl" sz="2400" dirty="0"/>
              <a:t>Control de peso.</a:t>
            </a:r>
          </a:p>
          <a:p>
            <a:pPr>
              <a:buFont typeface="Wingdings" charset="2"/>
              <a:buChar char="Ø"/>
            </a:pPr>
            <a:r>
              <a:rPr lang="es-ES_tradnl" sz="2400" dirty="0"/>
              <a:t>Tratamiento no farmacológico cuya piedra angular es el Ejercicio Físico.</a:t>
            </a:r>
          </a:p>
          <a:p>
            <a:pPr marL="550926" indent="-514350" algn="ctr">
              <a:buAutoNum type="arabicPeriod"/>
            </a:pPr>
            <a:endParaRPr lang="es-ES_tradnl" sz="2400" dirty="0"/>
          </a:p>
          <a:p>
            <a:pPr marL="36576" indent="0" algn="just">
              <a:lnSpc>
                <a:spcPct val="150000"/>
              </a:lnSpc>
              <a:buNone/>
            </a:pPr>
            <a:endParaRPr lang="es-ES_tradnl" sz="1800" dirty="0" smtClean="0"/>
          </a:p>
          <a:p>
            <a:pPr marL="36576" indent="0" algn="just">
              <a:lnSpc>
                <a:spcPct val="150000"/>
              </a:lnSpc>
              <a:buNone/>
            </a:pPr>
            <a:endParaRPr lang="es-ES_tradnl" sz="1800" dirty="0"/>
          </a:p>
          <a:p>
            <a:pPr marL="36576" indent="0" algn="ctr">
              <a:lnSpc>
                <a:spcPct val="150000"/>
              </a:lnSpc>
              <a:buNone/>
            </a:pPr>
            <a:endParaRPr lang="es-ES_tradnl" sz="2800" dirty="0"/>
          </a:p>
          <a:p>
            <a:pPr marL="36576" indent="0" algn="ctr">
              <a:lnSpc>
                <a:spcPct val="150000"/>
              </a:lnSpc>
              <a:buNone/>
            </a:pPr>
            <a:endParaRPr lang="es-ES" sz="2400" dirty="0" smtClean="0"/>
          </a:p>
          <a:p>
            <a:pPr marL="36576" indent="0" algn="ctr">
              <a:lnSpc>
                <a:spcPct val="150000"/>
              </a:lnSpc>
              <a:buNone/>
            </a:pPr>
            <a:endParaRPr lang="es-ES" sz="2400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5188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CARDIOPATÍA ISQUÉMICA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412776"/>
            <a:ext cx="7467600" cy="4525963"/>
          </a:xfrm>
        </p:spPr>
        <p:txBody>
          <a:bodyPr>
            <a:normAutofit lnSpcReduction="10000"/>
          </a:bodyPr>
          <a:lstStyle/>
          <a:p>
            <a:pPr lvl="1" algn="just">
              <a:buFont typeface="Wingdings" charset="2"/>
              <a:buChar char="Ø"/>
            </a:pPr>
            <a:endParaRPr lang="es-ES_tradnl" sz="1800" dirty="0"/>
          </a:p>
          <a:p>
            <a:pPr marL="36576" indent="0" algn="just">
              <a:lnSpc>
                <a:spcPct val="150000"/>
              </a:lnSpc>
              <a:buNone/>
            </a:pPr>
            <a:r>
              <a:rPr lang="es-ES_tradnl" sz="2600" dirty="0" smtClean="0"/>
              <a:t>EF </a:t>
            </a:r>
            <a:r>
              <a:rPr lang="es-ES_tradnl" sz="2600" dirty="0"/>
              <a:t>reduce 22% la mortalidad </a:t>
            </a:r>
            <a:r>
              <a:rPr lang="es-ES_tradnl" sz="2600" dirty="0" smtClean="0"/>
              <a:t>cardiovascular.</a:t>
            </a:r>
          </a:p>
          <a:p>
            <a:pPr marL="36576" indent="0" algn="just">
              <a:lnSpc>
                <a:spcPct val="150000"/>
              </a:lnSpc>
              <a:buNone/>
            </a:pPr>
            <a:endParaRPr lang="es-ES_tradnl" sz="2600" dirty="0" smtClean="0"/>
          </a:p>
          <a:p>
            <a:pPr marL="36576" indent="0" algn="just">
              <a:lnSpc>
                <a:spcPct val="150000"/>
              </a:lnSpc>
              <a:buNone/>
            </a:pPr>
            <a:r>
              <a:rPr lang="es-ES_tradnl" sz="2600" dirty="0"/>
              <a:t>E</a:t>
            </a:r>
            <a:r>
              <a:rPr lang="es-ES_tradnl" sz="2600" dirty="0" smtClean="0"/>
              <a:t>ntrenamiento </a:t>
            </a:r>
            <a:r>
              <a:rPr lang="es-ES_tradnl" sz="2600" dirty="0"/>
              <a:t>de resistencia aeróbica, incrementa entre un 10% y un 37% la </a:t>
            </a:r>
            <a:r>
              <a:rPr lang="es-ES_tradnl" sz="2600" dirty="0" smtClean="0"/>
              <a:t>CAPACIDAD FUNCIONAL o </a:t>
            </a:r>
            <a:r>
              <a:rPr lang="es-ES_tradnl" sz="2600" dirty="0"/>
              <a:t>consumo máximo de oxígeno, que hace que tenga un mejor pronóstico. </a:t>
            </a:r>
            <a:endParaRPr lang="es-ES_tradnl" sz="2600" dirty="0" smtClean="0"/>
          </a:p>
          <a:p>
            <a:pPr marL="36576" indent="0" algn="just">
              <a:lnSpc>
                <a:spcPct val="150000"/>
              </a:lnSpc>
              <a:buNone/>
            </a:pPr>
            <a:endParaRPr lang="es-ES_tradnl" sz="1800" dirty="0"/>
          </a:p>
          <a:p>
            <a:pPr marL="36576" indent="0" algn="ctr">
              <a:lnSpc>
                <a:spcPct val="150000"/>
              </a:lnSpc>
              <a:buNone/>
            </a:pPr>
            <a:endParaRPr lang="es-ES_tradnl" sz="2800" dirty="0"/>
          </a:p>
          <a:p>
            <a:pPr marL="36576" indent="0" algn="ctr">
              <a:lnSpc>
                <a:spcPct val="150000"/>
              </a:lnSpc>
              <a:buNone/>
            </a:pPr>
            <a:endParaRPr lang="es-ES" sz="2400" dirty="0" smtClean="0"/>
          </a:p>
          <a:p>
            <a:pPr marL="36576" indent="0" algn="ctr">
              <a:lnSpc>
                <a:spcPct val="150000"/>
              </a:lnSpc>
              <a:buNone/>
            </a:pPr>
            <a:endParaRPr lang="es-ES" sz="2400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039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260648"/>
            <a:ext cx="8064896" cy="6264696"/>
          </a:xfrm>
        </p:spPr>
        <p:txBody>
          <a:bodyPr>
            <a:noAutofit/>
          </a:bodyPr>
          <a:lstStyle/>
          <a:p>
            <a:pPr algn="ctr"/>
            <a:r>
              <a:rPr lang="es-ES" sz="88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PRUEBAS DE ESFUERZO</a:t>
            </a:r>
            <a:endParaRPr lang="es-ES" sz="88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5492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¿QUÉ ES UNA PRUEBA DE ESFUERZO?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556792"/>
            <a:ext cx="7467600" cy="4525963"/>
          </a:xfrm>
        </p:spPr>
        <p:txBody>
          <a:bodyPr/>
          <a:lstStyle/>
          <a:p>
            <a:pPr marL="36576" indent="0" algn="ctr">
              <a:lnSpc>
                <a:spcPct val="150000"/>
              </a:lnSpc>
              <a:buNone/>
            </a:pPr>
            <a:r>
              <a:rPr lang="es-ES" dirty="0" smtClean="0"/>
              <a:t>Procedimiento que evalúa la respuesta del corazón a un ejercicio progresivo.</a:t>
            </a:r>
          </a:p>
          <a:p>
            <a:pPr marL="36576" indent="0" algn="ctr">
              <a:buNone/>
            </a:pPr>
            <a:endParaRPr lang="es-ES" sz="2800" dirty="0" smtClean="0"/>
          </a:p>
          <a:p>
            <a:pPr marL="36576" indent="0" algn="ctr">
              <a:buNone/>
            </a:pPr>
            <a:r>
              <a:rPr lang="es-ES" sz="2800" dirty="0" smtClean="0"/>
              <a:t>Del griego </a:t>
            </a:r>
            <a:r>
              <a:rPr lang="es-ES" sz="2800" i="1" dirty="0" smtClean="0"/>
              <a:t>erg</a:t>
            </a:r>
            <a:r>
              <a:rPr lang="es-ES" sz="2800" i="1" dirty="0"/>
              <a:t>o</a:t>
            </a:r>
            <a:r>
              <a:rPr lang="es-ES" sz="2800" i="1" dirty="0" smtClean="0"/>
              <a:t>n</a:t>
            </a:r>
            <a:r>
              <a:rPr lang="es-ES" sz="2800" dirty="0" smtClean="0"/>
              <a:t>: trabajo y </a:t>
            </a:r>
            <a:r>
              <a:rPr lang="es-ES" sz="2800" i="1" dirty="0" smtClean="0"/>
              <a:t>metron</a:t>
            </a:r>
            <a:r>
              <a:rPr lang="es-ES" sz="2800" dirty="0" smtClean="0"/>
              <a:t>: medida.</a:t>
            </a:r>
            <a:endParaRPr lang="es-ES" sz="2800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96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PRUEBA DE REFERENCIA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268760"/>
            <a:ext cx="7467600" cy="4525963"/>
          </a:xfrm>
        </p:spPr>
        <p:txBody>
          <a:bodyPr>
            <a:normAutofit fontScale="92500" lnSpcReduction="20000"/>
          </a:bodyPr>
          <a:lstStyle/>
          <a:p>
            <a:pPr marL="36576" indent="0" algn="ctr">
              <a:lnSpc>
                <a:spcPct val="150000"/>
              </a:lnSpc>
              <a:buNone/>
            </a:pPr>
            <a:r>
              <a:rPr lang="es-ES" sz="2800" dirty="0"/>
              <a:t>P</a:t>
            </a:r>
            <a:r>
              <a:rPr lang="es-ES" sz="2800" dirty="0" smtClean="0"/>
              <a:t>rueba </a:t>
            </a:r>
            <a:r>
              <a:rPr lang="es-ES" sz="2800" dirty="0"/>
              <a:t>máxima de ejercicio con recogida de gases </a:t>
            </a:r>
            <a:r>
              <a:rPr lang="es-ES" sz="2800" dirty="0" smtClean="0"/>
              <a:t>espirados</a:t>
            </a:r>
            <a:r>
              <a:rPr lang="es-ES_tradnl" sz="2800" dirty="0" smtClean="0"/>
              <a:t>.</a:t>
            </a:r>
          </a:p>
          <a:p>
            <a:pPr marL="36576" indent="0">
              <a:lnSpc>
                <a:spcPct val="150000"/>
              </a:lnSpc>
              <a:buNone/>
            </a:pPr>
            <a:endParaRPr lang="es-ES_tradnl" sz="2800" dirty="0"/>
          </a:p>
          <a:p>
            <a:pPr marL="36576" indent="0">
              <a:lnSpc>
                <a:spcPct val="150000"/>
              </a:lnSpc>
              <a:buNone/>
            </a:pPr>
            <a:r>
              <a:rPr lang="es-ES_tradnl" sz="2800" dirty="0" smtClean="0"/>
              <a:t>Inconvenientes:</a:t>
            </a:r>
          </a:p>
          <a:p>
            <a:pPr lvl="0">
              <a:lnSpc>
                <a:spcPct val="150000"/>
              </a:lnSpc>
              <a:buFont typeface="Wingdings" charset="2"/>
              <a:buChar char=""/>
            </a:pPr>
            <a:r>
              <a:rPr lang="es-ES" sz="2400" dirty="0" smtClean="0"/>
              <a:t>Gasto económico.</a:t>
            </a:r>
            <a:endParaRPr lang="es-ES_tradnl" sz="2400" dirty="0"/>
          </a:p>
          <a:p>
            <a:pPr lvl="0">
              <a:lnSpc>
                <a:spcPct val="150000"/>
              </a:lnSpc>
              <a:buFont typeface="Wingdings" charset="2"/>
              <a:buChar char=""/>
            </a:pPr>
            <a:r>
              <a:rPr lang="es-ES" sz="2400" dirty="0" smtClean="0"/>
              <a:t>Personal capacitado para interpretación.</a:t>
            </a:r>
            <a:endParaRPr lang="es-ES_tradnl" sz="2400" dirty="0"/>
          </a:p>
          <a:p>
            <a:pPr lvl="0">
              <a:lnSpc>
                <a:spcPct val="150000"/>
              </a:lnSpc>
              <a:buFont typeface="Wingdings" charset="2"/>
              <a:buChar char=""/>
            </a:pPr>
            <a:r>
              <a:rPr lang="es-ES" sz="2400" dirty="0" smtClean="0"/>
              <a:t>Más tiempo.</a:t>
            </a:r>
          </a:p>
          <a:p>
            <a:pPr lvl="0">
              <a:lnSpc>
                <a:spcPct val="150000"/>
              </a:lnSpc>
              <a:buFont typeface="Wingdings" charset="2"/>
              <a:buChar char=""/>
            </a:pPr>
            <a:r>
              <a:rPr lang="es-ES" sz="2400" dirty="0" smtClean="0"/>
              <a:t>Nivel de </a:t>
            </a:r>
            <a:r>
              <a:rPr lang="es-ES" sz="2400" dirty="0"/>
              <a:t>riesgo más alto.</a:t>
            </a:r>
            <a:endParaRPr lang="es-ES_tradnl" sz="2400" dirty="0"/>
          </a:p>
          <a:p>
            <a:pPr marL="36576" indent="0" algn="ctr">
              <a:lnSpc>
                <a:spcPct val="150000"/>
              </a:lnSpc>
              <a:buNone/>
            </a:pPr>
            <a:endParaRPr lang="es-ES_tradnl" sz="2800" dirty="0"/>
          </a:p>
          <a:p>
            <a:pPr marL="36576" indent="0" algn="ctr">
              <a:lnSpc>
                <a:spcPct val="150000"/>
              </a:lnSpc>
              <a:buNone/>
            </a:pPr>
            <a:endParaRPr lang="es-ES" sz="2400" dirty="0" smtClean="0"/>
          </a:p>
          <a:p>
            <a:pPr marL="36576" indent="0" algn="ctr">
              <a:lnSpc>
                <a:spcPct val="150000"/>
              </a:lnSpc>
              <a:buNone/>
            </a:pPr>
            <a:endParaRPr lang="es-ES" sz="2400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343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PRUEBA DE REFERENCIA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268760"/>
            <a:ext cx="7467600" cy="4525963"/>
          </a:xfrm>
        </p:spPr>
        <p:txBody>
          <a:bodyPr>
            <a:normAutofit fontScale="92500"/>
          </a:bodyPr>
          <a:lstStyle/>
          <a:p>
            <a:pPr marL="36576" indent="0" algn="ctr">
              <a:lnSpc>
                <a:spcPct val="150000"/>
              </a:lnSpc>
              <a:buNone/>
            </a:pPr>
            <a:r>
              <a:rPr lang="es-ES" sz="2800" dirty="0"/>
              <a:t>Una de las aplicaciones más importantes de la prueba de esfuerzo, es el diagnóstico de la enfermedad coronaria o cardiopatía </a:t>
            </a:r>
            <a:r>
              <a:rPr lang="es-ES" sz="2800" dirty="0" smtClean="0"/>
              <a:t>isquémica.</a:t>
            </a:r>
          </a:p>
          <a:p>
            <a:pPr marL="36576" indent="0" algn="ctr">
              <a:lnSpc>
                <a:spcPct val="150000"/>
              </a:lnSpc>
              <a:buNone/>
            </a:pPr>
            <a:endParaRPr lang="es-ES" sz="2800" dirty="0"/>
          </a:p>
          <a:p>
            <a:pPr marL="36576" indent="0" algn="ctr">
              <a:lnSpc>
                <a:spcPct val="150000"/>
              </a:lnSpc>
              <a:buNone/>
            </a:pPr>
            <a:r>
              <a:rPr lang="es-ES" sz="2800" dirty="0"/>
              <a:t>Es decir, en la ergometría se pretende forzar el corazón para ver cómo responde a un ejercicio creciente. </a:t>
            </a:r>
            <a:endParaRPr lang="es-ES_tradnl" sz="2800" dirty="0"/>
          </a:p>
          <a:p>
            <a:pPr marL="36576" indent="0" algn="ctr">
              <a:lnSpc>
                <a:spcPct val="150000"/>
              </a:lnSpc>
              <a:buNone/>
            </a:pPr>
            <a:endParaRPr lang="es-ES_tradnl" sz="2800" dirty="0"/>
          </a:p>
          <a:p>
            <a:pPr marL="36576" indent="0" algn="ctr">
              <a:lnSpc>
                <a:spcPct val="150000"/>
              </a:lnSpc>
              <a:buNone/>
            </a:pPr>
            <a:endParaRPr lang="es-ES" sz="2400" dirty="0" smtClean="0"/>
          </a:p>
          <a:p>
            <a:pPr marL="36576" indent="0" algn="ctr">
              <a:lnSpc>
                <a:spcPct val="150000"/>
              </a:lnSpc>
              <a:buNone/>
            </a:pPr>
            <a:endParaRPr lang="es-ES" sz="2400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7768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PRUEBA DE REFERENCIA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268760"/>
            <a:ext cx="7467600" cy="4824536"/>
          </a:xfrm>
        </p:spPr>
        <p:txBody>
          <a:bodyPr>
            <a:normAutofit/>
          </a:bodyPr>
          <a:lstStyle/>
          <a:p>
            <a:pPr marL="36576" indent="0" algn="ctr">
              <a:lnSpc>
                <a:spcPct val="150000"/>
              </a:lnSpc>
              <a:buNone/>
            </a:pPr>
            <a:r>
              <a:rPr lang="es-ES" sz="2800" dirty="0"/>
              <a:t>Se </a:t>
            </a:r>
            <a:r>
              <a:rPr lang="es-ES" sz="2800" dirty="0" smtClean="0"/>
              <a:t>vigila:</a:t>
            </a:r>
          </a:p>
          <a:p>
            <a:pPr marL="36576" indent="0" algn="ctr">
              <a:lnSpc>
                <a:spcPct val="150000"/>
              </a:lnSpc>
              <a:buNone/>
            </a:pPr>
            <a:endParaRPr lang="es-ES" sz="2800" dirty="0" smtClean="0"/>
          </a:p>
          <a:p>
            <a:pPr marL="493776" indent="-457200" algn="ctr">
              <a:lnSpc>
                <a:spcPct val="150000"/>
              </a:lnSpc>
              <a:buFont typeface="+mj-lt"/>
              <a:buAutoNum type="arabicPeriod"/>
            </a:pPr>
            <a:r>
              <a:rPr lang="es-ES" sz="2800" dirty="0" smtClean="0"/>
              <a:t>Electrocardiograma</a:t>
            </a:r>
          </a:p>
          <a:p>
            <a:pPr marL="493776" indent="-457200" algn="ctr">
              <a:lnSpc>
                <a:spcPct val="150000"/>
              </a:lnSpc>
              <a:buFont typeface="+mj-lt"/>
              <a:buAutoNum type="arabicPeriod"/>
            </a:pPr>
            <a:r>
              <a:rPr lang="es-ES" sz="2800" dirty="0" smtClean="0"/>
              <a:t>Tensión arterial.</a:t>
            </a:r>
          </a:p>
          <a:p>
            <a:pPr marL="493776" indent="-457200" algn="ctr">
              <a:lnSpc>
                <a:spcPct val="150000"/>
              </a:lnSpc>
              <a:buFont typeface="+mj-lt"/>
              <a:buAutoNum type="arabicPeriod"/>
            </a:pPr>
            <a:r>
              <a:rPr lang="es-ES" sz="2800" dirty="0" smtClean="0"/>
              <a:t>Frecuencia cardiaca.</a:t>
            </a:r>
          </a:p>
          <a:p>
            <a:pPr marL="493776" indent="-457200" algn="ctr">
              <a:lnSpc>
                <a:spcPct val="150000"/>
              </a:lnSpc>
              <a:buFont typeface="+mj-lt"/>
              <a:buAutoNum type="arabicPeriod"/>
            </a:pPr>
            <a:r>
              <a:rPr lang="es-ES" sz="2800" dirty="0"/>
              <a:t>G</a:t>
            </a:r>
            <a:r>
              <a:rPr lang="es-ES" sz="2800" dirty="0" smtClean="0"/>
              <a:t>rado </a:t>
            </a:r>
            <a:r>
              <a:rPr lang="es-ES" sz="2800" dirty="0"/>
              <a:t>de </a:t>
            </a:r>
            <a:r>
              <a:rPr lang="es-ES" sz="2800" dirty="0" smtClean="0"/>
              <a:t>cansancio</a:t>
            </a:r>
            <a:endParaRPr lang="es-ES_tradnl" sz="2800" dirty="0"/>
          </a:p>
          <a:p>
            <a:pPr marL="36576" indent="0" algn="ctr">
              <a:lnSpc>
                <a:spcPct val="150000"/>
              </a:lnSpc>
              <a:buNone/>
            </a:pPr>
            <a:endParaRPr lang="es-ES" sz="2400" dirty="0" smtClean="0"/>
          </a:p>
          <a:p>
            <a:pPr marL="36576" indent="0" algn="ctr">
              <a:lnSpc>
                <a:spcPct val="150000"/>
              </a:lnSpc>
              <a:buNone/>
            </a:pPr>
            <a:endParaRPr lang="es-ES" sz="2400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822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PRUEBA DE REFERENCIA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268760"/>
            <a:ext cx="7467600" cy="4824536"/>
          </a:xfrm>
        </p:spPr>
        <p:txBody>
          <a:bodyPr>
            <a:normAutofit lnSpcReduction="10000"/>
          </a:bodyPr>
          <a:lstStyle/>
          <a:p>
            <a:pPr marL="550926" indent="-514350" algn="ctr">
              <a:lnSpc>
                <a:spcPct val="150000"/>
              </a:lnSpc>
              <a:buAutoNum type="arabicPeriod"/>
            </a:pPr>
            <a:r>
              <a:rPr lang="es-ES_tradnl" sz="2800" dirty="0" smtClean="0"/>
              <a:t>ELECTROCARDIOGRAMA</a:t>
            </a:r>
          </a:p>
          <a:p>
            <a:pPr marL="550926" indent="-514350" algn="ctr">
              <a:lnSpc>
                <a:spcPct val="150000"/>
              </a:lnSpc>
              <a:buAutoNum type="arabicPeriod"/>
            </a:pPr>
            <a:endParaRPr lang="es-ES_tradnl" sz="2800" dirty="0" smtClean="0"/>
          </a:p>
          <a:p>
            <a:pPr marL="36576" indent="0">
              <a:lnSpc>
                <a:spcPct val="150000"/>
              </a:lnSpc>
              <a:buNone/>
            </a:pPr>
            <a:r>
              <a:rPr lang="es-ES" sz="2400" dirty="0"/>
              <a:t>L</a:t>
            </a:r>
            <a:r>
              <a:rPr lang="es-ES" sz="2400" dirty="0" smtClean="0"/>
              <a:t>a </a:t>
            </a:r>
            <a:r>
              <a:rPr lang="es-ES" sz="2400" dirty="0"/>
              <a:t>isquemia miocárdica afecta al llamado segmento </a:t>
            </a:r>
            <a:r>
              <a:rPr lang="es-ES" sz="2400" dirty="0" err="1"/>
              <a:t>St</a:t>
            </a:r>
            <a:r>
              <a:rPr lang="es-ES" sz="2400" dirty="0"/>
              <a:t> </a:t>
            </a:r>
            <a:r>
              <a:rPr lang="es-ES" sz="2400" dirty="0" smtClean="0"/>
              <a:t>, produciendo descenso </a:t>
            </a:r>
            <a:r>
              <a:rPr lang="es-ES" sz="2400" dirty="0"/>
              <a:t>o elevación de ese segmento en la prueba. </a:t>
            </a:r>
            <a:endParaRPr lang="es-ES" sz="2400" dirty="0" smtClean="0"/>
          </a:p>
          <a:p>
            <a:pPr marL="36576" indent="0">
              <a:lnSpc>
                <a:spcPct val="150000"/>
              </a:lnSpc>
              <a:buNone/>
            </a:pPr>
            <a:endParaRPr lang="es-ES_tradnl" sz="2400" dirty="0"/>
          </a:p>
          <a:p>
            <a:pPr marL="36576" indent="0">
              <a:lnSpc>
                <a:spcPct val="150000"/>
              </a:lnSpc>
              <a:buNone/>
            </a:pPr>
            <a:r>
              <a:rPr lang="es-ES" sz="2400" dirty="0"/>
              <a:t>En general, la elevación del segmento </a:t>
            </a:r>
            <a:r>
              <a:rPr lang="es-ES" sz="2400" dirty="0" err="1"/>
              <a:t>St</a:t>
            </a:r>
            <a:r>
              <a:rPr lang="es-ES" sz="2400" dirty="0"/>
              <a:t> se traduce en una isquemia más grave que el descenso.</a:t>
            </a:r>
            <a:r>
              <a:rPr lang="es-ES_tradnl" sz="2400" dirty="0"/>
              <a:t> </a:t>
            </a:r>
            <a:endParaRPr lang="es-ES" sz="2400" dirty="0" smtClean="0"/>
          </a:p>
          <a:p>
            <a:pPr marL="36576" indent="0" algn="ctr">
              <a:lnSpc>
                <a:spcPct val="150000"/>
              </a:lnSpc>
              <a:buNone/>
            </a:pPr>
            <a:endParaRPr lang="es-ES" sz="2400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3019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PRUEBA DE REFERENCIA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268760"/>
            <a:ext cx="7467600" cy="4824536"/>
          </a:xfrm>
        </p:spPr>
        <p:txBody>
          <a:bodyPr>
            <a:normAutofit/>
          </a:bodyPr>
          <a:lstStyle/>
          <a:p>
            <a:pPr marL="550926" indent="-514350" algn="ctr">
              <a:lnSpc>
                <a:spcPct val="150000"/>
              </a:lnSpc>
              <a:buAutoNum type="arabicPeriod"/>
            </a:pPr>
            <a:r>
              <a:rPr lang="es-ES_tradnl" sz="2800" dirty="0" smtClean="0"/>
              <a:t>ELECTROCARDIOGRAMA</a:t>
            </a:r>
          </a:p>
          <a:p>
            <a:pPr marL="550926" indent="-514350" algn="ctr">
              <a:lnSpc>
                <a:spcPct val="150000"/>
              </a:lnSpc>
              <a:buAutoNum type="arabicPeriod"/>
            </a:pPr>
            <a:endParaRPr lang="es-ES_tradnl" sz="2800" dirty="0" smtClean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pic>
        <p:nvPicPr>
          <p:cNvPr id="5" name="Imagen 4" descr="Captura de pantalla 2016-05-10 a las 9.39.31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2" t="16350" r="8342" b="5719"/>
          <a:stretch/>
        </p:blipFill>
        <p:spPr>
          <a:xfrm>
            <a:off x="1835696" y="2204864"/>
            <a:ext cx="5472608" cy="34544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295636" y="5877272"/>
            <a:ext cx="6552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Posibles respuestas al ejercicio del electrocardiograma. Dr. Miguel Ángel Cobos y Dra. Blanca Cobos del Álamo.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219868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PRUEBA DE REFERENCIA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268760"/>
            <a:ext cx="7467600" cy="4824536"/>
          </a:xfrm>
        </p:spPr>
        <p:txBody>
          <a:bodyPr>
            <a:normAutofit lnSpcReduction="10000"/>
          </a:bodyPr>
          <a:lstStyle/>
          <a:p>
            <a:pPr marL="550926" indent="-514350" algn="ctr">
              <a:lnSpc>
                <a:spcPct val="150000"/>
              </a:lnSpc>
              <a:buFont typeface="+mj-lt"/>
              <a:buAutoNum type="arabicPeriod" startAt="2"/>
            </a:pPr>
            <a:r>
              <a:rPr lang="es-ES_tradnl" sz="2800" dirty="0" smtClean="0"/>
              <a:t>TENSIÓN ARTERIAL.</a:t>
            </a:r>
            <a:endParaRPr lang="es-ES_tradnl" sz="2800" dirty="0"/>
          </a:p>
          <a:p>
            <a:pPr marL="550926" indent="-514350" algn="ctr">
              <a:lnSpc>
                <a:spcPct val="150000"/>
              </a:lnSpc>
              <a:buFont typeface="+mj-lt"/>
              <a:buAutoNum type="arabicPeriod" startAt="2"/>
            </a:pPr>
            <a:endParaRPr lang="es-ES_tradnl" sz="2800" dirty="0" smtClean="0"/>
          </a:p>
          <a:p>
            <a:pPr marL="36576" indent="0">
              <a:lnSpc>
                <a:spcPct val="150000"/>
              </a:lnSpc>
              <a:buNone/>
            </a:pPr>
            <a:r>
              <a:rPr lang="es-ES" sz="2400" dirty="0" smtClean="0"/>
              <a:t>Se mide periódicamente </a:t>
            </a:r>
            <a:r>
              <a:rPr lang="es-ES" sz="2400" dirty="0"/>
              <a:t>durante la prueba de </a:t>
            </a:r>
            <a:r>
              <a:rPr lang="es-ES" sz="2400" dirty="0" smtClean="0"/>
              <a:t>esfuerzo.</a:t>
            </a:r>
          </a:p>
          <a:p>
            <a:pPr marL="36576" indent="0">
              <a:lnSpc>
                <a:spcPct val="150000"/>
              </a:lnSpc>
              <a:buNone/>
            </a:pPr>
            <a:endParaRPr lang="es-ES" sz="2400" dirty="0" smtClean="0"/>
          </a:p>
          <a:p>
            <a:pPr marL="36576" indent="0">
              <a:lnSpc>
                <a:spcPct val="150000"/>
              </a:lnSpc>
              <a:buNone/>
            </a:pPr>
            <a:r>
              <a:rPr lang="es-ES" sz="2400" dirty="0"/>
              <a:t>Normalmente, la presión sistólica </a:t>
            </a:r>
            <a:r>
              <a:rPr lang="es-ES" sz="2400" dirty="0" smtClean="0"/>
              <a:t>aumenta </a:t>
            </a:r>
            <a:r>
              <a:rPr lang="es-ES" sz="2400" dirty="0" err="1" smtClean="0"/>
              <a:t>signicativamente</a:t>
            </a:r>
            <a:r>
              <a:rPr lang="es-ES" sz="2400" dirty="0" smtClean="0"/>
              <a:t> </a:t>
            </a:r>
            <a:r>
              <a:rPr lang="es-ES" sz="2400" dirty="0"/>
              <a:t>al progresar el ejercicio, mientras que la diastólica cambia poco. </a:t>
            </a:r>
            <a:endParaRPr lang="es-ES" sz="2400" dirty="0" smtClean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1394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PRUEBA DE REFERENCIA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268760"/>
            <a:ext cx="7467600" cy="4824536"/>
          </a:xfrm>
        </p:spPr>
        <p:txBody>
          <a:bodyPr>
            <a:normAutofit/>
          </a:bodyPr>
          <a:lstStyle/>
          <a:p>
            <a:pPr marL="550926" indent="-514350" algn="ctr">
              <a:lnSpc>
                <a:spcPct val="150000"/>
              </a:lnSpc>
              <a:buFont typeface="+mj-lt"/>
              <a:buAutoNum type="arabicPeriod" startAt="2"/>
            </a:pPr>
            <a:r>
              <a:rPr lang="es-ES_tradnl" sz="2800" dirty="0" smtClean="0"/>
              <a:t>TENSIÓN ARTERIAL.</a:t>
            </a:r>
          </a:p>
          <a:p>
            <a:pPr marL="550926" indent="-514350" algn="ctr">
              <a:lnSpc>
                <a:spcPct val="150000"/>
              </a:lnSpc>
              <a:buAutoNum type="arabicPeriod" startAt="2"/>
            </a:pPr>
            <a:endParaRPr lang="es-ES_tradnl" sz="2800" dirty="0" smtClean="0"/>
          </a:p>
          <a:p>
            <a:pPr marL="36576" indent="0">
              <a:lnSpc>
                <a:spcPct val="150000"/>
              </a:lnSpc>
              <a:buNone/>
            </a:pPr>
            <a:r>
              <a:rPr lang="es-ES" sz="2400" dirty="0"/>
              <a:t>R</a:t>
            </a:r>
            <a:r>
              <a:rPr lang="es-ES" sz="2400" dirty="0" smtClean="0"/>
              <a:t>eacción </a:t>
            </a:r>
            <a:r>
              <a:rPr lang="es-ES" sz="2400" dirty="0"/>
              <a:t>hipertensiva al ejercicio cuando </a:t>
            </a:r>
            <a:r>
              <a:rPr lang="es-ES" sz="2400" dirty="0" smtClean="0"/>
              <a:t>TAS </a:t>
            </a:r>
            <a:r>
              <a:rPr lang="es-ES" sz="2400" dirty="0"/>
              <a:t>llega a 200 </a:t>
            </a:r>
            <a:r>
              <a:rPr lang="es-ES" sz="2400" dirty="0" smtClean="0"/>
              <a:t>mm</a:t>
            </a:r>
            <a:r>
              <a:rPr lang="es-ES" sz="2400" dirty="0"/>
              <a:t>/</a:t>
            </a:r>
            <a:r>
              <a:rPr lang="es-ES" sz="2400" dirty="0" smtClean="0"/>
              <a:t>Hg.</a:t>
            </a:r>
            <a:r>
              <a:rPr lang="es-ES_tradnl" sz="2400" dirty="0" smtClean="0"/>
              <a:t> </a:t>
            </a:r>
          </a:p>
          <a:p>
            <a:pPr marL="36576" indent="0">
              <a:lnSpc>
                <a:spcPct val="150000"/>
              </a:lnSpc>
              <a:buNone/>
            </a:pPr>
            <a:endParaRPr lang="es-ES" sz="2400" dirty="0" smtClean="0"/>
          </a:p>
          <a:p>
            <a:pPr marL="36576" indent="0">
              <a:lnSpc>
                <a:spcPct val="150000"/>
              </a:lnSpc>
              <a:buNone/>
            </a:pPr>
            <a:r>
              <a:rPr lang="es-ES" sz="2400" dirty="0" smtClean="0"/>
              <a:t>La </a:t>
            </a:r>
            <a:r>
              <a:rPr lang="es-ES" sz="2400" dirty="0"/>
              <a:t>falta de aumento de la </a:t>
            </a:r>
            <a:r>
              <a:rPr lang="es-ES" sz="2400" dirty="0" smtClean="0"/>
              <a:t>TA </a:t>
            </a:r>
            <a:r>
              <a:rPr lang="es-ES" sz="2400" dirty="0"/>
              <a:t>al progresar el ejercicio es un signo de mala función </a:t>
            </a:r>
            <a:r>
              <a:rPr lang="es-ES" sz="2400" dirty="0" smtClean="0"/>
              <a:t>cardíaca</a:t>
            </a:r>
            <a:r>
              <a:rPr lang="es-ES_tradnl" sz="2400" dirty="0" smtClean="0"/>
              <a:t>.</a:t>
            </a:r>
            <a:endParaRPr lang="es-ES" sz="2400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362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PRUEBA DE REFERENCIA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268760"/>
            <a:ext cx="7467600" cy="4824536"/>
          </a:xfrm>
        </p:spPr>
        <p:txBody>
          <a:bodyPr>
            <a:normAutofit fontScale="92500" lnSpcReduction="10000"/>
          </a:bodyPr>
          <a:lstStyle/>
          <a:p>
            <a:pPr marL="550926" indent="-514350" algn="ctr">
              <a:lnSpc>
                <a:spcPct val="150000"/>
              </a:lnSpc>
              <a:buFont typeface="+mj-lt"/>
              <a:buAutoNum type="arabicPeriod" startAt="3"/>
            </a:pPr>
            <a:r>
              <a:rPr lang="es-ES_tradnl" sz="2800" dirty="0" smtClean="0"/>
              <a:t>FRECUENCIA CARDIACA.</a:t>
            </a:r>
          </a:p>
          <a:p>
            <a:pPr marL="550926" indent="-514350" algn="ctr">
              <a:lnSpc>
                <a:spcPct val="150000"/>
              </a:lnSpc>
              <a:buAutoNum type="arabicPeriod" startAt="3"/>
            </a:pPr>
            <a:endParaRPr lang="es-ES_tradnl" sz="2800" dirty="0" smtClean="0"/>
          </a:p>
          <a:p>
            <a:pPr marL="36576" indent="0">
              <a:lnSpc>
                <a:spcPct val="150000"/>
              </a:lnSpc>
              <a:buNone/>
            </a:pPr>
            <a:r>
              <a:rPr lang="es-ES" sz="2400" dirty="0" smtClean="0"/>
              <a:t>Influye </a:t>
            </a:r>
            <a:r>
              <a:rPr lang="es-ES" sz="2400" dirty="0"/>
              <a:t>mucho en el valor diagnóstico de la prueba. D</a:t>
            </a:r>
            <a:r>
              <a:rPr lang="es-ES" sz="2400" dirty="0" smtClean="0"/>
              <a:t>a </a:t>
            </a:r>
            <a:r>
              <a:rPr lang="es-ES" sz="2400" dirty="0"/>
              <a:t>idea de hasta qué punto se ha conseguido forzar el corazón</a:t>
            </a:r>
            <a:r>
              <a:rPr lang="es-ES" sz="2400" dirty="0" smtClean="0"/>
              <a:t>.</a:t>
            </a:r>
          </a:p>
          <a:p>
            <a:pPr marL="36576" indent="0">
              <a:lnSpc>
                <a:spcPct val="150000"/>
              </a:lnSpc>
              <a:buNone/>
            </a:pPr>
            <a:r>
              <a:rPr lang="es-ES" sz="2400" dirty="0" smtClean="0"/>
              <a:t> </a:t>
            </a:r>
          </a:p>
          <a:p>
            <a:pPr marL="36576" indent="0">
              <a:lnSpc>
                <a:spcPct val="150000"/>
              </a:lnSpc>
              <a:buNone/>
            </a:pPr>
            <a:r>
              <a:rPr lang="es-ES" sz="2400" dirty="0" smtClean="0"/>
              <a:t>La </a:t>
            </a:r>
            <a:r>
              <a:rPr lang="es-ES" sz="2400" dirty="0"/>
              <a:t>rapidez de recuperación de la frecuencia </a:t>
            </a:r>
            <a:r>
              <a:rPr lang="es-ES" sz="2400" dirty="0" smtClean="0"/>
              <a:t>cardíaca </a:t>
            </a:r>
            <a:r>
              <a:rPr lang="es-ES" sz="2400" dirty="0"/>
              <a:t>en los primeros dos minutos tras el ejercicio es un buen indicador del estado cardiovascular del </a:t>
            </a:r>
            <a:r>
              <a:rPr lang="es-ES" sz="2400" dirty="0" smtClean="0"/>
              <a:t>paciente.</a:t>
            </a:r>
            <a:endParaRPr lang="es-ES_tradnl" sz="2400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116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PRUEBA DE REFERENCIA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268760"/>
            <a:ext cx="7467600" cy="4824536"/>
          </a:xfrm>
        </p:spPr>
        <p:txBody>
          <a:bodyPr>
            <a:normAutofit/>
          </a:bodyPr>
          <a:lstStyle/>
          <a:p>
            <a:pPr marL="550926" indent="-514350" algn="ctr">
              <a:lnSpc>
                <a:spcPct val="150000"/>
              </a:lnSpc>
              <a:buFont typeface="+mj-lt"/>
              <a:buAutoNum type="arabicPeriod" startAt="4"/>
            </a:pPr>
            <a:r>
              <a:rPr lang="es-ES_tradnl" sz="2800" dirty="0" smtClean="0"/>
              <a:t>GRADO DE CANSANCIO.</a:t>
            </a:r>
          </a:p>
          <a:p>
            <a:pPr marL="550926" indent="-514350" algn="ctr">
              <a:lnSpc>
                <a:spcPct val="150000"/>
              </a:lnSpc>
              <a:buAutoNum type="arabicPeriod" startAt="4"/>
            </a:pPr>
            <a:endParaRPr lang="es-ES_tradnl" sz="2800" dirty="0" smtClean="0"/>
          </a:p>
          <a:p>
            <a:pPr marL="36576" indent="0" algn="ctr">
              <a:lnSpc>
                <a:spcPct val="150000"/>
              </a:lnSpc>
              <a:buNone/>
            </a:pPr>
            <a:r>
              <a:rPr lang="es-ES" sz="2800" dirty="0" smtClean="0"/>
              <a:t>Índice de percepción subjetiva del esfuerzo, escala de BORG o escala de esfuerzo percibido (EEP).</a:t>
            </a:r>
            <a:endParaRPr lang="es-ES_tradnl" sz="2800" dirty="0" smtClean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632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PRUEBA DE REFERENCIA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268760"/>
            <a:ext cx="7467600" cy="4824536"/>
          </a:xfrm>
        </p:spPr>
        <p:txBody>
          <a:bodyPr>
            <a:normAutofit/>
          </a:bodyPr>
          <a:lstStyle/>
          <a:p>
            <a:pPr marL="550926" indent="-514350" algn="ctr">
              <a:lnSpc>
                <a:spcPct val="150000"/>
              </a:lnSpc>
              <a:buFont typeface="+mj-lt"/>
              <a:buAutoNum type="arabicPeriod" startAt="4"/>
            </a:pPr>
            <a:r>
              <a:rPr lang="es-ES_tradnl" sz="2800" dirty="0" smtClean="0"/>
              <a:t>GRADO DE CANSANCIO.</a:t>
            </a: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pic>
        <p:nvPicPr>
          <p:cNvPr id="5" name="Imagen 4" descr="escala-borg-1-10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063" y="2132856"/>
            <a:ext cx="3787874" cy="3570648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699792" y="5805264"/>
            <a:ext cx="37444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dirty="0" err="1" smtClean="0"/>
              <a:t>Escala</a:t>
            </a:r>
            <a:r>
              <a:rPr lang="it-IT" sz="1000" dirty="0" smtClean="0"/>
              <a:t> EEP, </a:t>
            </a:r>
            <a:r>
              <a:rPr lang="it-IT" sz="1000" dirty="0"/>
              <a:t>0-10 (Borg, </a:t>
            </a:r>
            <a:r>
              <a:rPr lang="it-IT" sz="1000" dirty="0" smtClean="0"/>
              <a:t>1985)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340686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PRUEBAS ALTERNATIVAS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827584" y="1484784"/>
            <a:ext cx="7467600" cy="4896544"/>
          </a:xfrm>
        </p:spPr>
        <p:txBody>
          <a:bodyPr>
            <a:noAutofit/>
          </a:bodyPr>
          <a:lstStyle/>
          <a:p>
            <a:pPr marL="550926" indent="-514350">
              <a:buFont typeface="+mj-lt"/>
              <a:buAutoNum type="arabicPeriod"/>
            </a:pPr>
            <a:r>
              <a:rPr lang="es-ES" sz="2400" dirty="0"/>
              <a:t>Pruebas de ejercicio </a:t>
            </a:r>
            <a:r>
              <a:rPr lang="es-ES" sz="2400" dirty="0" err="1"/>
              <a:t>submáximas</a:t>
            </a:r>
            <a:r>
              <a:rPr lang="es-ES" sz="2400" dirty="0" smtClean="0"/>
              <a:t>:</a:t>
            </a:r>
          </a:p>
          <a:p>
            <a:pPr marL="550926" indent="-514350">
              <a:buFont typeface="+mj-lt"/>
              <a:buAutoNum type="arabicPeriod"/>
            </a:pPr>
            <a:endParaRPr lang="es-ES" sz="2400" dirty="0"/>
          </a:p>
          <a:p>
            <a:pPr lvl="1">
              <a:buFont typeface="Arial"/>
              <a:buChar char="•"/>
            </a:pPr>
            <a:r>
              <a:rPr lang="es-ES" sz="1800" dirty="0"/>
              <a:t>Limitadas en el nivel de esfuerzo, la FC </a:t>
            </a:r>
            <a:r>
              <a:rPr lang="es-ES" sz="1800" dirty="0" smtClean="0"/>
              <a:t>máxima </a:t>
            </a:r>
            <a:r>
              <a:rPr lang="es-ES" sz="1800" dirty="0"/>
              <a:t>no puede conseguirse</a:t>
            </a:r>
            <a:r>
              <a:rPr lang="es-ES" sz="1800" dirty="0" smtClean="0"/>
              <a:t>.</a:t>
            </a:r>
            <a:endParaRPr lang="es-ES_tradnl" sz="2400" dirty="0"/>
          </a:p>
          <a:p>
            <a:pPr marL="550926" indent="-514350">
              <a:buFont typeface="+mj-lt"/>
              <a:buAutoNum type="arabicPeriod"/>
            </a:pPr>
            <a:endParaRPr lang="es-ES" sz="2400" dirty="0" smtClean="0"/>
          </a:p>
          <a:p>
            <a:pPr marL="550926" indent="-514350">
              <a:buFont typeface="+mj-lt"/>
              <a:buAutoNum type="arabicPeriod"/>
            </a:pPr>
            <a:r>
              <a:rPr lang="es-ES" sz="2400" dirty="0" smtClean="0"/>
              <a:t>Pruebas de Campo:</a:t>
            </a:r>
          </a:p>
          <a:p>
            <a:pPr marL="550926" indent="-514350">
              <a:buFont typeface="+mj-lt"/>
              <a:buAutoNum type="arabicPeriod"/>
            </a:pPr>
            <a:endParaRPr lang="es-ES" sz="2400" dirty="0" smtClean="0"/>
          </a:p>
          <a:p>
            <a:pPr marL="905256" lvl="1" indent="-457200">
              <a:buFont typeface="+mj-lt"/>
              <a:buAutoNum type="alphaUcPeriod"/>
            </a:pPr>
            <a:r>
              <a:rPr lang="es-ES" sz="1800" dirty="0" smtClean="0"/>
              <a:t>Completar </a:t>
            </a:r>
            <a:r>
              <a:rPr lang="es-ES" sz="1800" dirty="0"/>
              <a:t>una distancia determinada tan rápido como sea posible.</a:t>
            </a:r>
            <a:endParaRPr lang="es-ES_tradnl" sz="1800" dirty="0"/>
          </a:p>
          <a:p>
            <a:pPr marL="905256" lvl="1" indent="-457200">
              <a:buFont typeface="+mj-lt"/>
              <a:buAutoNum type="alphaUcPeriod"/>
            </a:pPr>
            <a:r>
              <a:rPr lang="es-ES" sz="1800" dirty="0"/>
              <a:t>C</a:t>
            </a:r>
            <a:r>
              <a:rPr lang="es-ES" sz="1800" dirty="0" smtClean="0"/>
              <a:t>ompletar </a:t>
            </a:r>
            <a:r>
              <a:rPr lang="es-ES" sz="1800" dirty="0"/>
              <a:t>en un tiempo determinado tanta distancia como sea posible.</a:t>
            </a:r>
            <a:endParaRPr lang="es-ES_tradnl" sz="1800" dirty="0"/>
          </a:p>
          <a:p>
            <a:pPr marL="905256" lvl="1" indent="-457200">
              <a:buFont typeface="+mj-lt"/>
              <a:buAutoNum type="alphaUcPeriod"/>
            </a:pPr>
            <a:r>
              <a:rPr lang="es-ES" sz="1800" dirty="0"/>
              <a:t>Llevar a cabo una cantidad específica de trabajo en un tiempo fijo</a:t>
            </a:r>
            <a:r>
              <a:rPr lang="es-ES" sz="1800" dirty="0" smtClean="0"/>
              <a:t>.</a:t>
            </a:r>
            <a:endParaRPr lang="es-ES_tradnl" sz="1800" dirty="0"/>
          </a:p>
        </p:txBody>
      </p:sp>
    </p:spTree>
    <p:extLst>
      <p:ext uri="{BB962C8B-B14F-4D97-AF65-F5344CB8AC3E}">
        <p14:creationId xmlns:p14="http://schemas.microsoft.com/office/powerpoint/2010/main" val="219392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PRUEBAS ALTERNATIVAS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827584" y="1484784"/>
            <a:ext cx="7467600" cy="4896544"/>
          </a:xfrm>
        </p:spPr>
        <p:txBody>
          <a:bodyPr>
            <a:noAutofit/>
          </a:bodyPr>
          <a:lstStyle/>
          <a:p>
            <a:pPr marL="36576" indent="0" algn="ctr">
              <a:buNone/>
            </a:pPr>
            <a:r>
              <a:rPr lang="es-ES" sz="3200" dirty="0"/>
              <a:t>La intensidad del ejercicio se adaptará a la edad y la patología del paciente. </a:t>
            </a:r>
            <a:endParaRPr lang="es-ES" sz="3200" dirty="0" smtClean="0"/>
          </a:p>
          <a:p>
            <a:pPr marL="36576" indent="0" algn="ctr">
              <a:buNone/>
            </a:pPr>
            <a:endParaRPr lang="es-ES" sz="3200" dirty="0" smtClean="0"/>
          </a:p>
          <a:p>
            <a:pPr marL="36576" indent="0" algn="ctr">
              <a:buNone/>
            </a:pPr>
            <a:r>
              <a:rPr lang="es-ES" sz="3200" dirty="0" smtClean="0"/>
              <a:t>Si la </a:t>
            </a:r>
            <a:r>
              <a:rPr lang="es-ES" sz="3200" dirty="0"/>
              <a:t>prueba se ha indicado correctamente y es controlada por personal entrenado, la probabilidad de complicaciones importantes es muy baja. U</a:t>
            </a:r>
            <a:r>
              <a:rPr lang="es-ES" sz="3200" dirty="0" smtClean="0"/>
              <a:t>n </a:t>
            </a:r>
            <a:r>
              <a:rPr lang="es-ES" sz="3200" dirty="0"/>
              <a:t>evento por cada 10.000 pacientes. </a:t>
            </a:r>
            <a:endParaRPr lang="es-ES_tradnl" sz="3200" dirty="0"/>
          </a:p>
          <a:p>
            <a:pPr marL="36576" indent="0">
              <a:buNone/>
            </a:pPr>
            <a:endParaRPr lang="es-ES" sz="2400" dirty="0" smtClean="0"/>
          </a:p>
        </p:txBody>
      </p:sp>
    </p:spTree>
    <p:extLst>
      <p:ext uri="{BB962C8B-B14F-4D97-AF65-F5344CB8AC3E}">
        <p14:creationId xmlns:p14="http://schemas.microsoft.com/office/powerpoint/2010/main" val="130976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TIPOS DE ERGÓMETRO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827584" y="1556792"/>
            <a:ext cx="7467600" cy="4525963"/>
          </a:xfrm>
        </p:spPr>
        <p:txBody>
          <a:bodyPr>
            <a:normAutofit fontScale="92500"/>
          </a:bodyPr>
          <a:lstStyle/>
          <a:p>
            <a:pPr marL="36576" indent="0">
              <a:buNone/>
            </a:pPr>
            <a:r>
              <a:rPr lang="es-ES_tradnl" sz="2200" dirty="0"/>
              <a:t>Tapiz </a:t>
            </a:r>
            <a:r>
              <a:rPr lang="es-ES_tradnl" sz="2200" dirty="0" smtClean="0"/>
              <a:t>rodante</a:t>
            </a:r>
          </a:p>
          <a:p>
            <a:pPr marL="36576" indent="0">
              <a:buNone/>
            </a:pPr>
            <a:endParaRPr lang="es-ES_tradnl" sz="2000" dirty="0" smtClean="0"/>
          </a:p>
          <a:p>
            <a:pPr>
              <a:buFont typeface="Wingdings" charset="2"/>
              <a:buChar char="ü"/>
            </a:pPr>
            <a:r>
              <a:rPr lang="es-ES_tradnl" sz="1600" dirty="0" smtClean="0"/>
              <a:t>Ejercicio </a:t>
            </a:r>
            <a:r>
              <a:rPr lang="es-ES_tradnl" sz="1600" dirty="0"/>
              <a:t>más </a:t>
            </a:r>
            <a:r>
              <a:rPr lang="es-ES_tradnl" sz="1600" dirty="0" smtClean="0"/>
              <a:t>fisiológico.</a:t>
            </a:r>
            <a:r>
              <a:rPr lang="es-ES_tradnl" sz="1600" dirty="0"/>
              <a:t> </a:t>
            </a:r>
            <a:r>
              <a:rPr lang="es-ES_tradnl" sz="1600" dirty="0" smtClean="0"/>
              <a:t>Mayor trabajo.</a:t>
            </a:r>
            <a:r>
              <a:rPr lang="es-ES_tradnl" sz="1600" dirty="0"/>
              <a:t> V02Máx algo </a:t>
            </a:r>
            <a:r>
              <a:rPr lang="es-ES_tradnl" sz="1600" dirty="0" smtClean="0"/>
              <a:t>superior al </a:t>
            </a:r>
            <a:r>
              <a:rPr lang="es-ES_tradnl" sz="1600" dirty="0"/>
              <a:t>alcanzado en bicicleta</a:t>
            </a:r>
            <a:r>
              <a:rPr lang="es-ES_tradnl" sz="1600" dirty="0" smtClean="0"/>
              <a:t>.</a:t>
            </a:r>
            <a:r>
              <a:rPr lang="es-ES_tradnl" sz="1600" dirty="0"/>
              <a:t> Evita fatiga precoz por sobrecarga muscular. </a:t>
            </a:r>
            <a:endParaRPr lang="es-ES_tradnl" sz="1600" dirty="0" smtClean="0"/>
          </a:p>
          <a:p>
            <a:pPr>
              <a:buClr>
                <a:srgbClr val="FF0000"/>
              </a:buClr>
              <a:buFont typeface="Wingdings" charset="2"/>
              <a:buChar char=""/>
            </a:pPr>
            <a:r>
              <a:rPr lang="es-ES_tradnl" sz="1600" dirty="0"/>
              <a:t>Más caro, mayor espacio, más ruidoso y ECG </a:t>
            </a:r>
            <a:r>
              <a:rPr lang="es-ES_tradnl" sz="1600" dirty="0" err="1"/>
              <a:t>artefactado</a:t>
            </a:r>
            <a:r>
              <a:rPr lang="es-ES_tradnl" sz="1600" dirty="0"/>
              <a:t> por los movimientos. </a:t>
            </a:r>
          </a:p>
          <a:p>
            <a:pPr>
              <a:buClrTx/>
              <a:buFont typeface="Wingdings" charset="2"/>
              <a:buChar char="Ø"/>
            </a:pPr>
            <a:r>
              <a:rPr lang="es-ES_tradnl" sz="1600" dirty="0" smtClean="0"/>
              <a:t>Test </a:t>
            </a:r>
            <a:r>
              <a:rPr lang="es-ES_tradnl" sz="1600" dirty="0"/>
              <a:t>de </a:t>
            </a:r>
            <a:r>
              <a:rPr lang="es-ES_tradnl" sz="1600" dirty="0" smtClean="0"/>
              <a:t>Bruce es el más clásico en cardiopatía isquémica.</a:t>
            </a:r>
          </a:p>
          <a:p>
            <a:pPr marL="36576" indent="0">
              <a:buNone/>
            </a:pPr>
            <a:endParaRPr lang="es-ES_tradnl" sz="1600" dirty="0"/>
          </a:p>
          <a:p>
            <a:pPr marL="36576" indent="0">
              <a:buNone/>
            </a:pPr>
            <a:r>
              <a:rPr lang="es-ES_tradnl" sz="2200" dirty="0" err="1" smtClean="0"/>
              <a:t>Cicloergómetro</a:t>
            </a:r>
            <a:endParaRPr lang="es-ES_tradnl" sz="2200" dirty="0" smtClean="0"/>
          </a:p>
          <a:p>
            <a:pPr marL="36576" indent="0">
              <a:buNone/>
            </a:pPr>
            <a:endParaRPr lang="es-ES_tradnl" sz="1800" dirty="0" smtClean="0"/>
          </a:p>
          <a:p>
            <a:pPr>
              <a:buFont typeface="Wingdings" charset="2"/>
              <a:buChar char="ü"/>
            </a:pPr>
            <a:r>
              <a:rPr lang="es-ES_tradnl" sz="1800" dirty="0" smtClean="0"/>
              <a:t>Mayor estabilidad. Más fácil medir TA.</a:t>
            </a:r>
          </a:p>
          <a:p>
            <a:pPr>
              <a:buClr>
                <a:srgbClr val="FF0000"/>
              </a:buClr>
              <a:buFont typeface="Wingdings" charset="2"/>
              <a:buChar char=""/>
            </a:pPr>
            <a:r>
              <a:rPr lang="es-ES_tradnl" sz="1800" dirty="0" smtClean="0"/>
              <a:t>En cargas altas puede que poca adaptación muscular.</a:t>
            </a:r>
          </a:p>
          <a:p>
            <a:pPr>
              <a:buClrTx/>
              <a:buFont typeface="Wingdings" charset="2"/>
              <a:buChar char="Ø"/>
            </a:pPr>
            <a:r>
              <a:rPr lang="es-ES_tradnl" sz="1600" dirty="0"/>
              <a:t>P</a:t>
            </a:r>
            <a:r>
              <a:rPr lang="es-ES_tradnl" sz="1600" dirty="0" smtClean="0"/>
              <a:t>rotocolo </a:t>
            </a:r>
            <a:r>
              <a:rPr lang="es-ES_tradnl" sz="1600" dirty="0"/>
              <a:t>más clásico es el de </a:t>
            </a:r>
            <a:r>
              <a:rPr lang="es-ES_tradnl" sz="1600" dirty="0" err="1"/>
              <a:t>Astrand</a:t>
            </a:r>
            <a:r>
              <a:rPr lang="es-ES_tradnl" sz="1600" dirty="0"/>
              <a:t>, con tablas normalizadas para el calculo de la valoración funcional</a:t>
            </a:r>
            <a:r>
              <a:rPr lang="es-ES_tradnl" sz="1600" dirty="0" smtClean="0"/>
              <a:t>.</a:t>
            </a:r>
          </a:p>
          <a:p>
            <a:pPr>
              <a:buFont typeface="Wingdings" charset="2"/>
              <a:buChar char="Ø"/>
            </a:pPr>
            <a:endParaRPr lang="es-ES_tradnl" sz="1600" dirty="0" smtClean="0"/>
          </a:p>
          <a:p>
            <a:pPr marL="36576" indent="0">
              <a:buNone/>
            </a:pPr>
            <a:r>
              <a:rPr lang="es-ES_tradnl" sz="2200" dirty="0" smtClean="0"/>
              <a:t>Otros</a:t>
            </a:r>
            <a:endParaRPr lang="es-ES_tradnl" sz="1700" dirty="0"/>
          </a:p>
        </p:txBody>
      </p:sp>
    </p:spTree>
    <p:extLst>
      <p:ext uri="{BB962C8B-B14F-4D97-AF65-F5344CB8AC3E}">
        <p14:creationId xmlns:p14="http://schemas.microsoft.com/office/powerpoint/2010/main" val="110943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TIPOS DE ERGÓMETRO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pic>
        <p:nvPicPr>
          <p:cNvPr id="3" name="Imagen 2" descr="Vasa-Swim-Ergome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437112"/>
            <a:ext cx="3119979" cy="1873136"/>
          </a:xfrm>
          <a:prstGeom prst="rect">
            <a:avLst/>
          </a:prstGeom>
        </p:spPr>
      </p:pic>
      <p:pic>
        <p:nvPicPr>
          <p:cNvPr id="5" name="Imagen 4" descr="ergokayak__Vasa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437112"/>
            <a:ext cx="3120347" cy="1872208"/>
          </a:xfrm>
          <a:prstGeom prst="rect">
            <a:avLst/>
          </a:prstGeom>
        </p:spPr>
      </p:pic>
      <p:pic>
        <p:nvPicPr>
          <p:cNvPr id="8" name="Imagen 7" descr="cicloergometro-para-rehabilitacion-cardiaca-marca-ergoline-modelo-200-p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12776"/>
            <a:ext cx="2808312" cy="2808312"/>
          </a:xfrm>
          <a:prstGeom prst="rect">
            <a:avLst/>
          </a:prstGeom>
        </p:spPr>
      </p:pic>
      <p:pic>
        <p:nvPicPr>
          <p:cNvPr id="9" name="Imagen 8" descr="70274-917276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412776"/>
            <a:ext cx="2808312" cy="2808312"/>
          </a:xfrm>
          <a:prstGeom prst="rect">
            <a:avLst/>
          </a:prstGeom>
        </p:spPr>
      </p:pic>
      <p:pic>
        <p:nvPicPr>
          <p:cNvPr id="10" name="Imagen 9" descr="68395-9213965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412776"/>
            <a:ext cx="2075991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4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ESTRATIFICACIÓN DEL RIESGO EN EL PACIENTE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827584" y="1556792"/>
            <a:ext cx="7467600" cy="4525963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es-ES_tradnl" sz="2400" dirty="0"/>
              <a:t>S</a:t>
            </a:r>
            <a:r>
              <a:rPr lang="es-ES_tradnl" sz="2400" dirty="0" smtClean="0"/>
              <a:t>egún </a:t>
            </a:r>
            <a:r>
              <a:rPr lang="es-ES_tradnl" sz="2400" dirty="0"/>
              <a:t>la American </a:t>
            </a:r>
            <a:r>
              <a:rPr lang="es-ES_tradnl" sz="2400" dirty="0" err="1"/>
              <a:t>Association</a:t>
            </a:r>
            <a:r>
              <a:rPr lang="es-ES_tradnl" sz="2400" dirty="0"/>
              <a:t> of Cardiovascular and </a:t>
            </a:r>
            <a:r>
              <a:rPr lang="es-ES_tradnl" sz="2400" dirty="0" err="1"/>
              <a:t>Pulmonary</a:t>
            </a:r>
            <a:r>
              <a:rPr lang="es-ES_tradnl" sz="2400" dirty="0"/>
              <a:t> </a:t>
            </a:r>
            <a:r>
              <a:rPr lang="es-ES_tradnl" sz="2400" dirty="0" err="1"/>
              <a:t>Rehabilitation</a:t>
            </a:r>
            <a:r>
              <a:rPr lang="es-ES_tradnl" sz="2400" dirty="0"/>
              <a:t> (AACVPR</a:t>
            </a:r>
            <a:r>
              <a:rPr lang="es-ES_tradnl" sz="2400" dirty="0" smtClean="0"/>
              <a:t>):</a:t>
            </a:r>
          </a:p>
          <a:p>
            <a:pPr marL="36576" indent="0">
              <a:buNone/>
            </a:pPr>
            <a:endParaRPr lang="es-ES_tradnl" sz="2400" dirty="0" smtClean="0"/>
          </a:p>
          <a:p>
            <a:pPr>
              <a:buFont typeface="Wingdings" charset="2"/>
              <a:buChar char="Ø"/>
            </a:pPr>
            <a:r>
              <a:rPr lang="es-ES_tradnl" sz="2400" dirty="0" smtClean="0"/>
              <a:t>RIESGO BAJO</a:t>
            </a:r>
          </a:p>
          <a:p>
            <a:pPr marL="36576" indent="0">
              <a:buNone/>
            </a:pPr>
            <a:endParaRPr lang="es-ES_tradnl" sz="2400" dirty="0"/>
          </a:p>
          <a:p>
            <a:pPr>
              <a:buFont typeface="Wingdings" charset="2"/>
              <a:buChar char="Ø"/>
            </a:pPr>
            <a:r>
              <a:rPr lang="es-ES_tradnl" sz="2400" dirty="0" smtClean="0"/>
              <a:t>RIESGO MODERADO</a:t>
            </a:r>
          </a:p>
          <a:p>
            <a:pPr marL="36576" indent="0">
              <a:buNone/>
            </a:pPr>
            <a:endParaRPr lang="es-ES_tradnl" sz="2400" dirty="0"/>
          </a:p>
          <a:p>
            <a:pPr>
              <a:buFont typeface="Wingdings" charset="2"/>
              <a:buChar char="Ø"/>
            </a:pPr>
            <a:r>
              <a:rPr lang="es-ES_tradnl" sz="2400" dirty="0" smtClean="0"/>
              <a:t>RIESGO MÁXIMO</a:t>
            </a:r>
            <a:endParaRPr lang="es-ES_tradnl" sz="2400" dirty="0"/>
          </a:p>
          <a:p>
            <a:pPr marL="36576" indent="0">
              <a:buNone/>
            </a:pPr>
            <a:endParaRPr lang="es-ES_tradnl" sz="1800" dirty="0"/>
          </a:p>
          <a:p>
            <a:pPr marL="36576" indent="0">
              <a:buNone/>
            </a:pPr>
            <a:endParaRPr lang="es-ES_tradnl" sz="1700" dirty="0"/>
          </a:p>
        </p:txBody>
      </p:sp>
    </p:spTree>
    <p:extLst>
      <p:ext uri="{BB962C8B-B14F-4D97-AF65-F5344CB8AC3E}">
        <p14:creationId xmlns:p14="http://schemas.microsoft.com/office/powerpoint/2010/main" val="418220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ESTRATIFICACIÓN DEL RIESGO EN EL PACIENTE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827584" y="1556792"/>
            <a:ext cx="7467600" cy="4525963"/>
          </a:xfrm>
        </p:spPr>
        <p:txBody>
          <a:bodyPr>
            <a:normAutofit/>
          </a:bodyPr>
          <a:lstStyle/>
          <a:p>
            <a:pPr marL="36576" indent="0" algn="ctr">
              <a:buNone/>
            </a:pPr>
            <a:r>
              <a:rPr lang="es-ES_tradnl" sz="2400" dirty="0" smtClean="0"/>
              <a:t>RIESGO BAJO (Todas han de estar presentes)</a:t>
            </a:r>
          </a:p>
          <a:p>
            <a:pPr marL="36576" indent="0" algn="ctr">
              <a:buNone/>
            </a:pPr>
            <a:endParaRPr lang="es-ES_tradnl" sz="2400" dirty="0"/>
          </a:p>
          <a:p>
            <a:pPr marL="493776" indent="-457200">
              <a:buFont typeface="+mj-lt"/>
              <a:buAutoNum type="alphaUcPeriod"/>
            </a:pPr>
            <a:r>
              <a:rPr lang="es-ES_tradnl" sz="2400" dirty="0"/>
              <a:t>Con datos durante la prueba de esfuerzo y la recuperación</a:t>
            </a:r>
            <a:r>
              <a:rPr lang="es-ES_tradnl" sz="2400" dirty="0" smtClean="0"/>
              <a:t>:</a:t>
            </a:r>
          </a:p>
          <a:p>
            <a:pPr marL="36576" indent="0">
              <a:buNone/>
            </a:pPr>
            <a:endParaRPr lang="es-ES_tradnl" sz="2400" dirty="0"/>
          </a:p>
          <a:p>
            <a:pPr lvl="1">
              <a:buFont typeface="Wingdings" charset="2"/>
              <a:buChar char="Ø"/>
            </a:pPr>
            <a:r>
              <a:rPr lang="es-ES_tradnl" sz="2000" dirty="0"/>
              <a:t>Ausencia de arritmias ventriculares complejas.</a:t>
            </a:r>
          </a:p>
          <a:p>
            <a:pPr lvl="1">
              <a:buFont typeface="Wingdings" charset="2"/>
              <a:buChar char="Ø"/>
            </a:pPr>
            <a:r>
              <a:rPr lang="es-ES_tradnl" sz="2000" dirty="0" smtClean="0"/>
              <a:t>Ausencia </a:t>
            </a:r>
            <a:r>
              <a:rPr lang="es-ES_tradnl" sz="2000" dirty="0"/>
              <a:t>de angina de pecho u otros síntomas significativos (disnea inusual, aturdimiento o mareos).</a:t>
            </a:r>
          </a:p>
          <a:p>
            <a:pPr lvl="1">
              <a:buFont typeface="Wingdings" charset="2"/>
              <a:buChar char="Ø"/>
            </a:pPr>
            <a:r>
              <a:rPr lang="es-ES_tradnl" sz="2000" dirty="0"/>
              <a:t>Hemodinámica normal: Subidas y bajadas apropiadas de la FC y la TAS al incrementar las cargas y en la recuperación.</a:t>
            </a:r>
          </a:p>
          <a:p>
            <a:pPr lvl="1">
              <a:buFont typeface="Wingdings" charset="2"/>
              <a:buChar char="Ø"/>
            </a:pPr>
            <a:r>
              <a:rPr lang="es-ES_tradnl" sz="2000" dirty="0"/>
              <a:t>Capacidad funcional &gt;= 7 MET.</a:t>
            </a:r>
          </a:p>
          <a:p>
            <a:pPr marL="36576" indent="0" algn="ctr">
              <a:buNone/>
            </a:pPr>
            <a:endParaRPr lang="es-ES_tradnl" sz="2400" dirty="0" smtClean="0"/>
          </a:p>
          <a:p>
            <a:pPr marL="36576" indent="0" algn="ctr">
              <a:buNone/>
            </a:pPr>
            <a:endParaRPr lang="es-ES_tradnl" sz="2400" dirty="0"/>
          </a:p>
          <a:p>
            <a:pPr marL="36576" indent="0" algn="ctr">
              <a:buNone/>
            </a:pPr>
            <a:endParaRPr lang="es-ES_tradnl" sz="2400" dirty="0"/>
          </a:p>
          <a:p>
            <a:pPr marL="36576" indent="0">
              <a:buNone/>
            </a:pPr>
            <a:endParaRPr lang="es-ES_tradnl" sz="1800" dirty="0"/>
          </a:p>
          <a:p>
            <a:pPr marL="36576" indent="0">
              <a:buNone/>
            </a:pPr>
            <a:endParaRPr lang="es-ES_tradnl" sz="1700" dirty="0"/>
          </a:p>
        </p:txBody>
      </p:sp>
    </p:spTree>
    <p:extLst>
      <p:ext uri="{BB962C8B-B14F-4D97-AF65-F5344CB8AC3E}">
        <p14:creationId xmlns:p14="http://schemas.microsoft.com/office/powerpoint/2010/main" val="362965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ESTRATIFICACIÓN DEL RIESGO EN EL PACIENTE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827584" y="1556792"/>
            <a:ext cx="7467600" cy="4525963"/>
          </a:xfrm>
        </p:spPr>
        <p:txBody>
          <a:bodyPr>
            <a:normAutofit lnSpcReduction="10000"/>
          </a:bodyPr>
          <a:lstStyle/>
          <a:p>
            <a:pPr marL="36576" indent="0" algn="ctr">
              <a:buNone/>
            </a:pPr>
            <a:r>
              <a:rPr lang="es-ES_tradnl" sz="2400" dirty="0" smtClean="0"/>
              <a:t>RIESGO BAJO (Todas han de estar presentes)</a:t>
            </a:r>
          </a:p>
          <a:p>
            <a:pPr marL="36576" indent="0" algn="ctr">
              <a:buNone/>
            </a:pPr>
            <a:endParaRPr lang="es-ES_tradnl" sz="2400" dirty="0"/>
          </a:p>
          <a:p>
            <a:pPr marL="493776" indent="-457200">
              <a:buFont typeface="+mj-lt"/>
              <a:buAutoNum type="alphaUcPeriod" startAt="2"/>
            </a:pPr>
            <a:r>
              <a:rPr lang="es-ES_tradnl" sz="2400" dirty="0" smtClean="0"/>
              <a:t>Con datos de pruebas </a:t>
            </a:r>
            <a:r>
              <a:rPr lang="es-ES_tradnl" sz="2400" dirty="0"/>
              <a:t>sin ejercicio</a:t>
            </a:r>
            <a:r>
              <a:rPr lang="es-ES_tradnl" sz="2400" dirty="0" smtClean="0"/>
              <a:t>:</a:t>
            </a:r>
          </a:p>
          <a:p>
            <a:pPr marL="36576" indent="0">
              <a:buNone/>
            </a:pPr>
            <a:endParaRPr lang="es-ES_tradnl" sz="2400" dirty="0"/>
          </a:p>
          <a:p>
            <a:pPr lvl="1">
              <a:buFont typeface="Wingdings" charset="2"/>
              <a:buChar char="Ø"/>
            </a:pPr>
            <a:r>
              <a:rPr lang="es-ES_tradnl" sz="2000" dirty="0" smtClean="0"/>
              <a:t>Fracción </a:t>
            </a:r>
            <a:r>
              <a:rPr lang="es-ES_tradnl" sz="2000" dirty="0"/>
              <a:t>de eyección en reposo &gt;= 50%.</a:t>
            </a:r>
          </a:p>
          <a:p>
            <a:pPr lvl="1">
              <a:buFont typeface="Wingdings" charset="2"/>
              <a:buChar char="Ø"/>
            </a:pPr>
            <a:r>
              <a:rPr lang="es-ES_tradnl" sz="2000" dirty="0"/>
              <a:t>I</a:t>
            </a:r>
            <a:r>
              <a:rPr lang="es-ES_tradnl" sz="2000" dirty="0" smtClean="0"/>
              <a:t>nfarto </a:t>
            </a:r>
            <a:r>
              <a:rPr lang="es-ES_tradnl" sz="2000" dirty="0"/>
              <a:t>de miocardio </a:t>
            </a:r>
            <a:r>
              <a:rPr lang="es-ES_tradnl" sz="2000" dirty="0" smtClean="0"/>
              <a:t>sin </a:t>
            </a:r>
            <a:r>
              <a:rPr lang="es-ES_tradnl" sz="2000" dirty="0"/>
              <a:t>complicaciones o una intervención de revascularización.</a:t>
            </a:r>
          </a:p>
          <a:p>
            <a:pPr lvl="1">
              <a:buFont typeface="Wingdings" charset="2"/>
              <a:buChar char="Ø"/>
            </a:pPr>
            <a:r>
              <a:rPr lang="es-ES_tradnl" sz="2000" dirty="0"/>
              <a:t>Ausencia Arritmias ventriculares complicadas en reposo.</a:t>
            </a:r>
          </a:p>
          <a:p>
            <a:pPr lvl="1">
              <a:buFont typeface="Wingdings" charset="2"/>
              <a:buChar char="Ø"/>
            </a:pPr>
            <a:r>
              <a:rPr lang="es-ES_tradnl" sz="2000" dirty="0"/>
              <a:t>Ausencia de insuficiencia cardiaca congestiva.</a:t>
            </a:r>
          </a:p>
          <a:p>
            <a:pPr lvl="1">
              <a:buFont typeface="Wingdings" charset="2"/>
              <a:buChar char="Ø"/>
            </a:pPr>
            <a:r>
              <a:rPr lang="es-ES_tradnl" sz="2000" dirty="0"/>
              <a:t>Ausencia de signos y síntomas posteriores al episodio o posquirúrgicos.</a:t>
            </a:r>
          </a:p>
          <a:p>
            <a:pPr lvl="1">
              <a:buFont typeface="Wingdings" charset="2"/>
              <a:buChar char="Ø"/>
            </a:pPr>
            <a:r>
              <a:rPr lang="es-ES_tradnl" sz="2000" dirty="0"/>
              <a:t>Ausencia de depresión clínica.</a:t>
            </a:r>
          </a:p>
          <a:p>
            <a:pPr marL="36576" indent="0" algn="ctr">
              <a:buNone/>
            </a:pPr>
            <a:endParaRPr lang="es-ES_tradnl" sz="2400" dirty="0" smtClean="0"/>
          </a:p>
          <a:p>
            <a:pPr marL="36576" indent="0" algn="ctr">
              <a:buNone/>
            </a:pPr>
            <a:endParaRPr lang="es-ES_tradnl" sz="2400" dirty="0"/>
          </a:p>
          <a:p>
            <a:pPr marL="36576" indent="0" algn="ctr">
              <a:buNone/>
            </a:pPr>
            <a:endParaRPr lang="es-ES_tradnl" sz="2400" dirty="0"/>
          </a:p>
          <a:p>
            <a:pPr marL="36576" indent="0">
              <a:buNone/>
            </a:pPr>
            <a:endParaRPr lang="es-ES_tradnl" sz="1800" dirty="0"/>
          </a:p>
          <a:p>
            <a:pPr marL="36576" indent="0">
              <a:buNone/>
            </a:pPr>
            <a:endParaRPr lang="es-ES_tradnl" sz="1700" dirty="0"/>
          </a:p>
        </p:txBody>
      </p:sp>
    </p:spTree>
    <p:extLst>
      <p:ext uri="{BB962C8B-B14F-4D97-AF65-F5344CB8AC3E}">
        <p14:creationId xmlns:p14="http://schemas.microsoft.com/office/powerpoint/2010/main" val="380352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ESTRATIFICACIÓN DEL RIESGO EN EL PACIENTE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827584" y="1556792"/>
            <a:ext cx="7467600" cy="4525963"/>
          </a:xfrm>
        </p:spPr>
        <p:txBody>
          <a:bodyPr>
            <a:normAutofit fontScale="92500" lnSpcReduction="20000"/>
          </a:bodyPr>
          <a:lstStyle/>
          <a:p>
            <a:pPr marL="36576" indent="0" algn="ctr">
              <a:buNone/>
            </a:pPr>
            <a:r>
              <a:rPr lang="es-ES_tradnl" sz="2400" dirty="0" smtClean="0"/>
              <a:t>RIESGO MODERADO</a:t>
            </a:r>
          </a:p>
          <a:p>
            <a:pPr marL="36576" indent="0" algn="ctr">
              <a:buNone/>
            </a:pPr>
            <a:endParaRPr lang="es-ES_tradnl" sz="2400" dirty="0" smtClean="0"/>
          </a:p>
          <a:p>
            <a:pPr marL="493776" indent="-457200">
              <a:buFont typeface="+mj-lt"/>
              <a:buAutoNum type="alphaUcPeriod"/>
            </a:pPr>
            <a:r>
              <a:rPr lang="es-ES_tradnl" sz="2400" dirty="0"/>
              <a:t>Durante la práctica de ejercicio (al menos una)</a:t>
            </a:r>
            <a:r>
              <a:rPr lang="es-ES_tradnl" sz="2400" dirty="0" smtClean="0"/>
              <a:t>:</a:t>
            </a:r>
          </a:p>
          <a:p>
            <a:pPr marL="493776" indent="-457200">
              <a:buFont typeface="+mj-lt"/>
              <a:buAutoNum type="alphaUcPeriod"/>
            </a:pPr>
            <a:endParaRPr lang="es-ES_tradnl" sz="2400" dirty="0"/>
          </a:p>
          <a:p>
            <a:pPr lvl="1">
              <a:buFont typeface="Wingdings" charset="2"/>
              <a:buChar char="Ø"/>
            </a:pPr>
            <a:r>
              <a:rPr lang="es-ES_tradnl" sz="2000" dirty="0"/>
              <a:t>Angina de pecho u otros síntomas significativos (disnea inusual, aturdimiento o mareos sólo con niveles elevados de </a:t>
            </a:r>
            <a:r>
              <a:rPr lang="es-ES_tradnl" sz="2000" dirty="0" smtClean="0"/>
              <a:t>esfuerzo [&gt;</a:t>
            </a:r>
            <a:r>
              <a:rPr lang="es-ES_tradnl" sz="2000" dirty="0"/>
              <a:t>= 7 </a:t>
            </a:r>
            <a:r>
              <a:rPr lang="es-ES_tradnl" sz="2000" dirty="0" smtClean="0"/>
              <a:t>MET])</a:t>
            </a:r>
            <a:endParaRPr lang="es-ES_tradnl" sz="2000" dirty="0"/>
          </a:p>
          <a:p>
            <a:pPr lvl="1">
              <a:buFont typeface="Wingdings" charset="2"/>
              <a:buChar char="Ø"/>
            </a:pPr>
            <a:r>
              <a:rPr lang="es-ES_tradnl" sz="2000" dirty="0"/>
              <a:t>Leve o moderada isquemia asintomática durante la prueba de esfuerzo o recuperación (depresión del segmento ST &lt;2mm desde la línea de base).</a:t>
            </a:r>
          </a:p>
          <a:p>
            <a:pPr lvl="1">
              <a:buFont typeface="Wingdings" charset="2"/>
              <a:buChar char="Ø"/>
            </a:pPr>
            <a:r>
              <a:rPr lang="es-ES_tradnl" sz="2000" dirty="0"/>
              <a:t>Capacidad funcional &lt; 5 MET</a:t>
            </a:r>
            <a:r>
              <a:rPr lang="es-ES_tradnl" sz="2000" dirty="0" smtClean="0"/>
              <a:t>.</a:t>
            </a:r>
          </a:p>
          <a:p>
            <a:pPr>
              <a:buFont typeface="Wingdings" charset="2"/>
              <a:buChar char="Ø"/>
            </a:pPr>
            <a:endParaRPr lang="es-ES_tradnl" sz="2400" dirty="0"/>
          </a:p>
          <a:p>
            <a:pPr marL="493776" indent="-457200">
              <a:buFont typeface="+mj-lt"/>
              <a:buAutoNum type="alphaUcPeriod"/>
            </a:pPr>
            <a:r>
              <a:rPr lang="es-ES_tradnl" sz="2400" dirty="0"/>
              <a:t>Con datos de pruebas sin ejercicio</a:t>
            </a:r>
            <a:r>
              <a:rPr lang="es-ES_tradnl" sz="2400" dirty="0" smtClean="0"/>
              <a:t>:</a:t>
            </a:r>
          </a:p>
          <a:p>
            <a:pPr marL="493776" indent="-457200">
              <a:buFont typeface="+mj-lt"/>
              <a:buAutoNum type="alphaUcPeriod"/>
            </a:pPr>
            <a:endParaRPr lang="es-ES_tradnl" sz="2400" dirty="0"/>
          </a:p>
          <a:p>
            <a:pPr lvl="1">
              <a:buFont typeface="Wingdings" charset="2"/>
              <a:buChar char="Ø"/>
            </a:pPr>
            <a:r>
              <a:rPr lang="es-ES_tradnl" sz="2000" dirty="0"/>
              <a:t>Fracción de eyección en reposo = 40-49%.</a:t>
            </a:r>
          </a:p>
          <a:p>
            <a:pPr marL="36576" indent="0" algn="ctr">
              <a:buNone/>
            </a:pPr>
            <a:endParaRPr lang="es-ES_tradnl" sz="2400" dirty="0" smtClean="0"/>
          </a:p>
          <a:p>
            <a:pPr marL="36576" indent="0" algn="ctr">
              <a:buNone/>
            </a:pPr>
            <a:endParaRPr lang="es-ES_tradnl" sz="2400" dirty="0"/>
          </a:p>
          <a:p>
            <a:pPr marL="36576" indent="0" algn="ctr">
              <a:buNone/>
            </a:pPr>
            <a:endParaRPr lang="es-ES_tradnl" sz="2400" dirty="0"/>
          </a:p>
          <a:p>
            <a:pPr marL="36576" indent="0">
              <a:buNone/>
            </a:pPr>
            <a:endParaRPr lang="es-ES_tradnl" sz="1800" dirty="0"/>
          </a:p>
          <a:p>
            <a:pPr marL="36576" indent="0">
              <a:buNone/>
            </a:pPr>
            <a:endParaRPr lang="es-ES_tradnl" sz="1700" dirty="0"/>
          </a:p>
        </p:txBody>
      </p:sp>
    </p:spTree>
    <p:extLst>
      <p:ext uri="{BB962C8B-B14F-4D97-AF65-F5344CB8AC3E}">
        <p14:creationId xmlns:p14="http://schemas.microsoft.com/office/powerpoint/2010/main" val="118729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ESTRATIFICACIÓN DEL RIESGO EN EL PACIENTE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827584" y="1556792"/>
            <a:ext cx="7467600" cy="4525963"/>
          </a:xfrm>
        </p:spPr>
        <p:txBody>
          <a:bodyPr>
            <a:normAutofit fontScale="92500" lnSpcReduction="20000"/>
          </a:bodyPr>
          <a:lstStyle/>
          <a:p>
            <a:pPr marL="36576" indent="0" algn="ctr">
              <a:buNone/>
            </a:pPr>
            <a:r>
              <a:rPr lang="es-ES_tradnl" sz="2400" dirty="0" smtClean="0"/>
              <a:t>RIESGO MÁXIMO (Una o más presentes)</a:t>
            </a:r>
          </a:p>
          <a:p>
            <a:pPr marL="36576" indent="0" algn="ctr">
              <a:buNone/>
            </a:pPr>
            <a:endParaRPr lang="es-ES_tradnl" sz="2400" dirty="0" smtClean="0"/>
          </a:p>
          <a:p>
            <a:pPr marL="493776" indent="-457200">
              <a:buFont typeface="+mj-lt"/>
              <a:buAutoNum type="alphaUcPeriod"/>
            </a:pPr>
            <a:r>
              <a:rPr lang="es-ES_tradnl" sz="2400" dirty="0"/>
              <a:t>Con datos durante la prueba de esfuerzo y la recuperación</a:t>
            </a:r>
            <a:r>
              <a:rPr lang="es-ES_tradnl" sz="2400" dirty="0" smtClean="0"/>
              <a:t>:</a:t>
            </a:r>
          </a:p>
          <a:p>
            <a:pPr marL="493776" indent="-457200">
              <a:buFont typeface="+mj-lt"/>
              <a:buAutoNum type="alphaUcPeriod"/>
            </a:pPr>
            <a:endParaRPr lang="es-ES_tradnl" sz="2400" dirty="0"/>
          </a:p>
          <a:p>
            <a:pPr lvl="1">
              <a:buFont typeface="Wingdings" charset="2"/>
              <a:buChar char="Ø"/>
            </a:pPr>
            <a:r>
              <a:rPr lang="es-ES_tradnl" sz="2000" dirty="0"/>
              <a:t>Presencia de arritmias ventriculares complejas.</a:t>
            </a:r>
          </a:p>
          <a:p>
            <a:pPr lvl="1">
              <a:buFont typeface="Wingdings" charset="2"/>
              <a:buChar char="Ø"/>
            </a:pPr>
            <a:r>
              <a:rPr lang="es-ES_tradnl" sz="2000" dirty="0"/>
              <a:t>Angina de pecho u otros síntomas significativos (disnea inusual, aturdimiento o mareos sólo con niveles bajos de esfuerzo </a:t>
            </a:r>
            <a:r>
              <a:rPr lang="es-ES_tradnl" sz="2000" dirty="0" smtClean="0"/>
              <a:t>[&lt; </a:t>
            </a:r>
            <a:r>
              <a:rPr lang="es-ES_tradnl" sz="2000" dirty="0"/>
              <a:t>5 </a:t>
            </a:r>
            <a:r>
              <a:rPr lang="es-ES_tradnl" sz="2000" dirty="0" smtClean="0"/>
              <a:t>MET])</a:t>
            </a:r>
            <a:endParaRPr lang="es-ES_tradnl" sz="2000" dirty="0"/>
          </a:p>
          <a:p>
            <a:pPr lvl="1">
              <a:buFont typeface="Wingdings" charset="2"/>
              <a:buChar char="Ø"/>
            </a:pPr>
            <a:r>
              <a:rPr lang="es-ES_tradnl" sz="2000" dirty="0"/>
              <a:t>Alta isquemia asintomática durante la prueba de esfuerzo o recuperación (depresión del segmento ST </a:t>
            </a:r>
            <a:r>
              <a:rPr lang="es-ES_tradnl" sz="2000" dirty="0" smtClean="0"/>
              <a:t>&gt;=2mm </a:t>
            </a:r>
            <a:r>
              <a:rPr lang="es-ES_tradnl" sz="2000" dirty="0"/>
              <a:t>desde la línea de base).</a:t>
            </a:r>
          </a:p>
          <a:p>
            <a:pPr lvl="1">
              <a:buFont typeface="Wingdings" charset="2"/>
              <a:buChar char="Ø"/>
            </a:pPr>
            <a:r>
              <a:rPr lang="es-ES_tradnl" sz="2000" dirty="0"/>
              <a:t>Hemodinámica anormal (insuficiencia </a:t>
            </a:r>
            <a:r>
              <a:rPr lang="es-ES_tradnl" sz="2000" dirty="0" err="1"/>
              <a:t>cronotrópica</a:t>
            </a:r>
            <a:r>
              <a:rPr lang="es-ES_tradnl" sz="2000" dirty="0"/>
              <a:t> o TAS plana o decreciente al aumentar cargas de trabajo o durante recuperación (hipotensión grave </a:t>
            </a:r>
            <a:r>
              <a:rPr lang="es-ES_tradnl" sz="2000" dirty="0" err="1"/>
              <a:t>postejercicio</a:t>
            </a:r>
            <a:r>
              <a:rPr lang="es-ES_tradnl" sz="2000" dirty="0"/>
              <a:t>).</a:t>
            </a:r>
          </a:p>
          <a:p>
            <a:pPr marL="36576" indent="0" algn="ctr">
              <a:buNone/>
            </a:pPr>
            <a:endParaRPr lang="es-ES_tradnl" sz="2400" dirty="0" smtClean="0"/>
          </a:p>
          <a:p>
            <a:pPr marL="36576" indent="0" algn="ctr">
              <a:buNone/>
            </a:pPr>
            <a:endParaRPr lang="es-ES_tradnl" sz="2400" dirty="0"/>
          </a:p>
          <a:p>
            <a:pPr marL="36576" indent="0" algn="ctr">
              <a:buNone/>
            </a:pPr>
            <a:endParaRPr lang="es-ES_tradnl" sz="2400" dirty="0"/>
          </a:p>
          <a:p>
            <a:pPr marL="36576" indent="0">
              <a:buNone/>
            </a:pPr>
            <a:endParaRPr lang="es-ES_tradnl" sz="1800" dirty="0"/>
          </a:p>
          <a:p>
            <a:pPr marL="36576" indent="0">
              <a:buNone/>
            </a:pPr>
            <a:endParaRPr lang="es-ES_tradnl" sz="1700" dirty="0"/>
          </a:p>
        </p:txBody>
      </p:sp>
    </p:spTree>
    <p:extLst>
      <p:ext uri="{BB962C8B-B14F-4D97-AF65-F5344CB8AC3E}">
        <p14:creationId xmlns:p14="http://schemas.microsoft.com/office/powerpoint/2010/main" val="231860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ESTRATIFICACIÓN DEL RIESGO EN EL PACIENTE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827584" y="1556792"/>
            <a:ext cx="7467600" cy="4525963"/>
          </a:xfrm>
        </p:spPr>
        <p:txBody>
          <a:bodyPr>
            <a:normAutofit lnSpcReduction="10000"/>
          </a:bodyPr>
          <a:lstStyle/>
          <a:p>
            <a:pPr marL="36576" indent="0" algn="ctr">
              <a:buNone/>
            </a:pPr>
            <a:r>
              <a:rPr lang="es-ES_tradnl" sz="2400" dirty="0" smtClean="0"/>
              <a:t>RIESGO MÁXIMO (Una o más presentes)</a:t>
            </a:r>
          </a:p>
          <a:p>
            <a:pPr marL="36576" indent="0" algn="ctr">
              <a:buNone/>
            </a:pPr>
            <a:endParaRPr lang="es-ES_tradnl" sz="2400" dirty="0" smtClean="0"/>
          </a:p>
          <a:p>
            <a:pPr marL="493776" indent="-457200">
              <a:buFont typeface="+mj-lt"/>
              <a:buAutoNum type="alphaUcPeriod" startAt="2"/>
            </a:pPr>
            <a:r>
              <a:rPr lang="es-ES_tradnl" sz="2400" dirty="0"/>
              <a:t>Con datos de pruebas sin ejercicio</a:t>
            </a:r>
            <a:r>
              <a:rPr lang="es-ES_tradnl" sz="2400" dirty="0" smtClean="0"/>
              <a:t>:</a:t>
            </a:r>
          </a:p>
          <a:p>
            <a:pPr>
              <a:buFont typeface="Wingdings" charset="2"/>
              <a:buChar char="Ø"/>
            </a:pPr>
            <a:endParaRPr lang="es-ES_tradnl" sz="2400" dirty="0"/>
          </a:p>
          <a:p>
            <a:pPr lvl="1">
              <a:buFont typeface="Wingdings" charset="2"/>
              <a:buChar char="Ø"/>
            </a:pPr>
            <a:r>
              <a:rPr lang="es-ES_tradnl" sz="2000" dirty="0" smtClean="0"/>
              <a:t>Fracción </a:t>
            </a:r>
            <a:r>
              <a:rPr lang="es-ES_tradnl" sz="2000" dirty="0"/>
              <a:t>de eyección en reposo &lt;40%.</a:t>
            </a:r>
          </a:p>
          <a:p>
            <a:pPr lvl="1">
              <a:buFont typeface="Wingdings" charset="2"/>
              <a:buChar char="Ø"/>
            </a:pPr>
            <a:r>
              <a:rPr lang="es-ES_tradnl" sz="2000" dirty="0"/>
              <a:t>Historia de paro cardiaco o muerte súbita.</a:t>
            </a:r>
          </a:p>
          <a:p>
            <a:pPr lvl="1">
              <a:buFont typeface="Wingdings" charset="2"/>
              <a:buChar char="Ø"/>
            </a:pPr>
            <a:r>
              <a:rPr lang="es-ES_tradnl" sz="2000" dirty="0"/>
              <a:t>Arritmias complejas en reposo.</a:t>
            </a:r>
          </a:p>
          <a:p>
            <a:pPr lvl="1">
              <a:buFont typeface="Wingdings" charset="2"/>
              <a:buChar char="Ø"/>
            </a:pPr>
            <a:r>
              <a:rPr lang="es-ES_tradnl" sz="2000" dirty="0"/>
              <a:t>Infarto miocardio complicado o intervenciones de revascularización.</a:t>
            </a:r>
          </a:p>
          <a:p>
            <a:pPr lvl="1">
              <a:buFont typeface="Wingdings" charset="2"/>
              <a:buChar char="Ø"/>
            </a:pPr>
            <a:r>
              <a:rPr lang="es-ES_tradnl" sz="2000" dirty="0"/>
              <a:t>Insuficiencia cardiaca congestiva.</a:t>
            </a:r>
          </a:p>
          <a:p>
            <a:pPr lvl="1">
              <a:buFont typeface="Wingdings" charset="2"/>
              <a:buChar char="Ø"/>
            </a:pPr>
            <a:r>
              <a:rPr lang="es-ES_tradnl" sz="2000" dirty="0"/>
              <a:t>Signos y síntomas posteriores al episodio/posquirúrgicos.</a:t>
            </a:r>
          </a:p>
          <a:p>
            <a:pPr lvl="1">
              <a:buFont typeface="Wingdings" charset="2"/>
              <a:buChar char="Ø"/>
            </a:pPr>
            <a:r>
              <a:rPr lang="es-ES_tradnl" sz="2000" dirty="0"/>
              <a:t>Presencia de depresión clínica.</a:t>
            </a:r>
          </a:p>
          <a:p>
            <a:pPr marL="36576" indent="0" algn="ctr">
              <a:buNone/>
            </a:pPr>
            <a:endParaRPr lang="es-ES_tradnl" sz="2400" dirty="0" smtClean="0"/>
          </a:p>
          <a:p>
            <a:pPr marL="36576" indent="0" algn="ctr">
              <a:buNone/>
            </a:pPr>
            <a:endParaRPr lang="es-ES_tradnl" sz="2400" dirty="0"/>
          </a:p>
          <a:p>
            <a:pPr marL="36576" indent="0" algn="ctr">
              <a:buNone/>
            </a:pPr>
            <a:endParaRPr lang="es-ES_tradnl" sz="2400" dirty="0"/>
          </a:p>
          <a:p>
            <a:pPr marL="36576" indent="0">
              <a:buNone/>
            </a:pPr>
            <a:endParaRPr lang="es-ES_tradnl" sz="1800" dirty="0"/>
          </a:p>
          <a:p>
            <a:pPr marL="36576" indent="0">
              <a:buNone/>
            </a:pPr>
            <a:endParaRPr lang="es-ES_tradnl" sz="1700" dirty="0"/>
          </a:p>
        </p:txBody>
      </p:sp>
    </p:spTree>
    <p:extLst>
      <p:ext uri="{BB962C8B-B14F-4D97-AF65-F5344CB8AC3E}">
        <p14:creationId xmlns:p14="http://schemas.microsoft.com/office/powerpoint/2010/main" val="230828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PREPARACIÓN PREVIA A LAS PRUEBAS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827584" y="1556792"/>
            <a:ext cx="7467600" cy="4525963"/>
          </a:xfrm>
        </p:spPr>
        <p:txBody>
          <a:bodyPr>
            <a:normAutofit lnSpcReduction="10000"/>
          </a:bodyPr>
          <a:lstStyle/>
          <a:p>
            <a:pPr lvl="0">
              <a:buFont typeface="Wingdings" charset="2"/>
              <a:buChar char="Ø"/>
            </a:pPr>
            <a:r>
              <a:rPr lang="es-ES" sz="2400" dirty="0"/>
              <a:t>Ropa cómoda para hacer ejercicio.</a:t>
            </a:r>
            <a:endParaRPr lang="es-ES_tradnl" sz="2400" dirty="0"/>
          </a:p>
          <a:p>
            <a:pPr lvl="0">
              <a:buFont typeface="Wingdings" charset="2"/>
              <a:buChar char="Ø"/>
            </a:pPr>
            <a:r>
              <a:rPr lang="es-ES" sz="2400" dirty="0"/>
              <a:t>Evitar tabaco y cafeína 3 hora antes.</a:t>
            </a:r>
            <a:endParaRPr lang="es-ES_tradnl" sz="2400" dirty="0"/>
          </a:p>
          <a:p>
            <a:pPr lvl="0">
              <a:buFont typeface="Wingdings" charset="2"/>
              <a:buChar char="Ø"/>
            </a:pPr>
            <a:r>
              <a:rPr lang="es-ES" sz="2400" dirty="0"/>
              <a:t>No alcohol 12 horas antes.</a:t>
            </a:r>
            <a:endParaRPr lang="es-ES_tradnl" sz="2400" dirty="0"/>
          </a:p>
          <a:p>
            <a:pPr lvl="0">
              <a:buFont typeface="Wingdings" charset="2"/>
              <a:buChar char="Ø"/>
            </a:pPr>
            <a:r>
              <a:rPr lang="es-ES" sz="2400" dirty="0"/>
              <a:t>Bien hidratado (ingerir líquido).</a:t>
            </a:r>
            <a:endParaRPr lang="es-ES_tradnl" sz="2400" dirty="0"/>
          </a:p>
          <a:p>
            <a:pPr lvl="0">
              <a:buFont typeface="Wingdings" charset="2"/>
              <a:buChar char="Ø"/>
            </a:pPr>
            <a:r>
              <a:rPr lang="es-ES" sz="2400" dirty="0"/>
              <a:t>Evitar ejercicio extenuante 24 horas antes.</a:t>
            </a:r>
            <a:endParaRPr lang="es-ES_tradnl" sz="2400" dirty="0"/>
          </a:p>
          <a:p>
            <a:pPr lvl="0">
              <a:buFont typeface="Wingdings" charset="2"/>
              <a:buChar char="Ø"/>
            </a:pPr>
            <a:r>
              <a:rPr lang="es-ES" sz="2400" dirty="0"/>
              <a:t>Dormir lo suficiente la noche anterior</a:t>
            </a:r>
            <a:r>
              <a:rPr lang="es-ES" sz="2400" dirty="0" smtClean="0"/>
              <a:t>.</a:t>
            </a:r>
          </a:p>
          <a:p>
            <a:pPr lvl="0">
              <a:buFont typeface="Wingdings" charset="2"/>
              <a:buChar char="Ø"/>
            </a:pPr>
            <a:r>
              <a:rPr lang="es-ES" sz="2400" dirty="0"/>
              <a:t>Revisar </a:t>
            </a:r>
            <a:r>
              <a:rPr lang="es-ES" sz="2400" dirty="0" smtClean="0"/>
              <a:t>con el usuario las </a:t>
            </a:r>
            <a:r>
              <a:rPr lang="es-ES" sz="2400" dirty="0"/>
              <a:t>instrucciones del ejercicio y que sepa que es libre de interrumpirla en todo momento y que ha de informar en todo momento sobre cualquier síntoma que pueda presentar. </a:t>
            </a:r>
            <a:endParaRPr lang="es-ES_tradnl" sz="2400" dirty="0"/>
          </a:p>
          <a:p>
            <a:pPr lvl="0"/>
            <a:endParaRPr lang="es-ES_tradnl" sz="2000" dirty="0"/>
          </a:p>
          <a:p>
            <a:pPr marL="36576" indent="0" algn="ctr">
              <a:buNone/>
            </a:pPr>
            <a:endParaRPr lang="es-ES_tradnl" sz="2400" dirty="0" smtClean="0"/>
          </a:p>
          <a:p>
            <a:pPr marL="36576" indent="0" algn="ctr">
              <a:buNone/>
            </a:pPr>
            <a:endParaRPr lang="es-ES_tradnl" sz="2400" dirty="0"/>
          </a:p>
          <a:p>
            <a:pPr marL="36576" indent="0" algn="ctr">
              <a:buNone/>
            </a:pPr>
            <a:endParaRPr lang="es-ES_tradnl" sz="2400" dirty="0"/>
          </a:p>
          <a:p>
            <a:pPr marL="36576" indent="0">
              <a:buNone/>
            </a:pPr>
            <a:endParaRPr lang="es-ES_tradnl" sz="1800" dirty="0"/>
          </a:p>
          <a:p>
            <a:pPr marL="36576" indent="0">
              <a:buNone/>
            </a:pPr>
            <a:endParaRPr lang="es-ES_tradnl" sz="1700" dirty="0"/>
          </a:p>
        </p:txBody>
      </p:sp>
    </p:spTree>
    <p:extLst>
      <p:ext uri="{BB962C8B-B14F-4D97-AF65-F5344CB8AC3E}">
        <p14:creationId xmlns:p14="http://schemas.microsoft.com/office/powerpoint/2010/main" val="30618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PROCEDIMIENTO GENERAL EN PRUEBAS DE ESFUERZO SUBMÁXIMO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827584" y="1556792"/>
            <a:ext cx="7467600" cy="4525963"/>
          </a:xfrm>
        </p:spPr>
        <p:txBody>
          <a:bodyPr>
            <a:normAutofit fontScale="92500"/>
          </a:bodyPr>
          <a:lstStyle/>
          <a:p>
            <a:pPr marL="493776" lvl="0" indent="-457200">
              <a:lnSpc>
                <a:spcPct val="140000"/>
              </a:lnSpc>
              <a:buFont typeface="+mj-lt"/>
              <a:buAutoNum type="arabicPeriod"/>
            </a:pPr>
            <a:r>
              <a:rPr lang="es-ES_tradnl" sz="2200" dirty="0" smtClean="0"/>
              <a:t>FC y TA en reposo en la postura en que vaya a realizar la prueba.</a:t>
            </a:r>
          </a:p>
          <a:p>
            <a:pPr marL="493776" lvl="0" indent="-457200">
              <a:lnSpc>
                <a:spcPct val="140000"/>
              </a:lnSpc>
              <a:buFont typeface="+mj-lt"/>
              <a:buAutoNum type="arabicPeriod"/>
            </a:pPr>
            <a:r>
              <a:rPr lang="es-ES_tradnl" sz="2200" dirty="0" smtClean="0"/>
              <a:t>Familiarización con el </a:t>
            </a:r>
            <a:r>
              <a:rPr lang="es-ES_tradnl" sz="2200" dirty="0" err="1" smtClean="0"/>
              <a:t>ergómetro</a:t>
            </a:r>
            <a:r>
              <a:rPr lang="es-ES_tradnl" sz="2200" dirty="0" smtClean="0"/>
              <a:t>.</a:t>
            </a:r>
          </a:p>
          <a:p>
            <a:pPr marL="493776" lvl="0" indent="-457200">
              <a:lnSpc>
                <a:spcPct val="140000"/>
              </a:lnSpc>
              <a:buFont typeface="+mj-lt"/>
              <a:buAutoNum type="arabicPeriod"/>
            </a:pPr>
            <a:r>
              <a:rPr lang="es-ES_tradnl" sz="2200" dirty="0" smtClean="0"/>
              <a:t>Calentamiento de 2-3´ para prepararse a la intensidad del primer estadio.</a:t>
            </a:r>
          </a:p>
          <a:p>
            <a:pPr marL="493776" lvl="0" indent="-457200">
              <a:lnSpc>
                <a:spcPct val="140000"/>
              </a:lnSpc>
              <a:buFont typeface="+mj-lt"/>
              <a:buAutoNum type="arabicPeriod"/>
            </a:pPr>
            <a:r>
              <a:rPr lang="es-ES_tradnl" sz="2200" dirty="0" smtClean="0"/>
              <a:t>La FC se registrará en el penúltimo y último minuto del </a:t>
            </a:r>
            <a:r>
              <a:rPr lang="es-ES_tradnl" sz="2200" dirty="0" err="1" smtClean="0"/>
              <a:t>estadío</a:t>
            </a:r>
            <a:r>
              <a:rPr lang="es-ES_tradnl" sz="2200" dirty="0" smtClean="0"/>
              <a:t>. </a:t>
            </a:r>
          </a:p>
          <a:p>
            <a:pPr marL="493776" lvl="0" indent="-457200">
              <a:lnSpc>
                <a:spcPct val="140000"/>
              </a:lnSpc>
              <a:buFont typeface="+mj-lt"/>
              <a:buAutoNum type="arabicPeriod"/>
            </a:pPr>
            <a:r>
              <a:rPr lang="es-ES_tradnl" sz="2200" dirty="0" smtClean="0"/>
              <a:t>LA TA se registrará en el último minuto de cada estadio y se repetirá en caso de respuesta hipo o hipertensa.</a:t>
            </a:r>
          </a:p>
          <a:p>
            <a:pPr lvl="0">
              <a:buFont typeface="Wingdings" charset="2"/>
              <a:buChar char="Ø"/>
            </a:pPr>
            <a:endParaRPr lang="es-ES_tradnl" sz="1400" dirty="0" smtClean="0"/>
          </a:p>
          <a:p>
            <a:pPr lvl="0">
              <a:buFont typeface="Wingdings" charset="2"/>
              <a:buChar char="Ø"/>
            </a:pPr>
            <a:endParaRPr lang="es-ES_tradnl" sz="1800" dirty="0"/>
          </a:p>
          <a:p>
            <a:pPr marL="36576" indent="0" algn="ctr">
              <a:buNone/>
            </a:pPr>
            <a:endParaRPr lang="es-ES_tradnl" sz="2000" dirty="0" smtClean="0"/>
          </a:p>
          <a:p>
            <a:pPr marL="36576" indent="0" algn="ctr">
              <a:buNone/>
            </a:pPr>
            <a:endParaRPr lang="es-ES_tradnl" sz="2400" dirty="0"/>
          </a:p>
          <a:p>
            <a:pPr marL="36576" indent="0" algn="ctr">
              <a:buNone/>
            </a:pPr>
            <a:endParaRPr lang="es-ES_tradnl" sz="2400" dirty="0"/>
          </a:p>
          <a:p>
            <a:pPr marL="36576" indent="0">
              <a:buNone/>
            </a:pPr>
            <a:endParaRPr lang="es-ES_tradnl" sz="1800" dirty="0"/>
          </a:p>
          <a:p>
            <a:pPr marL="36576" indent="0">
              <a:buNone/>
            </a:pPr>
            <a:endParaRPr lang="es-ES_tradnl" sz="1700" dirty="0"/>
          </a:p>
        </p:txBody>
      </p:sp>
    </p:spTree>
    <p:extLst>
      <p:ext uri="{BB962C8B-B14F-4D97-AF65-F5344CB8AC3E}">
        <p14:creationId xmlns:p14="http://schemas.microsoft.com/office/powerpoint/2010/main" val="355928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PROCEDIMIENTO GENERAL EN PRUEBAS DE ESFUERZO SUBMÁXIMO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827584" y="1700808"/>
            <a:ext cx="7467600" cy="4525963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40000"/>
              </a:lnSpc>
              <a:buFont typeface="+mj-lt"/>
              <a:buAutoNum type="arabicPeriod" startAt="6"/>
            </a:pPr>
            <a:r>
              <a:rPr lang="es-ES_tradnl" sz="1800" dirty="0" smtClean="0"/>
              <a:t>La EEP o </a:t>
            </a:r>
            <a:r>
              <a:rPr lang="es-ES_tradnl" sz="1800" dirty="0" err="1" smtClean="0"/>
              <a:t>Borg</a:t>
            </a:r>
            <a:r>
              <a:rPr lang="es-ES_tradnl" sz="1800" dirty="0" smtClean="0"/>
              <a:t> se registrara cerca del último minuto de cada estadio.</a:t>
            </a:r>
          </a:p>
          <a:p>
            <a:pPr lvl="0">
              <a:lnSpc>
                <a:spcPct val="140000"/>
              </a:lnSpc>
              <a:buFont typeface="+mj-lt"/>
              <a:buAutoNum type="arabicPeriod" startAt="6"/>
            </a:pPr>
            <a:r>
              <a:rPr lang="es-ES_tradnl" sz="1800" dirty="0" smtClean="0"/>
              <a:t>Registrar con regularidad aspecto y síntomas del sujeto.</a:t>
            </a:r>
          </a:p>
          <a:p>
            <a:pPr lvl="0">
              <a:lnSpc>
                <a:spcPct val="140000"/>
              </a:lnSpc>
              <a:buFont typeface="+mj-lt"/>
              <a:buAutoNum type="arabicPeriod" startAt="6"/>
            </a:pPr>
            <a:r>
              <a:rPr lang="es-ES_tradnl" sz="1800" dirty="0" smtClean="0"/>
              <a:t>Debe llevar a cabo periodo apropiado de:</a:t>
            </a:r>
          </a:p>
          <a:p>
            <a:pPr marL="790956" lvl="1" indent="-342900">
              <a:lnSpc>
                <a:spcPct val="140000"/>
              </a:lnSpc>
              <a:buFont typeface="+mj-lt"/>
              <a:buAutoNum type="arabicPeriod" startAt="6"/>
            </a:pPr>
            <a:r>
              <a:rPr lang="es-ES_tradnl" sz="1400" dirty="0" smtClean="0"/>
              <a:t>Recuperación activa, siguiendo con el ejercicio con trabajo equivalente al primer estadio del protocolo, o menos.</a:t>
            </a:r>
          </a:p>
          <a:p>
            <a:pPr marL="790956" lvl="1" indent="-342900">
              <a:lnSpc>
                <a:spcPct val="140000"/>
              </a:lnSpc>
              <a:buFont typeface="+mj-lt"/>
              <a:buAutoNum type="arabicPeriod" startAt="6"/>
            </a:pPr>
            <a:r>
              <a:rPr lang="es-ES_tradnl" sz="1400" dirty="0" smtClean="0"/>
              <a:t>Recuperación pasiva si sujeto signos de molestias o se requiera intervención de urgencias.</a:t>
            </a:r>
          </a:p>
          <a:p>
            <a:pPr marL="448056" lvl="1" indent="0">
              <a:lnSpc>
                <a:spcPct val="140000"/>
              </a:lnSpc>
              <a:buNone/>
            </a:pPr>
            <a:endParaRPr lang="es-ES_tradnl" sz="1400" dirty="0"/>
          </a:p>
          <a:p>
            <a:pPr marL="448056" lvl="1" indent="0">
              <a:lnSpc>
                <a:spcPct val="140000"/>
              </a:lnSpc>
              <a:buNone/>
            </a:pPr>
            <a:r>
              <a:rPr lang="es-ES_tradnl" sz="1400" dirty="0" smtClean="0"/>
              <a:t>*Todas las observaciones fisiológicas (FC, TA, signos y síntomas) continuaran los primeros 5 minutos de recuperación. Si la respuesta es anormal, prolongar la vigilancia. Hasta que se estabilice la FC y TA pero no necesariamente hasta alcanzar niveles de reposo.</a:t>
            </a:r>
          </a:p>
          <a:p>
            <a:pPr marL="448056" lvl="1" indent="0">
              <a:buNone/>
            </a:pPr>
            <a:endParaRPr lang="es-ES_tradnl" sz="1400" dirty="0" smtClean="0"/>
          </a:p>
          <a:p>
            <a:pPr lvl="0">
              <a:buFont typeface="Wingdings" charset="2"/>
              <a:buChar char="Ø"/>
            </a:pPr>
            <a:endParaRPr lang="es-ES_tradnl" sz="1800" dirty="0"/>
          </a:p>
          <a:p>
            <a:pPr marL="36576" indent="0" algn="ctr">
              <a:buNone/>
            </a:pPr>
            <a:endParaRPr lang="es-ES_tradnl" sz="2000" dirty="0" smtClean="0"/>
          </a:p>
          <a:p>
            <a:pPr marL="36576" indent="0" algn="ctr">
              <a:buNone/>
            </a:pPr>
            <a:endParaRPr lang="es-ES_tradnl" sz="2400" dirty="0"/>
          </a:p>
          <a:p>
            <a:pPr marL="36576" indent="0" algn="ctr">
              <a:buNone/>
            </a:pPr>
            <a:endParaRPr lang="es-ES_tradnl" sz="2400" dirty="0"/>
          </a:p>
          <a:p>
            <a:pPr marL="36576" indent="0">
              <a:buNone/>
            </a:pPr>
            <a:endParaRPr lang="es-ES_tradnl" sz="1800" dirty="0"/>
          </a:p>
          <a:p>
            <a:pPr marL="36576" indent="0">
              <a:buNone/>
            </a:pPr>
            <a:endParaRPr lang="es-ES_tradnl" sz="1700" dirty="0"/>
          </a:p>
        </p:txBody>
      </p:sp>
    </p:spTree>
    <p:extLst>
      <p:ext uri="{BB962C8B-B14F-4D97-AF65-F5344CB8AC3E}">
        <p14:creationId xmlns:p14="http://schemas.microsoft.com/office/powerpoint/2010/main" val="12577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¿</a:t>
            </a:r>
            <a:r>
              <a:rPr lang="es-ES" sz="32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CUÁNDO DETENER LA PRUEBA?</a:t>
            </a:r>
            <a:endParaRPr lang="es-ES" sz="32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827584" y="1556792"/>
            <a:ext cx="7467600" cy="4525963"/>
          </a:xfrm>
        </p:spPr>
        <p:txBody>
          <a:bodyPr>
            <a:normAutofit/>
          </a:bodyPr>
          <a:lstStyle/>
          <a:p>
            <a:pPr marL="36576" lvl="0" indent="0" algn="ctr">
              <a:buNone/>
            </a:pPr>
            <a:r>
              <a:rPr lang="es-ES_tradnl" sz="6600" dirty="0" smtClean="0"/>
              <a:t>¿Al 85% de la FC máxima?</a:t>
            </a:r>
            <a:endParaRPr lang="es-ES_tradnl" sz="4000" dirty="0"/>
          </a:p>
          <a:p>
            <a:pPr marL="36576" indent="0">
              <a:buNone/>
            </a:pPr>
            <a:endParaRPr lang="es-ES_tradnl" sz="1700" dirty="0"/>
          </a:p>
        </p:txBody>
      </p:sp>
    </p:spTree>
    <p:extLst>
      <p:ext uri="{BB962C8B-B14F-4D97-AF65-F5344CB8AC3E}">
        <p14:creationId xmlns:p14="http://schemas.microsoft.com/office/powerpoint/2010/main" val="90880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INDICACIONES PARA DETENER LA PRUEBA (ACSM) EN ADULTOS DE BAJO RIESGO</a:t>
            </a:r>
            <a:endParaRPr lang="es-ES" sz="32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827584" y="1556792"/>
            <a:ext cx="7467600" cy="4525963"/>
          </a:xfrm>
        </p:spPr>
        <p:txBody>
          <a:bodyPr>
            <a:normAutofit fontScale="85000" lnSpcReduction="20000"/>
          </a:bodyPr>
          <a:lstStyle/>
          <a:p>
            <a:pPr lvl="0">
              <a:buFont typeface="Wingdings" charset="2"/>
              <a:buChar char="Ø"/>
            </a:pPr>
            <a:endParaRPr lang="es-ES_tradnl" sz="2000" dirty="0"/>
          </a:p>
          <a:p>
            <a:pPr lvl="0">
              <a:buFont typeface="Wingdings" charset="2"/>
              <a:buChar char="Ø"/>
            </a:pPr>
            <a:r>
              <a:rPr lang="es-ES" sz="2400" dirty="0" smtClean="0"/>
              <a:t>Inicio </a:t>
            </a:r>
            <a:r>
              <a:rPr lang="es-ES" sz="2400" dirty="0"/>
              <a:t>de angina o síntomas similares.</a:t>
            </a:r>
            <a:endParaRPr lang="es-ES_tradnl" sz="2400" dirty="0"/>
          </a:p>
          <a:p>
            <a:pPr lvl="0">
              <a:buFont typeface="Wingdings" charset="2"/>
              <a:buChar char="Ø"/>
            </a:pPr>
            <a:r>
              <a:rPr lang="es-ES" sz="2400" dirty="0"/>
              <a:t>Disnea, sibilancias, calambres en las piernas o claudicación.</a:t>
            </a:r>
            <a:endParaRPr lang="es-ES_tradnl" sz="2400" dirty="0"/>
          </a:p>
          <a:p>
            <a:pPr lvl="0">
              <a:buFont typeface="Wingdings" charset="2"/>
              <a:buChar char="Ø"/>
            </a:pPr>
            <a:r>
              <a:rPr lang="es-ES" sz="2400" dirty="0"/>
              <a:t>Signos de perfusión deficiente: mareo leve, confusión, ataxia, lividez, cianosis, náusea o piel fría y húmeda.</a:t>
            </a:r>
            <a:endParaRPr lang="es-ES_tradnl" sz="2400" dirty="0"/>
          </a:p>
          <a:p>
            <a:pPr lvl="0">
              <a:buFont typeface="Wingdings" charset="2"/>
              <a:buChar char="Ø"/>
            </a:pPr>
            <a:r>
              <a:rPr lang="es-ES" sz="2400" dirty="0"/>
              <a:t>Manifestaciones físicas o verbales de fatiga excesiva.</a:t>
            </a:r>
            <a:endParaRPr lang="es-ES_tradnl" sz="2400" dirty="0"/>
          </a:p>
          <a:p>
            <a:pPr lvl="0">
              <a:buFont typeface="Wingdings" charset="2"/>
              <a:buChar char="Ø"/>
            </a:pPr>
            <a:r>
              <a:rPr lang="es-ES" sz="2400" dirty="0"/>
              <a:t>Usuario pide detener la prueba.</a:t>
            </a:r>
            <a:endParaRPr lang="es-ES_tradnl" sz="2400" dirty="0"/>
          </a:p>
          <a:p>
            <a:pPr lvl="0">
              <a:buFont typeface="Wingdings" charset="2"/>
              <a:buChar char="Ø"/>
            </a:pPr>
            <a:r>
              <a:rPr lang="es-ES" sz="2400" dirty="0"/>
              <a:t>Fallos en el equipo.</a:t>
            </a:r>
            <a:endParaRPr lang="es-ES_tradnl" sz="2400" dirty="0"/>
          </a:p>
          <a:p>
            <a:pPr lvl="0">
              <a:buFont typeface="Wingdings" charset="2"/>
              <a:buChar char="Ø"/>
            </a:pPr>
            <a:r>
              <a:rPr lang="es-ES" sz="2400" dirty="0"/>
              <a:t>Caída del PAS  &gt;= 10 </a:t>
            </a:r>
            <a:r>
              <a:rPr lang="es-ES" sz="2400" dirty="0" err="1"/>
              <a:t>mmHg</a:t>
            </a:r>
            <a:r>
              <a:rPr lang="es-ES" sz="2400" dirty="0"/>
              <a:t> con aumento de la tasa de trabajo, o bien, si PAS disminuye por debajo del valor obtenido anterior a la prueba en la misma posición.</a:t>
            </a:r>
            <a:endParaRPr lang="es-ES_tradnl" sz="2400" dirty="0"/>
          </a:p>
          <a:p>
            <a:pPr lvl="0">
              <a:buFont typeface="Wingdings" charset="2"/>
              <a:buChar char="Ø"/>
            </a:pPr>
            <a:r>
              <a:rPr lang="es-ES" sz="2400" dirty="0"/>
              <a:t>Aumento excesivo de PA: Sistólica &gt; 250 </a:t>
            </a:r>
            <a:r>
              <a:rPr lang="es-ES" sz="2400" dirty="0" err="1"/>
              <a:t>mmHg</a:t>
            </a:r>
            <a:r>
              <a:rPr lang="es-ES" sz="2400" dirty="0"/>
              <a:t> o Diastólica &gt;115 </a:t>
            </a:r>
            <a:r>
              <a:rPr lang="es-ES" sz="2400" dirty="0" err="1"/>
              <a:t>mmHg</a:t>
            </a:r>
            <a:r>
              <a:rPr lang="es-ES" sz="2400" dirty="0"/>
              <a:t>.</a:t>
            </a:r>
            <a:endParaRPr lang="es-ES_tradnl" sz="2400" dirty="0"/>
          </a:p>
          <a:p>
            <a:pPr lvl="0">
              <a:buFont typeface="Wingdings" charset="2"/>
              <a:buChar char="Ø"/>
            </a:pPr>
            <a:r>
              <a:rPr lang="es-ES" sz="2400" dirty="0"/>
              <a:t>La FC no aumenta al incrementar la intensidad del ejercicio.</a:t>
            </a:r>
            <a:endParaRPr lang="es-ES_tradnl" sz="2400" dirty="0"/>
          </a:p>
          <a:p>
            <a:pPr>
              <a:buFont typeface="Wingdings" charset="2"/>
              <a:buChar char="Ø"/>
            </a:pPr>
            <a:r>
              <a:rPr lang="es-ES" sz="2400" dirty="0"/>
              <a:t>Cambio notable en el ritmo cardiaco.</a:t>
            </a:r>
            <a:r>
              <a:rPr lang="es-ES_tradnl" sz="2400" dirty="0"/>
              <a:t> </a:t>
            </a:r>
            <a:endParaRPr lang="es-ES_tradnl" sz="2400" dirty="0" smtClean="0"/>
          </a:p>
          <a:p>
            <a:pPr marL="36576" indent="0" algn="ctr">
              <a:buNone/>
            </a:pPr>
            <a:endParaRPr lang="es-ES_tradnl" sz="2400" dirty="0"/>
          </a:p>
          <a:p>
            <a:pPr marL="36576" indent="0" algn="ctr">
              <a:buNone/>
            </a:pPr>
            <a:endParaRPr lang="es-ES_tradnl" sz="2400" dirty="0"/>
          </a:p>
          <a:p>
            <a:pPr marL="36576" indent="0">
              <a:buNone/>
            </a:pPr>
            <a:endParaRPr lang="es-ES_tradnl" sz="1800" dirty="0"/>
          </a:p>
          <a:p>
            <a:pPr marL="36576" indent="0">
              <a:buNone/>
            </a:pPr>
            <a:endParaRPr lang="es-ES_tradnl" sz="1700" dirty="0"/>
          </a:p>
        </p:txBody>
      </p:sp>
    </p:spTree>
    <p:extLst>
      <p:ext uri="{BB962C8B-B14F-4D97-AF65-F5344CB8AC3E}">
        <p14:creationId xmlns:p14="http://schemas.microsoft.com/office/powerpoint/2010/main" val="66997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260648"/>
            <a:ext cx="7920880" cy="6264696"/>
          </a:xfrm>
        </p:spPr>
        <p:txBody>
          <a:bodyPr>
            <a:noAutofit/>
          </a:bodyPr>
          <a:lstStyle/>
          <a:p>
            <a:pPr algn="ctr"/>
            <a:r>
              <a:rPr lang="es-ES" sz="6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PROTOCOLOS DE EJEMPLO</a:t>
            </a:r>
            <a:endParaRPr lang="es-ES" sz="6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3387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260648"/>
            <a:ext cx="7467600" cy="1143000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ASTRAND-RYHMING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38200" y="1600200"/>
            <a:ext cx="7467600" cy="4525963"/>
          </a:xfrm>
        </p:spPr>
        <p:txBody>
          <a:bodyPr/>
          <a:lstStyle/>
          <a:p>
            <a:pPr marL="36576" indent="0" algn="ctr">
              <a:lnSpc>
                <a:spcPct val="150000"/>
              </a:lnSpc>
              <a:buNone/>
            </a:pPr>
            <a:r>
              <a:rPr lang="es-ES" sz="3200" dirty="0" smtClean="0"/>
              <a:t>Utilizado para estimar VO2 Máximo, a partir de la FC al finalizar un trabajo de 6 minutos en </a:t>
            </a:r>
            <a:r>
              <a:rPr lang="es-ES" sz="3200" dirty="0" err="1" smtClean="0"/>
              <a:t>cicloergómetro</a:t>
            </a:r>
            <a:r>
              <a:rPr lang="es-ES" sz="3200" dirty="0" smtClean="0"/>
              <a:t>, con una cadencia de 50 rpm.</a:t>
            </a:r>
          </a:p>
          <a:p>
            <a:pPr marL="36576" indent="0">
              <a:buNone/>
            </a:pPr>
            <a:endParaRPr lang="es-ES" sz="2400" dirty="0" smtClean="0"/>
          </a:p>
          <a:p>
            <a:pPr marL="36576" indent="0">
              <a:buNone/>
            </a:pPr>
            <a:endParaRPr lang="es-ES" sz="2400" dirty="0"/>
          </a:p>
          <a:p>
            <a:pPr marL="36576" indent="0">
              <a:buNone/>
            </a:pPr>
            <a:endParaRPr lang="es-ES" sz="2400" dirty="0" smtClean="0"/>
          </a:p>
          <a:p>
            <a:endParaRPr lang="es-ES" sz="2400" dirty="0"/>
          </a:p>
          <a:p>
            <a:endParaRPr lang="es-ES" sz="2400" dirty="0" smtClean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682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260648"/>
            <a:ext cx="7467600" cy="1143000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ASTRAND-RYHMING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38200" y="1600200"/>
            <a:ext cx="7467600" cy="4525963"/>
          </a:xfrm>
        </p:spPr>
        <p:txBody>
          <a:bodyPr>
            <a:normAutofit/>
          </a:bodyPr>
          <a:lstStyle/>
          <a:p>
            <a:pPr marL="36576" indent="0" algn="ctr">
              <a:lnSpc>
                <a:spcPct val="150000"/>
              </a:lnSpc>
              <a:buNone/>
            </a:pPr>
            <a:r>
              <a:rPr lang="es-ES" sz="3200" dirty="0" smtClean="0"/>
              <a:t>RECURSOS</a:t>
            </a:r>
          </a:p>
          <a:p>
            <a:pPr marL="852678" lvl="1" indent="-514350">
              <a:lnSpc>
                <a:spcPct val="150000"/>
              </a:lnSpc>
              <a:buFont typeface="+mj-lt"/>
              <a:buAutoNum type="arabicPeriod"/>
            </a:pPr>
            <a:r>
              <a:rPr lang="es-ES" sz="2400" dirty="0" smtClean="0"/>
              <a:t>Bicicleta </a:t>
            </a:r>
            <a:r>
              <a:rPr lang="es-ES" sz="2400" dirty="0" err="1" smtClean="0"/>
              <a:t>ergométrica</a:t>
            </a:r>
            <a:r>
              <a:rPr lang="es-ES" sz="2400" dirty="0" smtClean="0"/>
              <a:t>.</a:t>
            </a:r>
          </a:p>
          <a:p>
            <a:pPr marL="852678" lvl="1" indent="-514350">
              <a:lnSpc>
                <a:spcPct val="150000"/>
              </a:lnSpc>
              <a:buFont typeface="+mj-lt"/>
              <a:buAutoNum type="arabicPeriod"/>
            </a:pPr>
            <a:r>
              <a:rPr lang="es-ES" sz="2400" dirty="0" smtClean="0"/>
              <a:t>Monitor de la FC.</a:t>
            </a:r>
          </a:p>
          <a:p>
            <a:pPr marL="852678" lvl="1" indent="-514350">
              <a:lnSpc>
                <a:spcPct val="150000"/>
              </a:lnSpc>
              <a:buFont typeface="+mj-lt"/>
              <a:buAutoNum type="arabicPeriod"/>
            </a:pPr>
            <a:r>
              <a:rPr lang="es-ES" sz="2400" dirty="0" smtClean="0"/>
              <a:t>Cronómetro.</a:t>
            </a:r>
          </a:p>
          <a:p>
            <a:pPr lvl="1">
              <a:lnSpc>
                <a:spcPct val="150000"/>
              </a:lnSpc>
              <a:buFont typeface="Wingdings" charset="2"/>
              <a:buChar char="ü"/>
            </a:pPr>
            <a:r>
              <a:rPr lang="es-ES" sz="2400" dirty="0" smtClean="0"/>
              <a:t>Tensiómetro.</a:t>
            </a:r>
          </a:p>
          <a:p>
            <a:pPr lvl="1">
              <a:lnSpc>
                <a:spcPct val="150000"/>
              </a:lnSpc>
              <a:buFont typeface="Wingdings" charset="2"/>
              <a:buChar char="ü"/>
            </a:pPr>
            <a:r>
              <a:rPr lang="es-ES" sz="2400" dirty="0" err="1" smtClean="0"/>
              <a:t>Pulsioxímetro</a:t>
            </a:r>
            <a:r>
              <a:rPr lang="es-ES" sz="2400" dirty="0" smtClean="0"/>
              <a:t>.</a:t>
            </a:r>
          </a:p>
          <a:p>
            <a:pPr marL="36576" indent="0">
              <a:buNone/>
            </a:pPr>
            <a:endParaRPr lang="es-ES" sz="2400" dirty="0"/>
          </a:p>
          <a:p>
            <a:pPr marL="36576" indent="0">
              <a:buNone/>
            </a:pPr>
            <a:endParaRPr lang="es-ES" sz="2400" dirty="0"/>
          </a:p>
          <a:p>
            <a:pPr marL="36576" indent="0">
              <a:buNone/>
            </a:pPr>
            <a:endParaRPr lang="es-ES" sz="2400" dirty="0" smtClean="0"/>
          </a:p>
          <a:p>
            <a:endParaRPr lang="es-ES" sz="2400" dirty="0"/>
          </a:p>
          <a:p>
            <a:endParaRPr lang="es-ES" sz="2400" dirty="0" smtClean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967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274638"/>
            <a:ext cx="7467600" cy="1143000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ASTRAND-RYHMING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38200" y="1600200"/>
            <a:ext cx="7467600" cy="4525963"/>
          </a:xfrm>
        </p:spPr>
        <p:txBody>
          <a:bodyPr/>
          <a:lstStyle/>
          <a:p>
            <a:pPr marL="36576" indent="0">
              <a:buNone/>
            </a:pPr>
            <a:r>
              <a:rPr lang="es-ES" sz="2800" dirty="0" smtClean="0"/>
              <a:t>La intensidad de trabajo ha de asegurar una frecuencia cardiaca entre 125 y 170 </a:t>
            </a:r>
            <a:r>
              <a:rPr lang="es-ES" sz="2800" dirty="0" err="1" smtClean="0"/>
              <a:t>lpm</a:t>
            </a:r>
            <a:r>
              <a:rPr lang="es-ES" sz="2800" dirty="0" smtClean="0"/>
              <a:t> y será diferente según:</a:t>
            </a:r>
          </a:p>
          <a:p>
            <a:pPr marL="36576" indent="0">
              <a:buNone/>
            </a:pPr>
            <a:endParaRPr lang="es-ES" sz="2400" dirty="0"/>
          </a:p>
          <a:p>
            <a:pPr marL="36576" indent="0">
              <a:buNone/>
            </a:pPr>
            <a:endParaRPr lang="es-ES" sz="2400" dirty="0" smtClean="0"/>
          </a:p>
          <a:p>
            <a:endParaRPr lang="es-ES" sz="2400" dirty="0"/>
          </a:p>
          <a:p>
            <a:endParaRPr lang="es-ES" sz="2400" dirty="0" smtClean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6961067"/>
              </p:ext>
            </p:extLst>
          </p:nvPr>
        </p:nvGraphicFramePr>
        <p:xfrm>
          <a:off x="986002" y="3212976"/>
          <a:ext cx="7171997" cy="2664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" name="Documento" r:id="rId4" imgW="6324600" imgH="1841500" progId="Word.Document.12">
                  <p:embed/>
                </p:oleObj>
              </mc:Choice>
              <mc:Fallback>
                <p:oleObj name="Documento" r:id="rId4" imgW="6324600" imgH="18415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6002" y="3212976"/>
                        <a:ext cx="7171997" cy="26642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774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260648"/>
            <a:ext cx="7467600" cy="1143000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ASTRAND-RYHMING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38200" y="1600200"/>
            <a:ext cx="7467600" cy="4525963"/>
          </a:xfrm>
        </p:spPr>
        <p:txBody>
          <a:bodyPr>
            <a:normAutofit/>
          </a:bodyPr>
          <a:lstStyle/>
          <a:p>
            <a:pPr marL="36576" indent="0" algn="ctr">
              <a:lnSpc>
                <a:spcPct val="150000"/>
              </a:lnSpc>
              <a:buNone/>
            </a:pPr>
            <a:r>
              <a:rPr lang="es-ES_tradnl" sz="2800" dirty="0"/>
              <a:t>A los 2 minutos se controla la FC. Ha de ser mayor de 120. Si no lo es se sube </a:t>
            </a:r>
            <a:r>
              <a:rPr lang="es-ES_tradnl" sz="2800" dirty="0" smtClean="0"/>
              <a:t>el nivel.</a:t>
            </a:r>
          </a:p>
          <a:p>
            <a:pPr marL="36576" indent="0" algn="ctr">
              <a:lnSpc>
                <a:spcPct val="150000"/>
              </a:lnSpc>
              <a:buNone/>
            </a:pPr>
            <a:endParaRPr lang="es-ES" sz="2800" dirty="0"/>
          </a:p>
          <a:p>
            <a:pPr marL="36576" indent="0" algn="ctr">
              <a:lnSpc>
                <a:spcPct val="150000"/>
              </a:lnSpc>
              <a:buNone/>
            </a:pPr>
            <a:r>
              <a:rPr lang="es-ES_tradnl" sz="2800" dirty="0" smtClean="0"/>
              <a:t>Se </a:t>
            </a:r>
            <a:r>
              <a:rPr lang="es-ES_tradnl" sz="2800" dirty="0"/>
              <a:t>necesita una FC estable (FC al final del 5º y 6º min de +- 5 </a:t>
            </a:r>
            <a:r>
              <a:rPr lang="es-ES_tradnl" sz="2800" dirty="0" err="1"/>
              <a:t>lpm</a:t>
            </a:r>
            <a:r>
              <a:rPr lang="es-ES_tradnl" sz="2800" dirty="0"/>
              <a:t>) al final de la etapa de trabajo de 6</a:t>
            </a:r>
            <a:r>
              <a:rPr lang="es-ES_tradnl" sz="2800" dirty="0" smtClean="0"/>
              <a:t>.</a:t>
            </a:r>
          </a:p>
          <a:p>
            <a:pPr marL="36576" indent="0" algn="ctr">
              <a:lnSpc>
                <a:spcPct val="150000"/>
              </a:lnSpc>
              <a:buNone/>
            </a:pPr>
            <a:endParaRPr lang="es-ES_tradnl" sz="2800" dirty="0"/>
          </a:p>
          <a:p>
            <a:pPr marL="36576" indent="0">
              <a:buNone/>
            </a:pPr>
            <a:endParaRPr lang="es-ES" sz="2400" dirty="0"/>
          </a:p>
          <a:p>
            <a:pPr marL="36576" indent="0">
              <a:buNone/>
            </a:pPr>
            <a:endParaRPr lang="es-ES" sz="2400" dirty="0" smtClean="0"/>
          </a:p>
          <a:p>
            <a:endParaRPr lang="es-ES" sz="2400" dirty="0"/>
          </a:p>
          <a:p>
            <a:endParaRPr lang="es-ES" sz="2400" dirty="0" smtClean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193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260648"/>
            <a:ext cx="7467600" cy="1143000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ASTRAND-RYHMING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412776"/>
            <a:ext cx="7632848" cy="4525963"/>
          </a:xfrm>
        </p:spPr>
        <p:txBody>
          <a:bodyPr>
            <a:normAutofit fontScale="92500" lnSpcReduction="10000"/>
          </a:bodyPr>
          <a:lstStyle/>
          <a:p>
            <a:pPr marL="36576" indent="0" algn="ctr">
              <a:lnSpc>
                <a:spcPct val="150000"/>
              </a:lnSpc>
              <a:buNone/>
            </a:pPr>
            <a:r>
              <a:rPr lang="es-ES" dirty="0" smtClean="0"/>
              <a:t>DETERMINAR EL VO2 Máximo mediante FÓRMULA</a:t>
            </a:r>
          </a:p>
          <a:p>
            <a:pPr marL="36576" indent="0">
              <a:buNone/>
            </a:pPr>
            <a:endParaRPr lang="es-ES" sz="2400" dirty="0" smtClean="0"/>
          </a:p>
          <a:p>
            <a:pPr marL="36576" indent="0" algn="ctr">
              <a:buNone/>
            </a:pPr>
            <a:r>
              <a:rPr lang="es-ES_tradnl" sz="1600" b="1" dirty="0"/>
              <a:t>VO2max (ml/[</a:t>
            </a:r>
            <a:r>
              <a:rPr lang="es-ES_tradnl" sz="1600" b="1" dirty="0" err="1"/>
              <a:t>kgxmin</a:t>
            </a:r>
            <a:r>
              <a:rPr lang="es-ES_tradnl" sz="1600" b="1" dirty="0"/>
              <a:t>]) = VO2l [(220 - edad - 73 - (G x 10)) / (FC – 73 – (G x 10))]</a:t>
            </a:r>
          </a:p>
          <a:p>
            <a:pPr marL="36576" indent="0">
              <a:buNone/>
            </a:pPr>
            <a:endParaRPr lang="es-ES" sz="2400" dirty="0"/>
          </a:p>
          <a:p>
            <a:pPr marL="36576" indent="0" algn="ctr">
              <a:buNone/>
            </a:pPr>
            <a:r>
              <a:rPr lang="es-ES_tradnl" sz="1200" dirty="0" smtClean="0"/>
              <a:t>*VO2l </a:t>
            </a:r>
            <a:r>
              <a:rPr lang="es-ES_tradnl" sz="1200" dirty="0"/>
              <a:t>es la carga de trabajo por debajo del máximo = [(1.8 x Tasa de Trabajo) / </a:t>
            </a:r>
            <a:r>
              <a:rPr lang="es-ES_tradnl" sz="1200" dirty="0" smtClean="0"/>
              <a:t>Peso en Kg </a:t>
            </a:r>
            <a:r>
              <a:rPr lang="es-ES_tradnl" sz="1200" dirty="0"/>
              <a:t>del sujeto] + </a:t>
            </a:r>
            <a:r>
              <a:rPr lang="es-ES_tradnl" sz="1200" dirty="0" smtClean="0"/>
              <a:t>7</a:t>
            </a:r>
          </a:p>
          <a:p>
            <a:pPr marL="36576" indent="0" algn="ctr">
              <a:buNone/>
            </a:pPr>
            <a:endParaRPr lang="es-ES_tradnl" sz="1200" dirty="0"/>
          </a:p>
          <a:p>
            <a:pPr marL="36576" indent="0" algn="ctr">
              <a:buNone/>
            </a:pPr>
            <a:endParaRPr lang="es-ES_tradnl" sz="1200" dirty="0"/>
          </a:p>
          <a:p>
            <a:pPr lvl="1">
              <a:buFont typeface="Wingdings" charset="2"/>
              <a:buChar char="Ø"/>
            </a:pPr>
            <a:r>
              <a:rPr lang="es-ES_tradnl" sz="1800" dirty="0"/>
              <a:t>Edad en años.</a:t>
            </a:r>
          </a:p>
          <a:p>
            <a:pPr lvl="1">
              <a:buFont typeface="Wingdings" charset="2"/>
              <a:buChar char="Ø"/>
            </a:pPr>
            <a:r>
              <a:rPr lang="es-ES_tradnl" sz="1800" dirty="0"/>
              <a:t>Peso en Kg.</a:t>
            </a:r>
          </a:p>
          <a:p>
            <a:pPr lvl="1">
              <a:buFont typeface="Wingdings" charset="2"/>
              <a:buChar char="Ø"/>
            </a:pPr>
            <a:r>
              <a:rPr lang="es-ES_tradnl" sz="1800" dirty="0"/>
              <a:t>FC = FC de estado estable (</a:t>
            </a:r>
            <a:r>
              <a:rPr lang="es-ES_tradnl" sz="1800" dirty="0" err="1"/>
              <a:t>lpm</a:t>
            </a:r>
            <a:r>
              <a:rPr lang="es-ES_tradnl" sz="1800" dirty="0"/>
              <a:t>).</a:t>
            </a:r>
          </a:p>
          <a:p>
            <a:pPr lvl="1">
              <a:buFont typeface="Wingdings" charset="2"/>
              <a:buChar char="Ø"/>
            </a:pPr>
            <a:r>
              <a:rPr lang="es-ES_tradnl" sz="1800" dirty="0"/>
              <a:t>Tasa de trabajo</a:t>
            </a:r>
          </a:p>
          <a:p>
            <a:pPr lvl="1">
              <a:buFont typeface="Wingdings" charset="2"/>
              <a:buChar char="Ø"/>
            </a:pPr>
            <a:r>
              <a:rPr lang="es-ES_tradnl" sz="1800" dirty="0"/>
              <a:t>G = 0 mujeres y 1 hombres.</a:t>
            </a:r>
          </a:p>
          <a:p>
            <a:pPr marL="36576" indent="0">
              <a:buNone/>
            </a:pPr>
            <a:endParaRPr lang="es-ES" sz="2400" dirty="0" smtClean="0"/>
          </a:p>
          <a:p>
            <a:pPr marL="36576" indent="0">
              <a:buNone/>
            </a:pPr>
            <a:endParaRPr lang="es-ES" sz="2400" dirty="0"/>
          </a:p>
          <a:p>
            <a:endParaRPr lang="es-ES" sz="2400" dirty="0" smtClean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401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260648"/>
            <a:ext cx="7467600" cy="1143000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ASTRAND-RYHMING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412776"/>
            <a:ext cx="7632848" cy="4525963"/>
          </a:xfrm>
        </p:spPr>
        <p:txBody>
          <a:bodyPr>
            <a:normAutofit fontScale="55000" lnSpcReduction="20000"/>
          </a:bodyPr>
          <a:lstStyle/>
          <a:p>
            <a:pPr marL="36576" indent="0" algn="ctr">
              <a:lnSpc>
                <a:spcPct val="150000"/>
              </a:lnSpc>
              <a:buNone/>
            </a:pPr>
            <a:r>
              <a:rPr lang="es-ES" sz="4500" dirty="0" smtClean="0"/>
              <a:t>DETERMINAR EL VO2 Máximo mediante NOMOGRAMA</a:t>
            </a:r>
          </a:p>
          <a:p>
            <a:pPr marL="36576" indent="0" algn="ctr">
              <a:lnSpc>
                <a:spcPct val="150000"/>
              </a:lnSpc>
              <a:buNone/>
            </a:pPr>
            <a:endParaRPr lang="es-ES" sz="3200" dirty="0" smtClean="0"/>
          </a:p>
          <a:p>
            <a:pPr marL="36576" indent="0" algn="ctr">
              <a:lnSpc>
                <a:spcPct val="150000"/>
              </a:lnSpc>
              <a:buNone/>
            </a:pPr>
            <a:r>
              <a:rPr lang="es-ES_tradnl" sz="3200" dirty="0" smtClean="0"/>
              <a:t>Gráfica dónde </a:t>
            </a:r>
            <a:r>
              <a:rPr lang="es-ES_tradnl" sz="3200" dirty="0"/>
              <a:t>se localizan dos datos </a:t>
            </a:r>
            <a:r>
              <a:rPr lang="es-ES_tradnl" sz="3200" dirty="0" smtClean="0"/>
              <a:t>conocidos (FC y Trabajo) </a:t>
            </a:r>
            <a:r>
              <a:rPr lang="es-ES_tradnl" sz="3200" dirty="0"/>
              <a:t>y se unen mediante una recta para pronosticar un tercer valor </a:t>
            </a:r>
            <a:r>
              <a:rPr lang="es-ES_tradnl" sz="3200" dirty="0" smtClean="0"/>
              <a:t>desconocido (VO2máx).</a:t>
            </a:r>
          </a:p>
          <a:p>
            <a:pPr marL="36576" indent="0" algn="ctr">
              <a:lnSpc>
                <a:spcPct val="150000"/>
              </a:lnSpc>
              <a:buNone/>
            </a:pPr>
            <a:endParaRPr lang="es-ES_tradnl" sz="3200" dirty="0"/>
          </a:p>
          <a:p>
            <a:pPr marL="36576" indent="0" algn="ctr">
              <a:lnSpc>
                <a:spcPct val="150000"/>
              </a:lnSpc>
              <a:buNone/>
            </a:pPr>
            <a:r>
              <a:rPr lang="es-ES_tradnl" sz="3200" dirty="0"/>
              <a:t>L</a:t>
            </a:r>
            <a:r>
              <a:rPr lang="es-ES_tradnl" sz="3200" dirty="0" smtClean="0"/>
              <a:t>uego </a:t>
            </a:r>
            <a:r>
              <a:rPr lang="es-ES_tradnl" sz="3200" dirty="0"/>
              <a:t>hay que aplicar el factor de corrección para ajustar el VO2max a la </a:t>
            </a:r>
            <a:r>
              <a:rPr lang="es-ES_tradnl" sz="3200" dirty="0" smtClean="0"/>
              <a:t>edad. </a:t>
            </a:r>
          </a:p>
          <a:p>
            <a:pPr marL="36576" indent="0" algn="ctr">
              <a:lnSpc>
                <a:spcPct val="150000"/>
              </a:lnSpc>
              <a:buNone/>
            </a:pPr>
            <a:r>
              <a:rPr lang="es-ES_tradnl" sz="3200" dirty="0" smtClean="0"/>
              <a:t>(</a:t>
            </a:r>
            <a:r>
              <a:rPr lang="es-ES_tradnl" sz="3200" dirty="0"/>
              <a:t>VO2max X Factor de Corrección</a:t>
            </a:r>
            <a:r>
              <a:rPr lang="es-ES_tradnl" sz="3200" dirty="0" smtClean="0"/>
              <a:t>).</a:t>
            </a:r>
            <a:endParaRPr lang="es-ES" sz="3200" dirty="0" smtClean="0"/>
          </a:p>
          <a:p>
            <a:pPr marL="36576" indent="0">
              <a:buNone/>
            </a:pPr>
            <a:endParaRPr lang="es-ES" sz="2400" dirty="0" smtClean="0"/>
          </a:p>
          <a:p>
            <a:pPr marL="36576" indent="0">
              <a:buNone/>
            </a:pPr>
            <a:endParaRPr lang="es-ES" dirty="0"/>
          </a:p>
          <a:p>
            <a:endParaRPr lang="es-ES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546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260648"/>
            <a:ext cx="7467600" cy="1143000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ASTRAND-RYHMING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7" name="CuadroTexto 6"/>
          <p:cNvSpPr txBox="1"/>
          <p:nvPr/>
        </p:nvSpPr>
        <p:spPr>
          <a:xfrm>
            <a:off x="2699792" y="5805264"/>
            <a:ext cx="37444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dirty="0" err="1" smtClean="0"/>
              <a:t>Nomograma</a:t>
            </a:r>
            <a:r>
              <a:rPr lang="it-IT" sz="1000" dirty="0" smtClean="0"/>
              <a:t> de </a:t>
            </a:r>
            <a:r>
              <a:rPr lang="it-IT" sz="1000" dirty="0" err="1" smtClean="0"/>
              <a:t>Astrand</a:t>
            </a:r>
            <a:r>
              <a:rPr lang="it-IT" sz="1000" dirty="0" smtClean="0"/>
              <a:t> </a:t>
            </a:r>
            <a:r>
              <a:rPr lang="it-IT" sz="1000" dirty="0" err="1" smtClean="0"/>
              <a:t>Ryhming</a:t>
            </a:r>
            <a:r>
              <a:rPr lang="it-IT" sz="1000" dirty="0" smtClean="0"/>
              <a:t>.</a:t>
            </a:r>
            <a:endParaRPr lang="es-ES" sz="1000" dirty="0"/>
          </a:p>
        </p:txBody>
      </p:sp>
      <p:pic>
        <p:nvPicPr>
          <p:cNvPr id="8" name="Imagen 7" descr="00940001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6"/>
          <a:stretch/>
        </p:blipFill>
        <p:spPr>
          <a:xfrm>
            <a:off x="2411760" y="1340768"/>
            <a:ext cx="4176464" cy="430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96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260648"/>
            <a:ext cx="7467600" cy="1143000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ASTRAND-RYHMING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pic>
        <p:nvPicPr>
          <p:cNvPr id="6" name="Imagen 5" descr="unspecified-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/>
          <a:stretch/>
        </p:blipFill>
        <p:spPr>
          <a:xfrm>
            <a:off x="611560" y="2171700"/>
            <a:ext cx="7948116" cy="2411154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699792" y="4797152"/>
            <a:ext cx="37444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dirty="0" err="1" smtClean="0"/>
              <a:t>Factor</a:t>
            </a:r>
            <a:r>
              <a:rPr lang="it-IT" sz="1000" dirty="0" smtClean="0"/>
              <a:t> de </a:t>
            </a:r>
            <a:r>
              <a:rPr lang="it-IT" sz="1000" dirty="0" err="1" smtClean="0"/>
              <a:t>corrección</a:t>
            </a:r>
            <a:r>
              <a:rPr lang="it-IT" sz="1000" dirty="0" smtClean="0"/>
              <a:t> para </a:t>
            </a:r>
            <a:r>
              <a:rPr lang="it-IT" sz="1000" dirty="0" err="1" smtClean="0"/>
              <a:t>el</a:t>
            </a:r>
            <a:r>
              <a:rPr lang="it-IT" sz="1000" dirty="0" smtClean="0"/>
              <a:t> VO2 por </a:t>
            </a:r>
            <a:r>
              <a:rPr lang="it-IT" sz="1000" dirty="0" err="1" smtClean="0"/>
              <a:t>edad</a:t>
            </a:r>
            <a:r>
              <a:rPr lang="it-IT" sz="1000" dirty="0" smtClean="0"/>
              <a:t>.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27558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260648"/>
            <a:ext cx="7467600" cy="1143000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ASTRAND-RYHMING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412776"/>
            <a:ext cx="7632848" cy="4525963"/>
          </a:xfrm>
        </p:spPr>
        <p:txBody>
          <a:bodyPr>
            <a:normAutofit/>
          </a:bodyPr>
          <a:lstStyle/>
          <a:p>
            <a:pPr marL="36576" indent="0" algn="ctr">
              <a:lnSpc>
                <a:spcPct val="150000"/>
              </a:lnSpc>
              <a:buNone/>
            </a:pPr>
            <a:r>
              <a:rPr lang="es-ES" sz="2700" dirty="0" smtClean="0"/>
              <a:t>DETERMINAR EL VO2 Máximo mediante NOMOGRAMA</a:t>
            </a:r>
          </a:p>
          <a:p>
            <a:pPr marL="36576" indent="0" algn="ctr">
              <a:lnSpc>
                <a:spcPct val="150000"/>
              </a:lnSpc>
              <a:buNone/>
            </a:pPr>
            <a:endParaRPr lang="es-ES" sz="2700" dirty="0" smtClean="0"/>
          </a:p>
          <a:p>
            <a:pPr marL="36576" indent="0" algn="ctr" fontAlgn="base">
              <a:buNone/>
            </a:pPr>
            <a:r>
              <a:rPr lang="es-ES_tradnl" sz="2000" dirty="0" smtClean="0"/>
              <a:t>Con este método, el </a:t>
            </a:r>
            <a:r>
              <a:rPr lang="es-ES_tradnl" sz="2000" dirty="0"/>
              <a:t>dato de VO2max viene expresado </a:t>
            </a:r>
            <a:r>
              <a:rPr lang="es-ES_tradnl" sz="2000" dirty="0" smtClean="0"/>
              <a:t>en l/min, </a:t>
            </a:r>
            <a:r>
              <a:rPr lang="es-ES_tradnl" sz="2000" dirty="0"/>
              <a:t>de tal manera que es necesario multiplicar por 1000, y dividir entre el peso del atleta</a:t>
            </a:r>
            <a:r>
              <a:rPr lang="es-ES_tradnl" sz="2000" dirty="0" smtClean="0"/>
              <a:t>:</a:t>
            </a:r>
          </a:p>
          <a:p>
            <a:pPr algn="ctr" fontAlgn="base"/>
            <a:endParaRPr lang="es-ES_tradnl" sz="2000" dirty="0" smtClean="0"/>
          </a:p>
          <a:p>
            <a:pPr marL="36576" indent="0" algn="ctr" fontAlgn="base">
              <a:buNone/>
            </a:pPr>
            <a:r>
              <a:rPr lang="es-ES_tradnl" sz="2000" dirty="0" smtClean="0"/>
              <a:t>VO2max</a:t>
            </a:r>
            <a:r>
              <a:rPr lang="es-ES_tradnl" sz="2000" smtClean="0"/>
              <a:t>= (l/min)</a:t>
            </a:r>
            <a:r>
              <a:rPr lang="es-ES_tradnl" sz="2000" dirty="0" smtClean="0"/>
              <a:t>*1000/Peso en Kg.</a:t>
            </a:r>
            <a:endParaRPr lang="es-ES_tradnl" sz="2000" dirty="0"/>
          </a:p>
          <a:p>
            <a:pPr marL="36576" indent="0">
              <a:buNone/>
            </a:pPr>
            <a:endParaRPr lang="es-ES" sz="2400" dirty="0" smtClean="0"/>
          </a:p>
          <a:p>
            <a:pPr marL="36576" indent="0">
              <a:buNone/>
            </a:pPr>
            <a:endParaRPr lang="es-ES" dirty="0"/>
          </a:p>
          <a:p>
            <a:endParaRPr lang="es-ES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295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260648"/>
            <a:ext cx="7467600" cy="1143000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SHUTTLE WALKING TEST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556792"/>
            <a:ext cx="7632848" cy="4752528"/>
          </a:xfrm>
        </p:spPr>
        <p:txBody>
          <a:bodyPr>
            <a:normAutofit fontScale="92500"/>
          </a:bodyPr>
          <a:lstStyle/>
          <a:p>
            <a:pPr>
              <a:buFont typeface="Wingdings" charset="2"/>
              <a:buChar char="Ø"/>
            </a:pPr>
            <a:endParaRPr lang="es-ES_tradnl" sz="2400" dirty="0" smtClean="0"/>
          </a:p>
          <a:p>
            <a:pPr marL="36576" indent="0">
              <a:buNone/>
            </a:pPr>
            <a:r>
              <a:rPr lang="es-ES_tradnl" sz="2800" dirty="0"/>
              <a:t>Originalmente diseñado para pacientes con obstrucción pulmonar crónica, desde 1995 usado en la rehabilitación de pacientes cardiacos como medio de:</a:t>
            </a:r>
          </a:p>
          <a:p>
            <a:pPr marL="36576" lvl="0" indent="0">
              <a:buNone/>
            </a:pPr>
            <a:endParaRPr lang="es-ES_tradnl" sz="2600" dirty="0"/>
          </a:p>
          <a:p>
            <a:pPr marL="493776" lvl="0" indent="-457200">
              <a:buFont typeface="+mj-lt"/>
              <a:buAutoNum type="arabicPeriod"/>
            </a:pPr>
            <a:r>
              <a:rPr lang="es-ES_tradnl" sz="2600" dirty="0" smtClean="0"/>
              <a:t>Individualizar </a:t>
            </a:r>
            <a:r>
              <a:rPr lang="es-ES_tradnl" sz="2600" dirty="0"/>
              <a:t>la intensidad de ejercicio apropiada.</a:t>
            </a:r>
          </a:p>
          <a:p>
            <a:pPr marL="493776" lvl="0" indent="-457200">
              <a:buFont typeface="+mj-lt"/>
              <a:buAutoNum type="arabicPeriod"/>
            </a:pPr>
            <a:r>
              <a:rPr lang="es-ES_tradnl" sz="2600" dirty="0"/>
              <a:t>Diseñar un apropiado programa de caminata </a:t>
            </a:r>
            <a:r>
              <a:rPr lang="es-ES_tradnl" sz="2600" dirty="0" smtClean="0"/>
              <a:t>“para casa”.</a:t>
            </a:r>
            <a:endParaRPr lang="es-ES_tradnl" sz="2600" dirty="0"/>
          </a:p>
          <a:p>
            <a:pPr marL="493776" lvl="0" indent="-457200">
              <a:buFont typeface="+mj-lt"/>
              <a:buAutoNum type="arabicPeriod"/>
            </a:pPr>
            <a:r>
              <a:rPr lang="es-ES_tradnl" sz="2600" dirty="0"/>
              <a:t>Medir los cambios en la capacidad funcional pre y post </a:t>
            </a:r>
            <a:r>
              <a:rPr lang="es-ES_tradnl" sz="2600" dirty="0" smtClean="0"/>
              <a:t>programa de entrenamiento</a:t>
            </a:r>
            <a:r>
              <a:rPr lang="es-ES_tradnl" sz="2600" dirty="0"/>
              <a:t>.</a:t>
            </a:r>
          </a:p>
          <a:p>
            <a:pPr>
              <a:buFont typeface="Wingdings" charset="2"/>
              <a:buChar char="Ø"/>
            </a:pPr>
            <a:endParaRPr lang="es-ES_tradnl" sz="2400" dirty="0"/>
          </a:p>
          <a:p>
            <a:pPr marL="493776" lvl="0" indent="-457200">
              <a:lnSpc>
                <a:spcPct val="130000"/>
              </a:lnSpc>
              <a:buFont typeface="+mj-lt"/>
              <a:buAutoNum type="arabicPeriod"/>
            </a:pPr>
            <a:endParaRPr lang="es-ES_tradnl" sz="2400" dirty="0"/>
          </a:p>
          <a:p>
            <a:pPr marL="36576" indent="0">
              <a:buNone/>
            </a:pPr>
            <a:endParaRPr lang="es-ES" sz="2400" dirty="0"/>
          </a:p>
          <a:p>
            <a:endParaRPr lang="es-ES" sz="2400" dirty="0" smtClean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4723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260648"/>
            <a:ext cx="7467600" cy="1143000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SHUTTLE WALKING TEST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556792"/>
            <a:ext cx="7632848" cy="4752528"/>
          </a:xfrm>
        </p:spPr>
        <p:txBody>
          <a:bodyPr>
            <a:normAutofit fontScale="77500" lnSpcReduction="20000"/>
          </a:bodyPr>
          <a:lstStyle/>
          <a:p>
            <a:pPr marL="36576" indent="0" algn="ctr">
              <a:buNone/>
            </a:pPr>
            <a:r>
              <a:rPr lang="es-ES_tradnl" sz="3600" dirty="0" smtClean="0"/>
              <a:t>EQUIPAMIENTO</a:t>
            </a:r>
            <a:endParaRPr lang="es-ES_tradnl" sz="2800" dirty="0"/>
          </a:p>
          <a:p>
            <a:pPr>
              <a:buFont typeface="Wingdings" charset="2"/>
              <a:buChar char="Ø"/>
            </a:pPr>
            <a:endParaRPr lang="es-ES_tradnl" sz="2400" dirty="0" smtClean="0"/>
          </a:p>
          <a:p>
            <a:pPr>
              <a:buFont typeface="Wingdings" charset="2"/>
              <a:buChar char="Ø"/>
            </a:pPr>
            <a:endParaRPr lang="es-ES_tradnl" sz="2400" dirty="0"/>
          </a:p>
          <a:p>
            <a:pPr marL="493776" lvl="0" indent="-457200">
              <a:lnSpc>
                <a:spcPct val="130000"/>
              </a:lnSpc>
              <a:buFont typeface="+mj-lt"/>
              <a:buAutoNum type="arabicPeriod"/>
            </a:pPr>
            <a:r>
              <a:rPr lang="es-ES_tradnl" sz="2600" dirty="0" smtClean="0"/>
              <a:t>Mínimo espacio de </a:t>
            </a:r>
            <a:r>
              <a:rPr lang="es-ES_tradnl" sz="2600" dirty="0"/>
              <a:t>15x3 metros.</a:t>
            </a:r>
          </a:p>
          <a:p>
            <a:pPr marL="493776" lvl="0" indent="-457200">
              <a:lnSpc>
                <a:spcPct val="130000"/>
              </a:lnSpc>
              <a:buFont typeface="+mj-lt"/>
              <a:buAutoNum type="arabicPeriod"/>
            </a:pPr>
            <a:r>
              <a:rPr lang="es-ES_tradnl" sz="2600" dirty="0"/>
              <a:t>Cinta de </a:t>
            </a:r>
            <a:r>
              <a:rPr lang="es-ES_tradnl" sz="2600" dirty="0" err="1"/>
              <a:t>Shuttle</a:t>
            </a:r>
            <a:r>
              <a:rPr lang="es-ES_tradnl" sz="2600" dirty="0"/>
              <a:t> </a:t>
            </a:r>
            <a:r>
              <a:rPr lang="es-ES_tradnl" sz="2600" dirty="0" err="1"/>
              <a:t>Walking</a:t>
            </a:r>
            <a:r>
              <a:rPr lang="es-ES_tradnl" sz="2600" dirty="0"/>
              <a:t> Test y reproductor.</a:t>
            </a:r>
          </a:p>
          <a:p>
            <a:pPr marL="493776" lvl="0" indent="-457200">
              <a:lnSpc>
                <a:spcPct val="130000"/>
              </a:lnSpc>
              <a:buFont typeface="+mj-lt"/>
              <a:buAutoNum type="arabicPeriod"/>
            </a:pPr>
            <a:r>
              <a:rPr lang="es-ES_tradnl" sz="2600" dirty="0" smtClean="0"/>
              <a:t>Cronómetro.</a:t>
            </a:r>
          </a:p>
          <a:p>
            <a:pPr marL="493776" lvl="0" indent="-457200">
              <a:lnSpc>
                <a:spcPct val="130000"/>
              </a:lnSpc>
              <a:buFont typeface="+mj-lt"/>
              <a:buAutoNum type="arabicPeriod"/>
            </a:pPr>
            <a:r>
              <a:rPr lang="es-ES_tradnl" sz="2600" dirty="0" smtClean="0"/>
              <a:t>2 </a:t>
            </a:r>
            <a:r>
              <a:rPr lang="es-ES_tradnl" sz="2600" dirty="0"/>
              <a:t>conos separados 9 metros con puntos de paso al rebasar los conos de 0.5 metros.</a:t>
            </a:r>
          </a:p>
          <a:p>
            <a:pPr marL="493776" lvl="0" indent="-457200">
              <a:lnSpc>
                <a:spcPct val="130000"/>
              </a:lnSpc>
              <a:buFont typeface="+mj-lt"/>
              <a:buAutoNum type="arabicPeriod"/>
            </a:pPr>
            <a:r>
              <a:rPr lang="es-ES_tradnl" sz="2600" dirty="0"/>
              <a:t>Monitor de </a:t>
            </a:r>
            <a:r>
              <a:rPr lang="es-ES_tradnl" sz="2600" dirty="0" smtClean="0"/>
              <a:t>FC.</a:t>
            </a:r>
          </a:p>
          <a:p>
            <a:pPr marL="493776" lvl="0" indent="-457200">
              <a:lnSpc>
                <a:spcPct val="130000"/>
              </a:lnSpc>
              <a:buFont typeface="+mj-lt"/>
              <a:buAutoNum type="arabicPeriod"/>
            </a:pPr>
            <a:r>
              <a:rPr lang="es-ES_tradnl" sz="2600" dirty="0" smtClean="0"/>
              <a:t>Tablas </a:t>
            </a:r>
            <a:r>
              <a:rPr lang="es-ES_tradnl" sz="2600" dirty="0"/>
              <a:t>de RPE en cada extremo</a:t>
            </a:r>
            <a:r>
              <a:rPr lang="es-ES_tradnl" sz="2600" dirty="0" smtClean="0"/>
              <a:t>.</a:t>
            </a:r>
          </a:p>
          <a:p>
            <a:pPr marL="493776" lvl="0" indent="-457200">
              <a:lnSpc>
                <a:spcPct val="130000"/>
              </a:lnSpc>
              <a:buFont typeface="+mj-lt"/>
              <a:buAutoNum type="arabicPeriod"/>
            </a:pPr>
            <a:endParaRPr lang="es-ES_tradnl" sz="2600" dirty="0" smtClean="0"/>
          </a:p>
          <a:p>
            <a:pPr>
              <a:lnSpc>
                <a:spcPct val="130000"/>
              </a:lnSpc>
              <a:buFont typeface="Wingdings" charset="2"/>
              <a:buChar char="ü"/>
            </a:pPr>
            <a:r>
              <a:rPr lang="es-ES_tradnl" sz="2300" dirty="0" err="1" smtClean="0"/>
              <a:t>Pulsioxímetro</a:t>
            </a:r>
            <a:r>
              <a:rPr lang="es-ES_tradnl" sz="2300" dirty="0" smtClean="0"/>
              <a:t>.</a:t>
            </a:r>
            <a:endParaRPr lang="es-ES_tradnl" sz="2300" dirty="0"/>
          </a:p>
          <a:p>
            <a:pPr marL="493776" lvl="0" indent="-457200">
              <a:lnSpc>
                <a:spcPct val="130000"/>
              </a:lnSpc>
              <a:buFont typeface="+mj-lt"/>
              <a:buAutoNum type="arabicPeriod"/>
            </a:pPr>
            <a:endParaRPr lang="es-ES_tradnl" sz="2400" dirty="0"/>
          </a:p>
          <a:p>
            <a:pPr marL="36576" indent="0">
              <a:buNone/>
            </a:pPr>
            <a:endParaRPr lang="es-ES" sz="2400" dirty="0"/>
          </a:p>
          <a:p>
            <a:endParaRPr lang="es-ES" sz="2400" dirty="0" smtClean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262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260648"/>
            <a:ext cx="7467600" cy="1143000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SHUTTLE WALKING TEST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556792"/>
            <a:ext cx="7632848" cy="4752528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es-ES_tradnl" sz="2400" dirty="0" smtClean="0"/>
              <a:t>Hay </a:t>
            </a:r>
            <a:r>
              <a:rPr lang="es-ES_tradnl" sz="2400" dirty="0"/>
              <a:t>que </a:t>
            </a:r>
            <a:r>
              <a:rPr lang="es-ES_tradnl" sz="2400" dirty="0" smtClean="0"/>
              <a:t>ASEGURARSE </a:t>
            </a:r>
            <a:r>
              <a:rPr lang="es-ES_tradnl" sz="2400" dirty="0"/>
              <a:t>que la prueba es </a:t>
            </a:r>
            <a:r>
              <a:rPr lang="es-ES_tradnl" sz="2400" dirty="0" err="1" smtClean="0"/>
              <a:t>submáxima</a:t>
            </a:r>
            <a:r>
              <a:rPr lang="es-ES_tradnl" sz="2400" dirty="0" smtClean="0"/>
              <a:t>:</a:t>
            </a:r>
          </a:p>
          <a:p>
            <a:pPr marL="36576" indent="0">
              <a:buNone/>
            </a:pPr>
            <a:endParaRPr lang="es-ES_tradnl" sz="2400" dirty="0"/>
          </a:p>
          <a:p>
            <a:pPr lvl="0">
              <a:lnSpc>
                <a:spcPct val="150000"/>
              </a:lnSpc>
              <a:buFont typeface="Wingdings" charset="2"/>
              <a:buChar char="Ø"/>
            </a:pPr>
            <a:r>
              <a:rPr lang="es-ES_tradnl" sz="2400" dirty="0"/>
              <a:t>El sujeto alcanza el </a:t>
            </a:r>
            <a:r>
              <a:rPr lang="es-ES_tradnl" sz="2400" dirty="0" smtClean="0"/>
              <a:t>80-85% </a:t>
            </a:r>
            <a:r>
              <a:rPr lang="es-ES_tradnl" sz="2400" dirty="0"/>
              <a:t>de la FC </a:t>
            </a:r>
            <a:r>
              <a:rPr lang="es-ES_tradnl" sz="2400" dirty="0" smtClean="0"/>
              <a:t>máxima.</a:t>
            </a:r>
            <a:endParaRPr lang="es-ES_tradnl" sz="2400" dirty="0"/>
          </a:p>
          <a:p>
            <a:pPr lvl="0">
              <a:lnSpc>
                <a:spcPct val="150000"/>
              </a:lnSpc>
              <a:buFont typeface="Wingdings" charset="2"/>
              <a:buChar char="Ø"/>
            </a:pPr>
            <a:r>
              <a:rPr lang="es-ES_tradnl" sz="2400" dirty="0"/>
              <a:t>Alcanza un RPE de 15 “Duro” (escala 6-20).</a:t>
            </a:r>
          </a:p>
          <a:p>
            <a:pPr lvl="0">
              <a:lnSpc>
                <a:spcPct val="150000"/>
              </a:lnSpc>
              <a:buFont typeface="Wingdings" charset="2"/>
              <a:buChar char="Ø"/>
            </a:pPr>
            <a:r>
              <a:rPr lang="es-ES_tradnl" sz="2400" dirty="0"/>
              <a:t>Incapaz de mantener el ritmo, quedando a más de 0,5 metros de los conos cuando suena el pitido.</a:t>
            </a:r>
          </a:p>
          <a:p>
            <a:pPr lvl="0">
              <a:lnSpc>
                <a:spcPct val="150000"/>
              </a:lnSpc>
              <a:buFont typeface="Wingdings" charset="2"/>
              <a:buChar char="Ø"/>
            </a:pPr>
            <a:r>
              <a:rPr lang="es-ES_tradnl" sz="2400" dirty="0"/>
              <a:t>Lo solicita el paciente.</a:t>
            </a:r>
          </a:p>
          <a:p>
            <a:pPr lvl="0">
              <a:lnSpc>
                <a:spcPct val="150000"/>
              </a:lnSpc>
              <a:buFont typeface="Wingdings" charset="2"/>
              <a:buChar char="Ø"/>
            </a:pPr>
            <a:r>
              <a:rPr lang="es-ES_tradnl" sz="2400" dirty="0"/>
              <a:t>A valoración del </a:t>
            </a:r>
            <a:r>
              <a:rPr lang="es-ES_tradnl" sz="2400" dirty="0" err="1" smtClean="0"/>
              <a:t>testeador</a:t>
            </a:r>
            <a:r>
              <a:rPr lang="es-ES_tradnl" sz="2400" dirty="0" smtClean="0"/>
              <a:t>.</a:t>
            </a:r>
            <a:endParaRPr lang="es-ES_tradnl" sz="2400" dirty="0"/>
          </a:p>
          <a:p>
            <a:pPr>
              <a:buFont typeface="Wingdings" charset="2"/>
              <a:buChar char="Ø"/>
            </a:pPr>
            <a:endParaRPr lang="es-ES_tradnl" sz="2400" dirty="0"/>
          </a:p>
          <a:p>
            <a:pPr marL="36576" indent="0">
              <a:buNone/>
            </a:pPr>
            <a:endParaRPr lang="es-ES" sz="2400" dirty="0"/>
          </a:p>
          <a:p>
            <a:endParaRPr lang="es-ES" sz="2400" dirty="0" smtClean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9756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260648"/>
            <a:ext cx="7467600" cy="1143000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SHUTTLE WALKING TEST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556792"/>
            <a:ext cx="7632848" cy="4752528"/>
          </a:xfrm>
        </p:spPr>
        <p:txBody>
          <a:bodyPr>
            <a:normAutofit lnSpcReduction="10000"/>
          </a:bodyPr>
          <a:lstStyle/>
          <a:p>
            <a:pPr marL="36576" indent="0" algn="ctr">
              <a:buNone/>
            </a:pPr>
            <a:r>
              <a:rPr lang="es-ES_tradnl" sz="2800" dirty="0" smtClean="0"/>
              <a:t>PROCEDIMIENTO</a:t>
            </a:r>
            <a:endParaRPr lang="es-ES_tradnl" sz="2800" dirty="0"/>
          </a:p>
          <a:p>
            <a:pPr>
              <a:buFont typeface="Wingdings" charset="2"/>
              <a:buChar char="Ø"/>
            </a:pPr>
            <a:endParaRPr lang="es-ES_tradnl" sz="2400" dirty="0" smtClean="0"/>
          </a:p>
          <a:p>
            <a:pPr lvl="0">
              <a:lnSpc>
                <a:spcPct val="120000"/>
              </a:lnSpc>
              <a:buFont typeface="Wingdings" charset="2"/>
              <a:buChar char="Ø"/>
            </a:pPr>
            <a:r>
              <a:rPr lang="es-ES_tradnl" sz="2400" dirty="0" smtClean="0"/>
              <a:t>Explicar al sujeto la prueba.</a:t>
            </a:r>
          </a:p>
          <a:p>
            <a:pPr lvl="0">
              <a:lnSpc>
                <a:spcPct val="120000"/>
              </a:lnSpc>
              <a:buFont typeface="Wingdings" charset="2"/>
              <a:buChar char="Ø"/>
            </a:pPr>
            <a:r>
              <a:rPr lang="es-ES_tradnl" sz="2400" dirty="0" smtClean="0"/>
              <a:t>Caminar </a:t>
            </a:r>
            <a:r>
              <a:rPr lang="es-ES_tradnl" sz="2400" dirty="0"/>
              <a:t>con el sujeto el primer minuto para ayudarle a establecer el ritmo correcto.</a:t>
            </a:r>
          </a:p>
          <a:p>
            <a:pPr lvl="0">
              <a:lnSpc>
                <a:spcPct val="120000"/>
              </a:lnSpc>
              <a:buFont typeface="Wingdings" charset="2"/>
              <a:buChar char="Ø"/>
            </a:pPr>
            <a:r>
              <a:rPr lang="es-ES_tradnl" sz="2400" dirty="0"/>
              <a:t>Preguntar al sujeto por su RPE cada minuto, justo antes del final de cada periodo</a:t>
            </a:r>
            <a:r>
              <a:rPr lang="es-ES_tradnl" sz="2400" dirty="0" smtClean="0"/>
              <a:t>.</a:t>
            </a:r>
          </a:p>
          <a:p>
            <a:pPr lvl="0">
              <a:lnSpc>
                <a:spcPct val="120000"/>
              </a:lnSpc>
              <a:buFont typeface="Wingdings" charset="2"/>
              <a:buChar char="Ø"/>
            </a:pPr>
            <a:r>
              <a:rPr lang="es-ES_tradnl" sz="2400" dirty="0"/>
              <a:t>Registrar la distancia andada en metros, y el pico de frecuencia cardiaca.</a:t>
            </a:r>
          </a:p>
          <a:p>
            <a:pPr lvl="0">
              <a:lnSpc>
                <a:spcPct val="120000"/>
              </a:lnSpc>
              <a:buFont typeface="Wingdings" charset="2"/>
              <a:buChar char="Ø"/>
            </a:pPr>
            <a:r>
              <a:rPr lang="es-ES_tradnl" sz="2400" dirty="0"/>
              <a:t>Registrar la razón por la que se detuvo el test.</a:t>
            </a:r>
          </a:p>
          <a:p>
            <a:pPr lvl="0"/>
            <a:endParaRPr lang="es-ES_tradnl" sz="2400" dirty="0"/>
          </a:p>
          <a:p>
            <a:pPr>
              <a:buFont typeface="Wingdings" charset="2"/>
              <a:buChar char="Ø"/>
            </a:pPr>
            <a:endParaRPr lang="es-ES_tradnl" sz="2400" dirty="0"/>
          </a:p>
          <a:p>
            <a:pPr marL="36576" indent="0">
              <a:buNone/>
            </a:pPr>
            <a:endParaRPr lang="es-ES" sz="2400" dirty="0"/>
          </a:p>
          <a:p>
            <a:endParaRPr lang="es-ES" sz="2400" dirty="0" smtClean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536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260648"/>
            <a:ext cx="7467600" cy="1143000"/>
          </a:xfrm>
        </p:spPr>
        <p:txBody>
          <a:bodyPr/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SHUTTLE WALKING TEST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0367569"/>
              </p:ext>
            </p:extLst>
          </p:nvPr>
        </p:nvGraphicFramePr>
        <p:xfrm>
          <a:off x="872724" y="1679697"/>
          <a:ext cx="7398553" cy="4269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3" name="Documento" r:id="rId4" imgW="6324600" imgH="3403600" progId="Word.Document.12">
                  <p:embed/>
                </p:oleObj>
              </mc:Choice>
              <mc:Fallback>
                <p:oleObj name="Documento" r:id="rId4" imgW="6324600" imgH="3403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2724" y="1679697"/>
                        <a:ext cx="7398553" cy="42695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2699792" y="6093296"/>
            <a:ext cx="37444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dirty="0" err="1" smtClean="0"/>
              <a:t>Protocolo</a:t>
            </a:r>
            <a:r>
              <a:rPr lang="it-IT" sz="1000" dirty="0" smtClean="0"/>
              <a:t> del Shuttle </a:t>
            </a:r>
            <a:r>
              <a:rPr lang="it-IT" sz="1000" dirty="0" err="1" smtClean="0"/>
              <a:t>Walking</a:t>
            </a:r>
            <a:r>
              <a:rPr lang="it-IT" sz="1000" dirty="0" smtClean="0"/>
              <a:t> Test (10 m).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387295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26064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ANEXOS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7" name="CuadroTexto 6"/>
          <p:cNvSpPr txBox="1"/>
          <p:nvPr/>
        </p:nvSpPr>
        <p:spPr>
          <a:xfrm>
            <a:off x="1475656" y="6021288"/>
            <a:ext cx="61926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dirty="0" err="1" smtClean="0"/>
              <a:t>Clasificación</a:t>
            </a:r>
            <a:r>
              <a:rPr lang="it-IT" sz="1100" dirty="0" smtClean="0"/>
              <a:t> de </a:t>
            </a:r>
            <a:r>
              <a:rPr lang="it-IT" sz="1100" dirty="0" err="1" smtClean="0"/>
              <a:t>Aptitud</a:t>
            </a:r>
            <a:r>
              <a:rPr lang="it-IT" sz="1100" dirty="0" smtClean="0"/>
              <a:t> </a:t>
            </a:r>
            <a:r>
              <a:rPr lang="it-IT" sz="1100" dirty="0" err="1" smtClean="0"/>
              <a:t>Cardiorrespiratoria</a:t>
            </a:r>
            <a:r>
              <a:rPr lang="it-IT" sz="1100" dirty="0" smtClean="0"/>
              <a:t>. </a:t>
            </a:r>
            <a:r>
              <a:rPr lang="it-IT" sz="1100" dirty="0" err="1" smtClean="0"/>
              <a:t>Exercise</a:t>
            </a:r>
            <a:r>
              <a:rPr lang="it-IT" sz="1100" dirty="0" smtClean="0"/>
              <a:t> </a:t>
            </a:r>
            <a:r>
              <a:rPr lang="it-IT" sz="1100" dirty="0" err="1" smtClean="0"/>
              <a:t>Testing</a:t>
            </a:r>
            <a:r>
              <a:rPr lang="it-IT" sz="1100" dirty="0" smtClean="0"/>
              <a:t> and Training of </a:t>
            </a:r>
            <a:r>
              <a:rPr lang="it-IT" sz="1100" dirty="0" err="1" smtClean="0"/>
              <a:t>Apparently</a:t>
            </a:r>
            <a:r>
              <a:rPr lang="it-IT" sz="1100" dirty="0" smtClean="0"/>
              <a:t> </a:t>
            </a:r>
            <a:r>
              <a:rPr lang="it-IT" sz="1100" dirty="0" err="1" smtClean="0"/>
              <a:t>Healthly</a:t>
            </a:r>
            <a:r>
              <a:rPr lang="it-IT" sz="1100" dirty="0" smtClean="0"/>
              <a:t> </a:t>
            </a:r>
            <a:r>
              <a:rPr lang="it-IT" sz="1100" dirty="0" err="1" smtClean="0"/>
              <a:t>Individuals</a:t>
            </a:r>
            <a:r>
              <a:rPr lang="it-IT" sz="1100" dirty="0" smtClean="0"/>
              <a:t>: A </a:t>
            </a:r>
            <a:r>
              <a:rPr lang="it-IT" sz="1100" dirty="0" err="1" smtClean="0"/>
              <a:t>Handbook</a:t>
            </a:r>
            <a:r>
              <a:rPr lang="it-IT" sz="1100" dirty="0" smtClean="0"/>
              <a:t> for </a:t>
            </a:r>
            <a:r>
              <a:rPr lang="it-IT" sz="1100" dirty="0" err="1" smtClean="0"/>
              <a:t>Physicians</a:t>
            </a:r>
            <a:r>
              <a:rPr lang="it-IT" sz="1100" dirty="0" smtClean="0"/>
              <a:t>. (p. 15) American </a:t>
            </a:r>
            <a:r>
              <a:rPr lang="it-IT" sz="1100" dirty="0" err="1" smtClean="0"/>
              <a:t>Heart</a:t>
            </a:r>
            <a:r>
              <a:rPr lang="it-IT" sz="1100" dirty="0" smtClean="0"/>
              <a:t> </a:t>
            </a:r>
            <a:r>
              <a:rPr lang="it-IT" sz="1100" dirty="0" err="1" smtClean="0"/>
              <a:t>Association</a:t>
            </a:r>
            <a:r>
              <a:rPr lang="it-IT" sz="1100" dirty="0" smtClean="0"/>
              <a:t>, 1972, Dallas,.</a:t>
            </a:r>
            <a:endParaRPr lang="es-ES" sz="1100" dirty="0"/>
          </a:p>
        </p:txBody>
      </p:sp>
      <p:pic>
        <p:nvPicPr>
          <p:cNvPr id="3" name="Imagen 2" descr="VO2PROMEDIO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1" t="7559" r="4379" b="13559"/>
          <a:stretch/>
        </p:blipFill>
        <p:spPr>
          <a:xfrm>
            <a:off x="1475656" y="1268760"/>
            <a:ext cx="6192688" cy="455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17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26064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ANEXOS</a:t>
            </a:r>
            <a:endParaRPr lang="es-E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7" name="CuadroTexto 6"/>
          <p:cNvSpPr txBox="1"/>
          <p:nvPr/>
        </p:nvSpPr>
        <p:spPr>
          <a:xfrm>
            <a:off x="1475656" y="5805264"/>
            <a:ext cx="61926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 smtClean="0"/>
              <a:t>Escala de percepción de esfuerzo relacionada con las zonas de entrenamiento, porcentaje de la frecuencia cardiaca y tiempo posible de entrenamiento a determinada intensidad.</a:t>
            </a:r>
            <a:endParaRPr lang="es-ES" sz="1100" dirty="0"/>
          </a:p>
        </p:txBody>
      </p:sp>
      <p:pic>
        <p:nvPicPr>
          <p:cNvPr id="3" name="Imagen 2" descr="PER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44"/>
          <a:stretch/>
        </p:blipFill>
        <p:spPr>
          <a:xfrm>
            <a:off x="683568" y="1700808"/>
            <a:ext cx="8063069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41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90674"/>
            <a:ext cx="6552728" cy="4998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838200" y="26064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ANEXOS</a:t>
            </a:r>
            <a:endParaRPr lang="es-E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54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26064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ANEXOS</a:t>
            </a:r>
            <a:endParaRPr lang="es-ES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  <p:sp>
        <p:nvSpPr>
          <p:cNvPr id="7" name="CuadroTexto 6"/>
          <p:cNvSpPr txBox="1"/>
          <p:nvPr/>
        </p:nvSpPr>
        <p:spPr>
          <a:xfrm>
            <a:off x="1475656" y="6021288"/>
            <a:ext cx="619268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dirty="0" err="1" smtClean="0"/>
              <a:t>Escala</a:t>
            </a:r>
            <a:r>
              <a:rPr lang="it-IT" sz="1100" dirty="0" smtClean="0"/>
              <a:t> de </a:t>
            </a:r>
            <a:r>
              <a:rPr lang="it-IT" sz="1100" dirty="0" err="1" smtClean="0"/>
              <a:t>Percepción</a:t>
            </a:r>
            <a:r>
              <a:rPr lang="it-IT" sz="1100" dirty="0" smtClean="0"/>
              <a:t> del </a:t>
            </a:r>
            <a:r>
              <a:rPr lang="it-IT" sz="1100" dirty="0" err="1" smtClean="0"/>
              <a:t>Esfuerzo</a:t>
            </a:r>
            <a:r>
              <a:rPr lang="it-IT" sz="1100" dirty="0" smtClean="0"/>
              <a:t> (RPE) o </a:t>
            </a:r>
            <a:r>
              <a:rPr lang="it-IT" sz="1100" dirty="0" err="1"/>
              <a:t>E</a:t>
            </a:r>
            <a:r>
              <a:rPr lang="it-IT" sz="1100" dirty="0" err="1" smtClean="0"/>
              <a:t>scala</a:t>
            </a:r>
            <a:r>
              <a:rPr lang="it-IT" sz="1100" dirty="0" smtClean="0"/>
              <a:t> de Borg para </a:t>
            </a:r>
            <a:r>
              <a:rPr lang="it-IT" sz="1100" dirty="0" err="1" smtClean="0"/>
              <a:t>adultos</a:t>
            </a:r>
            <a:r>
              <a:rPr lang="it-IT" sz="1100" dirty="0" smtClean="0"/>
              <a:t>. </a:t>
            </a:r>
            <a:r>
              <a:rPr lang="it-IT" sz="1100" dirty="0" err="1" smtClean="0"/>
              <a:t>Guidelines</a:t>
            </a:r>
            <a:r>
              <a:rPr lang="it-IT" sz="1100" dirty="0" smtClean="0"/>
              <a:t> for </a:t>
            </a:r>
            <a:r>
              <a:rPr lang="it-IT" sz="1100" dirty="0" err="1" smtClean="0"/>
              <a:t>Exercise</a:t>
            </a:r>
            <a:r>
              <a:rPr lang="it-IT" sz="1100" dirty="0" smtClean="0"/>
              <a:t> </a:t>
            </a:r>
            <a:r>
              <a:rPr lang="it-IT" sz="1100" dirty="0" err="1" smtClean="0"/>
              <a:t>Testing</a:t>
            </a:r>
            <a:r>
              <a:rPr lang="it-IT" sz="1100" dirty="0" smtClean="0"/>
              <a:t> and </a:t>
            </a:r>
            <a:r>
              <a:rPr lang="it-IT" sz="1100" dirty="0" err="1" smtClean="0"/>
              <a:t>Prescription</a:t>
            </a:r>
            <a:r>
              <a:rPr lang="it-IT" sz="1100" dirty="0" smtClean="0"/>
              <a:t>. /ma. </a:t>
            </a:r>
            <a:r>
              <a:rPr lang="es-ES" sz="1100" dirty="0" smtClean="0"/>
              <a:t>E</a:t>
            </a:r>
            <a:r>
              <a:rPr lang="it-IT" sz="1100" dirty="0" smtClean="0"/>
              <a:t>d. (p77). American College of Sport Medicine, 2006. Philadelphia: </a:t>
            </a:r>
            <a:r>
              <a:rPr lang="it-IT" sz="1100" dirty="0" err="1" smtClean="0"/>
              <a:t>Lippincott</a:t>
            </a:r>
            <a:r>
              <a:rPr lang="it-IT" sz="1100" dirty="0" smtClean="0"/>
              <a:t> Williams &amp; </a:t>
            </a:r>
            <a:r>
              <a:rPr lang="it-IT" sz="1100" dirty="0" err="1" smtClean="0"/>
              <a:t>Wikins</a:t>
            </a:r>
            <a:r>
              <a:rPr lang="it-IT" sz="1100" dirty="0" smtClean="0"/>
              <a:t>.</a:t>
            </a:r>
            <a:endParaRPr lang="es-ES" sz="1100" dirty="0"/>
          </a:p>
        </p:txBody>
      </p:sp>
      <p:pic>
        <p:nvPicPr>
          <p:cNvPr id="5" name="Imagen 4" descr="BORG_FC_ACS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0" t="7971" r="8675" b="11869"/>
          <a:stretch/>
        </p:blipFill>
        <p:spPr>
          <a:xfrm>
            <a:off x="1809916" y="1268760"/>
            <a:ext cx="5524168" cy="466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41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BIBLIOGRAFÍA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556792"/>
            <a:ext cx="7467600" cy="4525963"/>
          </a:xfrm>
        </p:spPr>
        <p:txBody>
          <a:bodyPr>
            <a:normAutofit fontScale="85000" lnSpcReduction="20000"/>
          </a:bodyPr>
          <a:lstStyle/>
          <a:p>
            <a:pPr marL="36576" indent="0" algn="ctr">
              <a:lnSpc>
                <a:spcPct val="150000"/>
              </a:lnSpc>
              <a:buNone/>
            </a:pPr>
            <a:endParaRPr lang="es-ES_tradnl" sz="1800" dirty="0"/>
          </a:p>
          <a:p>
            <a:pPr marL="36576" indent="0" algn="ctr">
              <a:lnSpc>
                <a:spcPct val="150000"/>
              </a:lnSpc>
              <a:buNone/>
            </a:pPr>
            <a:r>
              <a:rPr lang="es-ES_tradnl" sz="1800" dirty="0" smtClean="0"/>
              <a:t>British </a:t>
            </a:r>
            <a:r>
              <a:rPr lang="es-ES_tradnl" sz="1800" dirty="0" err="1"/>
              <a:t>Association</a:t>
            </a:r>
            <a:r>
              <a:rPr lang="es-ES_tradnl" sz="1800" dirty="0"/>
              <a:t> </a:t>
            </a:r>
            <a:r>
              <a:rPr lang="es-ES_tradnl" sz="1800" dirty="0" err="1"/>
              <a:t>For</a:t>
            </a:r>
            <a:r>
              <a:rPr lang="es-ES_tradnl" sz="1800" dirty="0"/>
              <a:t> Cardiovascular </a:t>
            </a:r>
            <a:r>
              <a:rPr lang="es-ES_tradnl" sz="1800" dirty="0" err="1"/>
              <a:t>Prevention</a:t>
            </a:r>
            <a:r>
              <a:rPr lang="es-ES_tradnl" sz="1800" dirty="0"/>
              <a:t> And </a:t>
            </a:r>
            <a:r>
              <a:rPr lang="es-ES_tradnl" sz="1800" dirty="0" err="1"/>
              <a:t>Rehabilitation</a:t>
            </a:r>
            <a:r>
              <a:rPr lang="es-ES_tradnl" sz="1800" dirty="0"/>
              <a:t> (2006). </a:t>
            </a:r>
            <a:r>
              <a:rPr lang="es-ES_tradnl" sz="1800" i="1" dirty="0" err="1"/>
              <a:t>Exercise</a:t>
            </a:r>
            <a:r>
              <a:rPr lang="es-ES_tradnl" sz="1800" i="1" dirty="0"/>
              <a:t> Instructor. Training Module</a:t>
            </a:r>
            <a:r>
              <a:rPr lang="es-ES_tradnl" sz="1800" dirty="0"/>
              <a:t>. Leeds: British </a:t>
            </a:r>
            <a:r>
              <a:rPr lang="es-ES_tradnl" sz="1800" dirty="0" err="1"/>
              <a:t>Heart</a:t>
            </a:r>
            <a:r>
              <a:rPr lang="es-ES_tradnl" sz="1800" dirty="0"/>
              <a:t> </a:t>
            </a:r>
            <a:r>
              <a:rPr lang="es-ES_tradnl" sz="1800" dirty="0" err="1"/>
              <a:t>Foundation</a:t>
            </a:r>
            <a:r>
              <a:rPr lang="es-ES_tradnl" sz="1800" dirty="0" smtClean="0"/>
              <a:t>.</a:t>
            </a:r>
          </a:p>
          <a:p>
            <a:pPr marL="36576" indent="0" algn="ctr">
              <a:lnSpc>
                <a:spcPct val="150000"/>
              </a:lnSpc>
              <a:buNone/>
            </a:pPr>
            <a:endParaRPr lang="es-ES_tradnl" sz="1800" dirty="0"/>
          </a:p>
          <a:p>
            <a:pPr marL="36576" indent="0" algn="ctr">
              <a:lnSpc>
                <a:spcPct val="150000"/>
              </a:lnSpc>
              <a:buNone/>
            </a:pPr>
            <a:r>
              <a:rPr lang="es-ES_tradnl" sz="1800" dirty="0" smtClean="0"/>
              <a:t>Colegio </a:t>
            </a:r>
            <a:r>
              <a:rPr lang="es-ES_tradnl" sz="1800" dirty="0"/>
              <a:t>Americano De Medicina Del </a:t>
            </a:r>
            <a:r>
              <a:rPr lang="es-ES_tradnl" sz="1800" dirty="0" smtClean="0"/>
              <a:t>Deporte  </a:t>
            </a:r>
            <a:r>
              <a:rPr lang="es-ES_tradnl" sz="1800" dirty="0"/>
              <a:t>(2014). </a:t>
            </a:r>
            <a:r>
              <a:rPr lang="es-ES_tradnl" sz="1800" i="1" dirty="0"/>
              <a:t>Manual </a:t>
            </a:r>
            <a:r>
              <a:rPr lang="es-ES_tradnl" sz="1800" i="1" dirty="0" smtClean="0"/>
              <a:t>ACSM </a:t>
            </a:r>
            <a:r>
              <a:rPr lang="es-ES_tradnl" sz="1800" i="1" dirty="0"/>
              <a:t>para la valoración y prescripción del ejercicio</a:t>
            </a:r>
            <a:r>
              <a:rPr lang="es-ES_tradnl" sz="1800" dirty="0"/>
              <a:t>. Badalona: Editorial </a:t>
            </a:r>
            <a:r>
              <a:rPr lang="es-ES_tradnl" sz="1800" dirty="0" err="1"/>
              <a:t>Paidotribo</a:t>
            </a:r>
            <a:r>
              <a:rPr lang="es-ES_tradnl" sz="1800" dirty="0" smtClean="0"/>
              <a:t>.</a:t>
            </a:r>
          </a:p>
          <a:p>
            <a:pPr marL="36576" indent="0" algn="ctr">
              <a:lnSpc>
                <a:spcPct val="150000"/>
              </a:lnSpc>
              <a:buNone/>
            </a:pPr>
            <a:endParaRPr lang="es-ES_tradnl" sz="1800" dirty="0"/>
          </a:p>
          <a:p>
            <a:pPr marL="36576" indent="0" algn="ctr">
              <a:lnSpc>
                <a:spcPct val="150000"/>
              </a:lnSpc>
              <a:buNone/>
            </a:pPr>
            <a:r>
              <a:rPr lang="es-ES_tradnl" sz="1800" dirty="0" smtClean="0"/>
              <a:t>Colegio Americano De Medicina Del Deporte  (2014)</a:t>
            </a:r>
            <a:r>
              <a:rPr lang="es-ES_tradnl" sz="1800" dirty="0"/>
              <a:t>. </a:t>
            </a:r>
            <a:r>
              <a:rPr lang="es-ES_tradnl" sz="1800" i="1" dirty="0" smtClean="0"/>
              <a:t>Manual ACSM para la valoración del </a:t>
            </a:r>
            <a:r>
              <a:rPr lang="es-ES_tradnl" sz="1800" i="1" dirty="0" err="1" smtClean="0"/>
              <a:t>fitness</a:t>
            </a:r>
            <a:r>
              <a:rPr lang="es-ES_tradnl" sz="1800" i="1" dirty="0" smtClean="0"/>
              <a:t> relacionado con la salud</a:t>
            </a:r>
            <a:r>
              <a:rPr lang="es-ES_tradnl" sz="1800" dirty="0" smtClean="0"/>
              <a:t>. Barcelona: </a:t>
            </a:r>
            <a:r>
              <a:rPr lang="es-ES_tradnl" sz="1800" dirty="0" err="1" smtClean="0"/>
              <a:t>Wolters</a:t>
            </a:r>
            <a:r>
              <a:rPr lang="es-ES_tradnl" sz="1800" dirty="0" smtClean="0"/>
              <a:t> </a:t>
            </a:r>
            <a:r>
              <a:rPr lang="es-ES_tradnl" sz="1800" dirty="0" err="1" smtClean="0"/>
              <a:t>Kluwer</a:t>
            </a:r>
            <a:r>
              <a:rPr lang="es-ES_tradnl" sz="1800" dirty="0" smtClean="0"/>
              <a:t>.</a:t>
            </a:r>
          </a:p>
          <a:p>
            <a:pPr marL="36576" indent="0" algn="ctr">
              <a:lnSpc>
                <a:spcPct val="150000"/>
              </a:lnSpc>
              <a:buNone/>
            </a:pPr>
            <a:endParaRPr lang="es-ES_tradnl" sz="1800" dirty="0"/>
          </a:p>
          <a:p>
            <a:pPr marL="36576" indent="0" algn="ctr">
              <a:lnSpc>
                <a:spcPct val="150000"/>
              </a:lnSpc>
              <a:buNone/>
            </a:pPr>
            <a:r>
              <a:rPr lang="es-ES_tradnl" sz="1800" dirty="0" smtClean="0"/>
              <a:t>Mikel Izquierdo (</a:t>
            </a:r>
            <a:r>
              <a:rPr lang="es-ES_tradnl" sz="1800" dirty="0"/>
              <a:t>2014). </a:t>
            </a:r>
            <a:r>
              <a:rPr lang="es-ES_tradnl" sz="1800" i="1" dirty="0" smtClean="0"/>
              <a:t>Ejercicio Físico es Salud. Prevención y tratamiento de enfermedades mediante la prescripción de ejercicio.2ª Edición</a:t>
            </a:r>
            <a:r>
              <a:rPr lang="es-ES" sz="1800" dirty="0" smtClean="0"/>
              <a:t>. </a:t>
            </a:r>
            <a:r>
              <a:rPr lang="es-ES" sz="1800" dirty="0" err="1"/>
              <a:t>Exercycle</a:t>
            </a:r>
            <a:r>
              <a:rPr lang="es-ES" sz="1800" dirty="0"/>
              <a:t> S.L. BH </a:t>
            </a:r>
            <a:r>
              <a:rPr lang="es-ES" sz="1800" dirty="0" err="1"/>
              <a:t>Group</a:t>
            </a:r>
            <a:r>
              <a:rPr lang="es-ES" sz="1800" dirty="0"/>
              <a:t>.</a:t>
            </a:r>
          </a:p>
          <a:p>
            <a:pPr marL="36576" indent="0" algn="ctr">
              <a:lnSpc>
                <a:spcPct val="150000"/>
              </a:lnSpc>
              <a:buNone/>
            </a:pPr>
            <a:endParaRPr lang="es-ES_tradnl" sz="1800" i="1" dirty="0" smtClean="0"/>
          </a:p>
          <a:p>
            <a:pPr marL="36576" indent="0" algn="ctr">
              <a:lnSpc>
                <a:spcPct val="150000"/>
              </a:lnSpc>
              <a:buNone/>
            </a:pPr>
            <a:endParaRPr lang="es-ES_tradnl" sz="1800" dirty="0"/>
          </a:p>
          <a:p>
            <a:pPr marL="36576" indent="0" algn="ctr">
              <a:lnSpc>
                <a:spcPct val="150000"/>
              </a:lnSpc>
              <a:buNone/>
            </a:pPr>
            <a:endParaRPr lang="es-ES" sz="2800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56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12603"/>
            <a:ext cx="7467600" cy="1039091"/>
          </a:xfrm>
        </p:spPr>
        <p:txBody>
          <a:bodyPr>
            <a:noAutofit/>
          </a:bodyPr>
          <a:lstStyle/>
          <a:p>
            <a:pPr algn="ctr"/>
            <a:r>
              <a:rPr lang="es-ES" sz="3600" b="1" dirty="0" smtClean="0">
                <a:solidFill>
                  <a:srgbClr val="2FC1B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BIBLIOGRAFÍA</a:t>
            </a:r>
            <a:endParaRPr lang="es-ES" sz="3600" b="1" dirty="0">
              <a:solidFill>
                <a:srgbClr val="2FC1B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556792"/>
            <a:ext cx="7467600" cy="4525963"/>
          </a:xfrm>
        </p:spPr>
        <p:txBody>
          <a:bodyPr>
            <a:normAutofit fontScale="77500" lnSpcReduction="20000"/>
          </a:bodyPr>
          <a:lstStyle/>
          <a:p>
            <a:pPr marL="36576" indent="0" algn="ctr">
              <a:lnSpc>
                <a:spcPct val="150000"/>
              </a:lnSpc>
              <a:buNone/>
            </a:pPr>
            <a:endParaRPr lang="es-ES_tradnl" sz="1800" dirty="0"/>
          </a:p>
          <a:p>
            <a:pPr marL="36576" indent="0" algn="ctr">
              <a:lnSpc>
                <a:spcPct val="150000"/>
              </a:lnSpc>
              <a:buNone/>
            </a:pPr>
            <a:r>
              <a:rPr lang="es-ES_tradnl" sz="1800" dirty="0"/>
              <a:t>Alegría E., </a:t>
            </a:r>
            <a:r>
              <a:rPr lang="es-ES_tradnl" sz="1800" dirty="0" err="1"/>
              <a:t>Alijalde</a:t>
            </a:r>
            <a:r>
              <a:rPr lang="es-ES_tradnl" sz="1800" dirty="0"/>
              <a:t> M., </a:t>
            </a:r>
            <a:r>
              <a:rPr lang="es-ES_tradnl" sz="1800" dirty="0" err="1"/>
              <a:t>Cordo</a:t>
            </a:r>
            <a:r>
              <a:rPr lang="es-ES_tradnl" sz="1800" dirty="0"/>
              <a:t> JC., Chorro FJ., </a:t>
            </a:r>
            <a:r>
              <a:rPr lang="es-ES_tradnl" sz="1800" dirty="0" err="1"/>
              <a:t>Pajarón</a:t>
            </a:r>
            <a:r>
              <a:rPr lang="es-ES_tradnl" sz="1800" dirty="0"/>
              <a:t> A. Utilidad de la prueba de esfuerzo y de otros métodos basados en el electrocardiograma en la cardiopatía isquémica crónica. </a:t>
            </a:r>
            <a:r>
              <a:rPr lang="es-ES_tradnl" sz="1800" i="1" dirty="0" err="1"/>
              <a:t>Rev</a:t>
            </a:r>
            <a:r>
              <a:rPr lang="es-ES_tradnl" sz="1800" i="1" dirty="0"/>
              <a:t> </a:t>
            </a:r>
            <a:r>
              <a:rPr lang="es-ES_tradnl" sz="1800" i="1" dirty="0" err="1"/>
              <a:t>Esp</a:t>
            </a:r>
            <a:r>
              <a:rPr lang="es-ES_tradnl" sz="1800" i="1" dirty="0"/>
              <a:t> </a:t>
            </a:r>
            <a:r>
              <a:rPr lang="es-ES_tradnl" sz="1800" i="1" dirty="0" err="1"/>
              <a:t>Cardiol</a:t>
            </a:r>
            <a:r>
              <a:rPr lang="es-ES_tradnl" sz="1800" dirty="0"/>
              <a:t> 1997; 50: 6-14</a:t>
            </a:r>
            <a:r>
              <a:rPr lang="es-ES_tradnl" sz="1800" dirty="0" smtClean="0"/>
              <a:t>.</a:t>
            </a:r>
          </a:p>
          <a:p>
            <a:pPr marL="36576" indent="0" algn="ctr">
              <a:lnSpc>
                <a:spcPct val="150000"/>
              </a:lnSpc>
              <a:buNone/>
            </a:pPr>
            <a:endParaRPr lang="es-ES_tradnl" sz="1800" dirty="0"/>
          </a:p>
          <a:p>
            <a:pPr marL="36576" indent="0" algn="ctr">
              <a:lnSpc>
                <a:spcPct val="150000"/>
              </a:lnSpc>
              <a:buNone/>
            </a:pPr>
            <a:r>
              <a:rPr lang="es-ES_tradnl" sz="1800" dirty="0" err="1"/>
              <a:t>Arós</a:t>
            </a:r>
            <a:r>
              <a:rPr lang="es-ES_tradnl" sz="1800" dirty="0"/>
              <a:t> F., </a:t>
            </a:r>
            <a:r>
              <a:rPr lang="es-ES_tradnl" sz="1800" dirty="0" err="1"/>
              <a:t>Boraita</a:t>
            </a:r>
            <a:r>
              <a:rPr lang="es-ES_tradnl" sz="1800" dirty="0"/>
              <a:t> A. &amp; Cols. Guías de práctica clínica de la Sociedad Española de Cardiología en pruebas de esfuerzo. </a:t>
            </a:r>
            <a:r>
              <a:rPr lang="es-ES_tradnl" sz="1800" i="1" dirty="0" err="1"/>
              <a:t>Rev</a:t>
            </a:r>
            <a:r>
              <a:rPr lang="es-ES_tradnl" sz="1800" i="1" dirty="0"/>
              <a:t> </a:t>
            </a:r>
            <a:r>
              <a:rPr lang="es-ES_tradnl" sz="1800" i="1" dirty="0" err="1"/>
              <a:t>Esp</a:t>
            </a:r>
            <a:r>
              <a:rPr lang="es-ES_tradnl" sz="1800" i="1" dirty="0"/>
              <a:t> </a:t>
            </a:r>
            <a:r>
              <a:rPr lang="es-ES_tradnl" sz="1800" i="1" dirty="0" err="1"/>
              <a:t>Cardiol</a:t>
            </a:r>
            <a:r>
              <a:rPr lang="es-ES_tradnl" sz="1800" i="1" dirty="0"/>
              <a:t> </a:t>
            </a:r>
            <a:r>
              <a:rPr lang="es-ES_tradnl" sz="1800" dirty="0"/>
              <a:t>2000;53: 1063-1094</a:t>
            </a:r>
            <a:r>
              <a:rPr lang="es-ES_tradnl" sz="1800" dirty="0" smtClean="0"/>
              <a:t>.</a:t>
            </a:r>
          </a:p>
          <a:p>
            <a:pPr marL="36576" indent="0" algn="ctr">
              <a:lnSpc>
                <a:spcPct val="150000"/>
              </a:lnSpc>
              <a:buNone/>
            </a:pPr>
            <a:endParaRPr lang="es-ES_tradnl" sz="1800" dirty="0"/>
          </a:p>
          <a:p>
            <a:pPr marL="36576" indent="0" algn="ctr">
              <a:lnSpc>
                <a:spcPct val="150000"/>
              </a:lnSpc>
              <a:buNone/>
            </a:pPr>
            <a:r>
              <a:rPr lang="es-ES_tradnl" sz="1800" dirty="0" err="1" smtClean="0"/>
              <a:t>Azpitarte</a:t>
            </a:r>
            <a:r>
              <a:rPr lang="es-ES_tradnl" sz="1800" dirty="0" smtClean="0"/>
              <a:t> J., Aros F., </a:t>
            </a:r>
            <a:r>
              <a:rPr lang="es-ES_tradnl" sz="1800" dirty="0" err="1" smtClean="0"/>
              <a:t>Cabadés</a:t>
            </a:r>
            <a:r>
              <a:rPr lang="es-ES_tradnl" sz="1800" dirty="0" smtClean="0"/>
              <a:t> A., López L., Valls F. Las exploraciones no invasivas en el manejo de los pacientes con cardiopatía isquémica crónica. Recomendaciones para su utilización. </a:t>
            </a:r>
            <a:r>
              <a:rPr lang="es-ES_tradnl" sz="1800" i="1" dirty="0" err="1" smtClean="0"/>
              <a:t>Rev</a:t>
            </a:r>
            <a:r>
              <a:rPr lang="es-ES_tradnl" sz="1800" i="1" dirty="0" smtClean="0"/>
              <a:t> </a:t>
            </a:r>
            <a:r>
              <a:rPr lang="es-ES_tradnl" sz="1800" i="1" dirty="0" err="1" smtClean="0"/>
              <a:t>Esp</a:t>
            </a:r>
            <a:r>
              <a:rPr lang="es-ES_tradnl" sz="1800" i="1" dirty="0" smtClean="0"/>
              <a:t> </a:t>
            </a:r>
            <a:r>
              <a:rPr lang="es-ES_tradnl" sz="1800" i="1" dirty="0" err="1" smtClean="0"/>
              <a:t>Cardiol</a:t>
            </a:r>
            <a:r>
              <a:rPr lang="es-ES_tradnl" sz="1800" dirty="0" smtClean="0"/>
              <a:t> 1997; 50: 145-156.</a:t>
            </a:r>
          </a:p>
          <a:p>
            <a:pPr marL="36576" indent="0" algn="ctr">
              <a:lnSpc>
                <a:spcPct val="150000"/>
              </a:lnSpc>
              <a:buNone/>
            </a:pPr>
            <a:endParaRPr lang="es-ES_tradnl" sz="1800" dirty="0" smtClean="0"/>
          </a:p>
          <a:p>
            <a:pPr marL="36576" indent="0" algn="ctr">
              <a:lnSpc>
                <a:spcPct val="150000"/>
              </a:lnSpc>
              <a:buNone/>
            </a:pPr>
            <a:r>
              <a:rPr lang="es-ES_tradnl" sz="1800" dirty="0" err="1" smtClean="0"/>
              <a:t>Doñate</a:t>
            </a:r>
            <a:r>
              <a:rPr lang="es-ES_tradnl" sz="1800" dirty="0" smtClean="0"/>
              <a:t> M. (2013). Valoración Funcional y prescripción de ejercicio en pacientes con cardiopatía. </a:t>
            </a:r>
            <a:r>
              <a:rPr lang="es-ES_tradnl" sz="1800" i="1" dirty="0" err="1" smtClean="0"/>
              <a:t>Arch</a:t>
            </a:r>
            <a:r>
              <a:rPr lang="es-ES_tradnl" sz="1800" i="1" dirty="0" smtClean="0"/>
              <a:t> </a:t>
            </a:r>
            <a:r>
              <a:rPr lang="es-ES_tradnl" sz="1800" i="1" dirty="0" err="1" smtClean="0"/>
              <a:t>Med</a:t>
            </a:r>
            <a:r>
              <a:rPr lang="es-ES_tradnl" sz="1800" i="1" dirty="0" smtClean="0"/>
              <a:t> Deporte </a:t>
            </a:r>
            <a:r>
              <a:rPr lang="es-ES_tradnl" sz="1800" dirty="0" smtClean="0"/>
              <a:t>2013;30(4):221-226.</a:t>
            </a:r>
          </a:p>
          <a:p>
            <a:pPr marL="36576" indent="0" algn="ctr">
              <a:lnSpc>
                <a:spcPct val="150000"/>
              </a:lnSpc>
              <a:buNone/>
            </a:pPr>
            <a:endParaRPr lang="es-ES_tradnl" sz="1800" dirty="0" smtClean="0"/>
          </a:p>
          <a:p>
            <a:pPr marL="36576" indent="0" algn="ctr">
              <a:lnSpc>
                <a:spcPct val="150000"/>
              </a:lnSpc>
              <a:buNone/>
            </a:pPr>
            <a:endParaRPr lang="es-ES_tradnl" sz="1800" dirty="0"/>
          </a:p>
          <a:p>
            <a:pPr marL="36576" indent="0" algn="ctr">
              <a:lnSpc>
                <a:spcPct val="150000"/>
              </a:lnSpc>
              <a:buNone/>
            </a:pPr>
            <a:endParaRPr lang="es-ES" sz="2800" dirty="0"/>
          </a:p>
        </p:txBody>
      </p:sp>
      <p:pic>
        <p:nvPicPr>
          <p:cNvPr id="4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01604" y="6597352"/>
            <a:ext cx="442395" cy="26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16133544"/>
      </p:ext>
    </p:extLst>
  </p:cSld>
  <p:clrMapOvr>
    <a:masterClrMapping/>
  </p:clrMapOvr>
</p:sld>
</file>

<file path=ppt/theme/theme1.xml><?xml version="1.0" encoding="utf-8"?>
<a:theme xmlns:a="http://schemas.openxmlformats.org/drawingml/2006/main" name="Técnico">
  <a:themeElements>
    <a:clrScheme name="Técnico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écnico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écnic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2295</TotalTime>
  <Words>3064</Words>
  <Application>Microsoft Office PowerPoint</Application>
  <PresentationFormat>Presentación en pantalla (4:3)</PresentationFormat>
  <Paragraphs>509</Paragraphs>
  <Slides>76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76</vt:i4>
      </vt:variant>
    </vt:vector>
  </HeadingPairs>
  <TitlesOfParts>
    <vt:vector size="78" baseType="lpstr">
      <vt:lpstr>Técnico</vt:lpstr>
      <vt:lpstr>Documento</vt:lpstr>
      <vt:lpstr>Ejercicio físico PARA LA SALUD de la teoría a la práctica</vt:lpstr>
      <vt:lpstr>Ejercicio físico PARA LA SALUD de la teoría a la práctica</vt:lpstr>
      <vt:lpstr>Ejercicio físico PARA LA SALUD de la teoría a la práctica</vt:lpstr>
      <vt:lpstr>ÍNDICE</vt:lpstr>
      <vt:lpstr>CONSIDERACIONES INICIALES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RECOMENDACIONES PARA EL ENTRENAMIENTO DE RESISTENCIA EN CARDIÓPATAS</vt:lpstr>
      <vt:lpstr>RECOMENDACIONES PARA EL ENTRENAMIENTO DE RESISTENCIA EN CARDIÓPATAS</vt:lpstr>
      <vt:lpstr>OTROS FINES DE LA EVALUACIÓN DE LA CONDICIÓN FÍSICA</vt:lpstr>
      <vt:lpstr>Presentación de PowerPoint</vt:lpstr>
      <vt:lpstr>CARDIOPATÍAS</vt:lpstr>
      <vt:lpstr>CARDIOPATÍA ISQUÉMICA</vt:lpstr>
      <vt:lpstr>CARDIOPATÍA ISQUÉMICA</vt:lpstr>
      <vt:lpstr>CARDIOPATÍA ISQUÉMICA</vt:lpstr>
      <vt:lpstr>CARDIOPATÍA ISQUÉMICA</vt:lpstr>
      <vt:lpstr>CARDIOPATÍA ISQUÉMICA</vt:lpstr>
      <vt:lpstr>CARDIOPATÍA ISQUÉMICA</vt:lpstr>
      <vt:lpstr>CARDIOPATÍA ISQUÉMICA</vt:lpstr>
      <vt:lpstr>CARDIOPATÍA ISQUÉMICA</vt:lpstr>
      <vt:lpstr>CARDIOPATÍA ISQUÉMICA</vt:lpstr>
      <vt:lpstr>CARDIOPATÍA ISQUÉMICA</vt:lpstr>
      <vt:lpstr>PRUEBAS DE ESFUERZO</vt:lpstr>
      <vt:lpstr>¿QUÉ ES UNA PRUEBA DE ESFUERZO?</vt:lpstr>
      <vt:lpstr>PRUEBA DE REFERENCIA</vt:lpstr>
      <vt:lpstr>PRUEBA DE REFERENCIA</vt:lpstr>
      <vt:lpstr>PRUEBA DE REFERENCIA</vt:lpstr>
      <vt:lpstr>PRUEBA DE REFERENCIA</vt:lpstr>
      <vt:lpstr>PRUEBA DE REFERENCIA</vt:lpstr>
      <vt:lpstr>PRUEBA DE REFERENCIA</vt:lpstr>
      <vt:lpstr>PRUEBA DE REFERENCIA</vt:lpstr>
      <vt:lpstr>PRUEBA DE REFERENCIA</vt:lpstr>
      <vt:lpstr>PRUEBA DE REFERENCIA</vt:lpstr>
      <vt:lpstr>PRUEBA DE REFERENCIA</vt:lpstr>
      <vt:lpstr>PRUEBAS ALTERNATIVAS</vt:lpstr>
      <vt:lpstr>PRUEBAS ALTERNATIVAS</vt:lpstr>
      <vt:lpstr>TIPOS DE ERGÓMETRO</vt:lpstr>
      <vt:lpstr>TIPOS DE ERGÓMETRO</vt:lpstr>
      <vt:lpstr>ESTRATIFICACIÓN DEL RIESGO EN EL PACIENTE</vt:lpstr>
      <vt:lpstr>ESTRATIFICACIÓN DEL RIESGO EN EL PACIENTE</vt:lpstr>
      <vt:lpstr>ESTRATIFICACIÓN DEL RIESGO EN EL PACIENTE</vt:lpstr>
      <vt:lpstr>ESTRATIFICACIÓN DEL RIESGO EN EL PACIENTE</vt:lpstr>
      <vt:lpstr>ESTRATIFICACIÓN DEL RIESGO EN EL PACIENTE</vt:lpstr>
      <vt:lpstr>ESTRATIFICACIÓN DEL RIESGO EN EL PACIENTE</vt:lpstr>
      <vt:lpstr>PREPARACIÓN PREVIA A LAS PRUEBAS</vt:lpstr>
      <vt:lpstr>PROCEDIMIENTO GENERAL EN PRUEBAS DE ESFUERZO SUBMÁXIMO</vt:lpstr>
      <vt:lpstr>PROCEDIMIENTO GENERAL EN PRUEBAS DE ESFUERZO SUBMÁXIMO</vt:lpstr>
      <vt:lpstr>¿CUÁNDO DETENER LA PRUEBA?</vt:lpstr>
      <vt:lpstr>INDICACIONES PARA DETENER LA PRUEBA (ACSM) EN ADULTOS DE BAJO RIESGO</vt:lpstr>
      <vt:lpstr>PROTOCOLOS DE EJEMPLO</vt:lpstr>
      <vt:lpstr>ASTRAND-RYHMING</vt:lpstr>
      <vt:lpstr>ASTRAND-RYHMING</vt:lpstr>
      <vt:lpstr>ASTRAND-RYHMING</vt:lpstr>
      <vt:lpstr>ASTRAND-RYHMING</vt:lpstr>
      <vt:lpstr>ASTRAND-RYHMING</vt:lpstr>
      <vt:lpstr>ASTRAND-RYHMING</vt:lpstr>
      <vt:lpstr>ASTRAND-RYHMING</vt:lpstr>
      <vt:lpstr>ASTRAND-RYHMING</vt:lpstr>
      <vt:lpstr>ASTRAND-RYHMING</vt:lpstr>
      <vt:lpstr>SHUTTLE WALKING TEST</vt:lpstr>
      <vt:lpstr>SHUTTLE WALKING TEST</vt:lpstr>
      <vt:lpstr>SHUTTLE WALKING TEST</vt:lpstr>
      <vt:lpstr>SHUTTLE WALKING TEST</vt:lpstr>
      <vt:lpstr>SHUTTLE WALKING TEST</vt:lpstr>
      <vt:lpstr>ANEXOS</vt:lpstr>
      <vt:lpstr>ANEXOS</vt:lpstr>
      <vt:lpstr>ANEXOS</vt:lpstr>
      <vt:lpstr>ANEXOS</vt:lpstr>
      <vt:lpstr>BIBLIOGRAFÍA</vt:lpstr>
      <vt:lpstr>BIBLIOGRAFÍA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INTRODUCCIÓN A LA ACTIVIDAD FÍSICA PARA LA SALUD</dc:title>
  <dc:creator>Ramon</dc:creator>
  <cp:lastModifiedBy>OSASUNA</cp:lastModifiedBy>
  <cp:revision>124</cp:revision>
  <dcterms:created xsi:type="dcterms:W3CDTF">2016-01-21T08:18:05Z</dcterms:created>
  <dcterms:modified xsi:type="dcterms:W3CDTF">2016-05-12T16:51:32Z</dcterms:modified>
</cp:coreProperties>
</file>