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handoutMasterIdLst>
    <p:handoutMasterId r:id="rId36"/>
  </p:handoutMasterIdLst>
  <p:sldIdLst>
    <p:sldId id="256" r:id="rId2"/>
    <p:sldId id="257" r:id="rId3"/>
    <p:sldId id="264" r:id="rId4"/>
    <p:sldId id="265" r:id="rId5"/>
    <p:sldId id="266" r:id="rId6"/>
    <p:sldId id="273" r:id="rId7"/>
    <p:sldId id="274" r:id="rId8"/>
    <p:sldId id="267" r:id="rId9"/>
    <p:sldId id="270" r:id="rId10"/>
    <p:sldId id="272" r:id="rId11"/>
    <p:sldId id="271" r:id="rId12"/>
    <p:sldId id="281" r:id="rId13"/>
    <p:sldId id="284" r:id="rId14"/>
    <p:sldId id="258" r:id="rId15"/>
    <p:sldId id="285" r:id="rId16"/>
    <p:sldId id="286" r:id="rId17"/>
    <p:sldId id="287" r:id="rId18"/>
    <p:sldId id="294" r:id="rId19"/>
    <p:sldId id="275" r:id="rId20"/>
    <p:sldId id="295" r:id="rId21"/>
    <p:sldId id="278" r:id="rId22"/>
    <p:sldId id="283" r:id="rId23"/>
    <p:sldId id="279" r:id="rId24"/>
    <p:sldId id="269" r:id="rId25"/>
    <p:sldId id="292" r:id="rId26"/>
    <p:sldId id="293" r:id="rId27"/>
    <p:sldId id="288" r:id="rId28"/>
    <p:sldId id="291" r:id="rId29"/>
    <p:sldId id="276" r:id="rId30"/>
    <p:sldId id="289" r:id="rId31"/>
    <p:sldId id="282" r:id="rId32"/>
    <p:sldId id="263" r:id="rId33"/>
    <p:sldId id="268" r:id="rId34"/>
    <p:sldId id="290" r:id="rId35"/>
  </p:sldIdLst>
  <p:sldSz cx="9144000" cy="6858000" type="screen4x3"/>
  <p:notesSz cx="6858000" cy="9979025"/>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C1BA"/>
    <a:srgbClr val="F7D3C3"/>
    <a:srgbClr val="F4642A"/>
    <a:srgbClr val="F89708"/>
    <a:srgbClr val="0FE1AF"/>
    <a:srgbClr val="25C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98951"/>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98951"/>
          </a:xfrm>
          <a:prstGeom prst="rect">
            <a:avLst/>
          </a:prstGeom>
        </p:spPr>
        <p:txBody>
          <a:bodyPr vert="horz" lIns="91440" tIns="45720" rIns="91440" bIns="45720" rtlCol="0"/>
          <a:lstStyle>
            <a:lvl1pPr algn="r">
              <a:defRPr sz="1200"/>
            </a:lvl1pPr>
          </a:lstStyle>
          <a:p>
            <a:fld id="{7AC45F9C-FA63-4753-A284-D8392980D3D7}" type="datetimeFigureOut">
              <a:rPr lang="es-ES" smtClean="0"/>
              <a:t>19/05/2016</a:t>
            </a:fld>
            <a:endParaRPr lang="es-ES"/>
          </a:p>
        </p:txBody>
      </p:sp>
      <p:sp>
        <p:nvSpPr>
          <p:cNvPr id="4" name="3 Marcador de pie de página"/>
          <p:cNvSpPr>
            <a:spLocks noGrp="1"/>
          </p:cNvSpPr>
          <p:nvPr>
            <p:ph type="ftr" sz="quarter" idx="2"/>
          </p:nvPr>
        </p:nvSpPr>
        <p:spPr>
          <a:xfrm>
            <a:off x="0" y="9478342"/>
            <a:ext cx="2971800" cy="498951"/>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9478342"/>
            <a:ext cx="2971800" cy="498951"/>
          </a:xfrm>
          <a:prstGeom prst="rect">
            <a:avLst/>
          </a:prstGeom>
        </p:spPr>
        <p:txBody>
          <a:bodyPr vert="horz" lIns="91440" tIns="45720" rIns="91440" bIns="45720" rtlCol="0" anchor="b"/>
          <a:lstStyle>
            <a:lvl1pPr algn="r">
              <a:defRPr sz="1200"/>
            </a:lvl1pPr>
          </a:lstStyle>
          <a:p>
            <a:fld id="{4D56340F-C36B-49BA-BF3D-1E41DAB80DAC}" type="slidenum">
              <a:rPr lang="es-ES" smtClean="0"/>
              <a:t>‹#›</a:t>
            </a:fld>
            <a:endParaRPr lang="es-ES"/>
          </a:p>
        </p:txBody>
      </p:sp>
    </p:spTree>
    <p:extLst>
      <p:ext uri="{BB962C8B-B14F-4D97-AF65-F5344CB8AC3E}">
        <p14:creationId xmlns:p14="http://schemas.microsoft.com/office/powerpoint/2010/main" val="108195959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8" name="7 Marcador de número de diapositiva"/>
          <p:cNvSpPr>
            <a:spLocks noGrp="1"/>
          </p:cNvSpPr>
          <p:nvPr>
            <p:ph type="sldNum" sz="quarter" idx="11"/>
          </p:nvPr>
        </p:nvSpPr>
        <p:spPr/>
        <p:txBody>
          <a:bodyPr/>
          <a:lstStyle/>
          <a:p>
            <a:fld id="{B0D5CD7C-97C0-4E2E-B149-FF143544245F}" type="slidenum">
              <a:rPr lang="es-ES" smtClean="0"/>
              <a:t>‹#›</a:t>
            </a:fld>
            <a:endParaRPr lang="es-ES"/>
          </a:p>
        </p:txBody>
      </p:sp>
      <p:sp>
        <p:nvSpPr>
          <p:cNvPr id="9" name="8 Marcador de pie de página"/>
          <p:cNvSpPr>
            <a:spLocks noGrp="1"/>
          </p:cNvSpPr>
          <p:nvPr>
            <p:ph type="ftr" sz="quarter" idx="12"/>
          </p:nvPr>
        </p:nvSpPr>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156448" y="6422064"/>
            <a:ext cx="762000" cy="365125"/>
          </a:xfrm>
        </p:spPr>
        <p:txBody>
          <a:bodyPr/>
          <a:lstStyle/>
          <a:p>
            <a:fld id="{B0D5CD7C-97C0-4E2E-B149-FF143544245F}"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DE7C8B8C-8294-4776-ABFB-C2AAF7D9D25D}" type="datetimeFigureOut">
              <a:rPr lang="es-ES" smtClean="0"/>
              <a:t>19/05/2016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DE7C8B8C-8294-4776-ABFB-C2AAF7D9D25D}" type="datetimeFigureOut">
              <a:rPr lang="es-ES" smtClean="0"/>
              <a:t>19/05/2016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0D5CD7C-97C0-4E2E-B149-FF143544245F}" type="slidenum">
              <a:rPr lang="es-ES" smtClean="0"/>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2 Marcador de fecha"/>
          <p:cNvSpPr>
            <a:spLocks noGrp="1"/>
          </p:cNvSpPr>
          <p:nvPr>
            <p:ph type="dt" sz="half" idx="10"/>
          </p:nvPr>
        </p:nvSpPr>
        <p:spPr>
          <a:xfrm>
            <a:off x="457200" y="6245225"/>
            <a:ext cx="2133600" cy="476250"/>
          </a:xfrm>
        </p:spPr>
        <p:txBody>
          <a:bodyPr/>
          <a:lstStyle>
            <a:lvl1pPr>
              <a:defRPr/>
            </a:lvl1pPr>
          </a:lstStyle>
          <a:p>
            <a:endParaRPr lang="es-ES" altLang="es-ES" dirty="0"/>
          </a:p>
        </p:txBody>
      </p:sp>
      <p:sp>
        <p:nvSpPr>
          <p:cNvPr id="4" name="3 Marcador de pie de página"/>
          <p:cNvSpPr>
            <a:spLocks noGrp="1"/>
          </p:cNvSpPr>
          <p:nvPr>
            <p:ph type="ftr" sz="quarter" idx="11"/>
          </p:nvPr>
        </p:nvSpPr>
        <p:spPr>
          <a:xfrm>
            <a:off x="3124200" y="6245225"/>
            <a:ext cx="2895600" cy="476250"/>
          </a:xfrm>
        </p:spPr>
        <p:txBody>
          <a:bodyPr/>
          <a:lstStyle>
            <a:lvl1pPr>
              <a:defRPr/>
            </a:lvl1pPr>
          </a:lstStyle>
          <a:p>
            <a:endParaRPr lang="es-ES" altLang="es-ES" dirty="0"/>
          </a:p>
        </p:txBody>
      </p:sp>
      <p:sp>
        <p:nvSpPr>
          <p:cNvPr id="5" name="4 Marcador de número de diapositiva"/>
          <p:cNvSpPr>
            <a:spLocks noGrp="1"/>
          </p:cNvSpPr>
          <p:nvPr>
            <p:ph type="sldNum" sz="quarter" idx="12"/>
          </p:nvPr>
        </p:nvSpPr>
        <p:spPr>
          <a:xfrm>
            <a:off x="6553200" y="6245225"/>
            <a:ext cx="2133600" cy="476250"/>
          </a:xfrm>
        </p:spPr>
        <p:txBody>
          <a:bodyPr/>
          <a:lstStyle>
            <a:lvl1pPr>
              <a:defRPr/>
            </a:lvl1pPr>
          </a:lstStyle>
          <a:p>
            <a:fld id="{59CF6D10-D182-4302-A814-E23B65D9DDEC}" type="slidenum">
              <a:rPr lang="es-ES" altLang="es-ES"/>
              <a:pPr/>
              <a:t>‹#›</a:t>
            </a:fld>
            <a:endParaRPr lang="es-ES" altLang="es-ES" dirty="0"/>
          </a:p>
        </p:txBody>
      </p:sp>
    </p:spTree>
    <p:extLst>
      <p:ext uri="{BB962C8B-B14F-4D97-AF65-F5344CB8AC3E}">
        <p14:creationId xmlns:p14="http://schemas.microsoft.com/office/powerpoint/2010/main" val="341375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_tradnl"/>
          </a:p>
        </p:txBody>
      </p:sp>
      <p:sp>
        <p:nvSpPr>
          <p:cNvPr id="3" name="2 Marcador de tabla"/>
          <p:cNvSpPr>
            <a:spLocks noGrp="1"/>
          </p:cNvSpPr>
          <p:nvPr>
            <p:ph type="tbl" idx="1"/>
          </p:nvPr>
        </p:nvSpPr>
        <p:spPr>
          <a:xfrm>
            <a:off x="457200" y="1600200"/>
            <a:ext cx="8229600" cy="4525963"/>
          </a:xfrm>
        </p:spPr>
        <p:txBody>
          <a:bodyPr/>
          <a:lstStyle/>
          <a:p>
            <a:endParaRPr lang="es-ES_tradnl" dirty="0"/>
          </a:p>
        </p:txBody>
      </p:sp>
      <p:sp>
        <p:nvSpPr>
          <p:cNvPr id="4" name="3 Marcador de fecha"/>
          <p:cNvSpPr>
            <a:spLocks noGrp="1"/>
          </p:cNvSpPr>
          <p:nvPr>
            <p:ph type="dt" sz="half" idx="10"/>
          </p:nvPr>
        </p:nvSpPr>
        <p:spPr>
          <a:xfrm>
            <a:off x="457200" y="6245225"/>
            <a:ext cx="2133600" cy="476250"/>
          </a:xfrm>
        </p:spPr>
        <p:txBody>
          <a:bodyPr/>
          <a:lstStyle>
            <a:lvl1pPr>
              <a:defRPr/>
            </a:lvl1pPr>
          </a:lstStyle>
          <a:p>
            <a:endParaRPr lang="es-ES" dirty="0"/>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endParaRPr lang="es-ES" dirty="0"/>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fld id="{5EDE6223-F4C3-4ED4-AE25-E52963C140E0}" type="slidenum">
              <a:rPr lang="es-ES"/>
              <a:pPr/>
              <a:t>‹#›</a:t>
            </a:fld>
            <a:endParaRPr lang="es-ES" dirty="0"/>
          </a:p>
        </p:txBody>
      </p:sp>
    </p:spTree>
    <p:extLst>
      <p:ext uri="{BB962C8B-B14F-4D97-AF65-F5344CB8AC3E}">
        <p14:creationId xmlns:p14="http://schemas.microsoft.com/office/powerpoint/2010/main" val="49075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89974467-A207-480F-A718-02CB501A5BDB}" type="slidenum">
              <a:rPr lang="es-ES"/>
              <a:pPr>
                <a:defRPr/>
              </a:pPr>
              <a:t>‹#›</a:t>
            </a:fld>
            <a:endParaRPr lang="es-ES"/>
          </a:p>
        </p:txBody>
      </p:sp>
    </p:spTree>
    <p:extLst>
      <p:ext uri="{BB962C8B-B14F-4D97-AF65-F5344CB8AC3E}">
        <p14:creationId xmlns:p14="http://schemas.microsoft.com/office/powerpoint/2010/main" val="212147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E7C8B8C-8294-4776-ABFB-C2AAF7D9D25D}" type="datetimeFigureOut">
              <a:rPr lang="es-ES" smtClean="0"/>
              <a:t>19/05/2016</a:t>
            </a:fld>
            <a:endParaRPr lang="es-ES"/>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s-ES"/>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0D5CD7C-97C0-4E2E-B149-FF143544245F}" type="slidenum">
              <a:rPr lang="es-ES" smtClean="0"/>
              <a:t>‹#›</a:t>
            </a:fld>
            <a:endParaRPr lang="es-ES"/>
          </a:p>
        </p:txBody>
      </p:sp>
    </p:spTree>
  </p:cSld>
  <p:clrMap bg1="dk1" tx1="lt1" bg2="dk2"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gif"/><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2.jpeg"/><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gif"/><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4.xml"/><Relationship Id="rId5" Type="http://schemas.openxmlformats.org/officeDocument/2006/relationships/image" Target="../media/image27.jpeg"/><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thompsonhealth.com/Portals/0/_RehabilitationServices/PT%20Mgmt%20of%20Knee/FriNightFunctOutcomesManalSingleSlides.pdf" TargetMode="External"/><Relationship Id="rId2" Type="http://schemas.openxmlformats.org/officeDocument/2006/relationships/hyperlink" Target="http://hdcs.fullerton.edu/csa/Research/documents/SPPBInstructions_ScoreSheet.pdf" TargetMode="External"/><Relationship Id="rId1" Type="http://schemas.openxmlformats.org/officeDocument/2006/relationships/slideLayout" Target="../slideLayouts/slideLayout2.xml"/><Relationship Id="rId6" Type="http://schemas.openxmlformats.org/officeDocument/2006/relationships/image" Target="../media/image2.gif"/><Relationship Id="rId5" Type="http://schemas.openxmlformats.org/officeDocument/2006/relationships/hyperlink" Target="http://www.scmgg.com/media/08-como-medir-LA-FRAGILIDAD-consulta-medica.pdf" TargetMode="External"/><Relationship Id="rId4" Type="http://schemas.openxmlformats.org/officeDocument/2006/relationships/hyperlink" Target="http://www.lmee-svmt.org/archivos/131004_DrVicente_MANUAL_VALORACION_GRADOS_FUNCIONALES_CARDIOPATIAS.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vivifrail.com/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260648"/>
            <a:ext cx="8280920" cy="2301240"/>
          </a:xfrm>
        </p:spPr>
        <p:txBody>
          <a:bodyPr>
            <a:normAutofit/>
          </a:bodyPr>
          <a:lstStyle/>
          <a:p>
            <a:pPr algn="ctr"/>
            <a:r>
              <a:rPr lang="es-ES" sz="5400" dirty="0" smtClean="0">
                <a:solidFill>
                  <a:srgbClr val="2FC1BA"/>
                </a:solidFill>
                <a:latin typeface="Calibri" panose="020F0502020204030204" pitchFamily="34" charset="0"/>
              </a:rPr>
              <a:t>Ejercicio físico y rehabilitación cardiaca</a:t>
            </a:r>
            <a:endParaRPr lang="es-ES" sz="5400" dirty="0">
              <a:solidFill>
                <a:srgbClr val="2FC1BA"/>
              </a:solidFill>
              <a:latin typeface="Calibri" panose="020F0502020204030204" pitchFamily="34" charset="0"/>
            </a:endParaRPr>
          </a:p>
        </p:txBody>
      </p:sp>
      <p:sp>
        <p:nvSpPr>
          <p:cNvPr id="3" name="2 Subtítulo"/>
          <p:cNvSpPr>
            <a:spLocks noGrp="1"/>
          </p:cNvSpPr>
          <p:nvPr>
            <p:ph type="subTitle" idx="1"/>
          </p:nvPr>
        </p:nvSpPr>
        <p:spPr>
          <a:xfrm>
            <a:off x="323528" y="2852936"/>
            <a:ext cx="8424936" cy="1368152"/>
          </a:xfrm>
        </p:spPr>
        <p:txBody>
          <a:bodyPr>
            <a:noAutofit/>
          </a:bodyPr>
          <a:lstStyle/>
          <a:p>
            <a:pPr algn="ctr"/>
            <a:r>
              <a:rPr lang="es-ES" sz="4000" b="1" dirty="0" smtClean="0">
                <a:latin typeface="Constantia" panose="02030602050306030303" pitchFamily="18" charset="0"/>
              </a:rPr>
              <a:t>EL TRABAJO DE FUERZA EN PACIENTES CARDIÓPATAS</a:t>
            </a:r>
            <a:endParaRPr lang="es-ES" sz="4000" b="1" dirty="0">
              <a:latin typeface="Constantia" panose="02030602050306030303" pitchFamily="18" charset="0"/>
            </a:endParaRPr>
          </a:p>
        </p:txBody>
      </p:sp>
      <p:pic>
        <p:nvPicPr>
          <p:cNvPr id="4"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3205736" y="4725144"/>
            <a:ext cx="2643206" cy="1557310"/>
          </a:xfrm>
          <a:prstGeom prst="rect">
            <a:avLst/>
          </a:prstGeom>
          <a:noFill/>
        </p:spPr>
      </p:pic>
    </p:spTree>
    <p:extLst>
      <p:ext uri="{BB962C8B-B14F-4D97-AF65-F5344CB8AC3E}">
        <p14:creationId xmlns:p14="http://schemas.microsoft.com/office/powerpoint/2010/main" val="40440105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CONTENIDOS</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4"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
        <p:nvSpPr>
          <p:cNvPr id="6" name="5 Marcador de contenido"/>
          <p:cNvSpPr>
            <a:spLocks noGrp="1"/>
          </p:cNvSpPr>
          <p:nvPr>
            <p:ph idx="1"/>
          </p:nvPr>
        </p:nvSpPr>
        <p:spPr>
          <a:xfrm>
            <a:off x="457200" y="1600200"/>
            <a:ext cx="8075240" cy="4525963"/>
          </a:xfrm>
        </p:spPr>
        <p:txBody>
          <a:bodyPr>
            <a:normAutofit lnSpcReduction="10000"/>
          </a:bodyPr>
          <a:lstStyle/>
          <a:p>
            <a:pPr marL="550926" indent="-514350">
              <a:buFont typeface="+mj-lt"/>
              <a:buAutoNum type="arabicPeriod"/>
            </a:pPr>
            <a:r>
              <a:rPr lang="es-ES" dirty="0" smtClean="0"/>
              <a:t>Que son las C.I. y Factores de riesgo</a:t>
            </a:r>
          </a:p>
          <a:p>
            <a:pPr marL="550926" indent="-514350">
              <a:buFont typeface="+mj-lt"/>
              <a:buAutoNum type="arabicPeriod"/>
            </a:pPr>
            <a:r>
              <a:rPr lang="es-ES" dirty="0" smtClean="0"/>
              <a:t>Deterioros funcionales en pacientes Cardiópatas</a:t>
            </a:r>
          </a:p>
          <a:p>
            <a:pPr marL="550926" indent="-514350">
              <a:buFont typeface="+mj-lt"/>
              <a:buAutoNum type="arabicPeriod"/>
            </a:pPr>
            <a:r>
              <a:rPr lang="es-ES" dirty="0" smtClean="0"/>
              <a:t>Circulo vicioso del sedentarismo</a:t>
            </a:r>
          </a:p>
          <a:p>
            <a:pPr marL="550926" indent="-514350">
              <a:buFont typeface="+mj-lt"/>
              <a:buAutoNum type="arabicPeriod"/>
            </a:pPr>
            <a:r>
              <a:rPr lang="es-ES" dirty="0" smtClean="0"/>
              <a:t>Beneficios del ejercicio físico</a:t>
            </a:r>
          </a:p>
          <a:p>
            <a:pPr lvl="1"/>
            <a:r>
              <a:rPr lang="es-ES" dirty="0" smtClean="0"/>
              <a:t>Beneficios del Ejercicio aeróbico</a:t>
            </a:r>
          </a:p>
          <a:p>
            <a:pPr lvl="1"/>
            <a:r>
              <a:rPr lang="es-ES" dirty="0" smtClean="0"/>
              <a:t>Beneficios del ejercicio de Fuerza</a:t>
            </a:r>
            <a:endParaRPr lang="es-ES" dirty="0"/>
          </a:p>
          <a:p>
            <a:pPr marL="550926" indent="-514350">
              <a:buFont typeface="+mj-lt"/>
              <a:buAutoNum type="arabicPeriod"/>
            </a:pPr>
            <a:r>
              <a:rPr lang="es-ES" dirty="0" smtClean="0"/>
              <a:t>Diseño de un Programa de Fuerza para Cardiópatas</a:t>
            </a:r>
          </a:p>
          <a:p>
            <a:endParaRPr lang="es-ES" dirty="0" smtClean="0"/>
          </a:p>
          <a:p>
            <a:endParaRPr lang="es-ES" dirty="0"/>
          </a:p>
        </p:txBody>
      </p:sp>
    </p:spTree>
    <p:extLst>
      <p:ext uri="{BB962C8B-B14F-4D97-AF65-F5344CB8AC3E}">
        <p14:creationId xmlns:p14="http://schemas.microsoft.com/office/powerpoint/2010/main" val="2079972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algn="ctr"/>
            <a:r>
              <a:rPr lang="es-ES" altLang="es-ES" b="1" dirty="0">
                <a:solidFill>
                  <a:srgbClr val="00B0F0"/>
                </a:solidFill>
                <a:effectLst>
                  <a:outerShdw blurRad="38100" dist="38100" dir="2700000" algn="tl">
                    <a:srgbClr val="000000">
                      <a:alpha val="43137"/>
                    </a:srgbClr>
                  </a:outerShdw>
                </a:effectLst>
                <a:latin typeface="Calibri" panose="020F0502020204030204" pitchFamily="34" charset="0"/>
              </a:rPr>
              <a:t>¿QUÉ SON?</a:t>
            </a:r>
          </a:p>
        </p:txBody>
      </p:sp>
      <p:sp>
        <p:nvSpPr>
          <p:cNvPr id="220163" name="Rectangle 3"/>
          <p:cNvSpPr>
            <a:spLocks noGrp="1" noChangeArrowheads="1"/>
          </p:cNvSpPr>
          <p:nvPr>
            <p:ph type="body" idx="1"/>
          </p:nvPr>
        </p:nvSpPr>
        <p:spPr/>
        <p:txBody>
          <a:bodyPr/>
          <a:lstStyle/>
          <a:p>
            <a:r>
              <a:rPr lang="es-ES" altLang="es-ES" dirty="0"/>
              <a:t>“Designación genérica para un conjunto de trastornos íntimamente relacionados, en donde hay un </a:t>
            </a:r>
            <a:r>
              <a:rPr lang="es-ES" altLang="es-ES" dirty="0">
                <a:solidFill>
                  <a:srgbClr val="00B0F0"/>
                </a:solidFill>
              </a:rPr>
              <a:t>desequilibrio</a:t>
            </a:r>
            <a:r>
              <a:rPr lang="es-ES" altLang="es-ES" dirty="0"/>
              <a:t> entre el </a:t>
            </a:r>
            <a:r>
              <a:rPr lang="es-ES" altLang="es-ES" dirty="0">
                <a:solidFill>
                  <a:srgbClr val="00B0F0"/>
                </a:solidFill>
              </a:rPr>
              <a:t>suministro</a:t>
            </a:r>
            <a:r>
              <a:rPr lang="es-ES" altLang="es-ES" dirty="0"/>
              <a:t> de oxígeno y sustratos con la </a:t>
            </a:r>
            <a:r>
              <a:rPr lang="es-ES" altLang="es-ES" dirty="0">
                <a:solidFill>
                  <a:srgbClr val="00B0F0"/>
                </a:solidFill>
              </a:rPr>
              <a:t>demanda</a:t>
            </a:r>
            <a:r>
              <a:rPr lang="es-ES" altLang="es-ES" dirty="0"/>
              <a:t> cardiaca”.</a:t>
            </a:r>
          </a:p>
        </p:txBody>
      </p:sp>
      <p:pic>
        <p:nvPicPr>
          <p:cNvPr id="5"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pic>
        <p:nvPicPr>
          <p:cNvPr id="1026" name="Picture 2" descr="http://www.fac.org.ar/publico/doc/noprof/imag/coron0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3943433"/>
            <a:ext cx="2376264"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4324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anim calcmode="lin" valueType="num">
                                      <p:cBhvr additive="base">
                                        <p:cTn id="7" dur="500" fill="hold"/>
                                        <p:tgtEl>
                                          <p:spTgt spid="2201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01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grpId="1" nodeType="clickEffect">
                                  <p:stCondLst>
                                    <p:cond delay="0"/>
                                  </p:stCondLst>
                                  <p:childTnLst>
                                    <p:set>
                                      <p:cBhvr>
                                        <p:cTn id="12" dur="1" fill="hold">
                                          <p:stCondLst>
                                            <p:cond delay="0"/>
                                          </p:stCondLst>
                                        </p:cTn>
                                        <p:tgtEl>
                                          <p:spTgt spid="220163">
                                            <p:txEl>
                                              <p:pRg st="0" end="0"/>
                                            </p:txEl>
                                          </p:spTgt>
                                        </p:tgtEl>
                                        <p:attrNameLst>
                                          <p:attrName>style.visibility</p:attrName>
                                        </p:attrNameLst>
                                      </p:cBhvr>
                                      <p:to>
                                        <p:strVal val="visible"/>
                                      </p:to>
                                    </p:set>
                                    <p:animEffect transition="in" filter="box(in)">
                                      <p:cBhvr>
                                        <p:cTn id="13" dur="500"/>
                                        <p:tgtEl>
                                          <p:spTgt spid="220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build="p"/>
      <p:bldP spid="22016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Marcador de contenido"/>
          <p:cNvGraphicFramePr>
            <a:graphicFrameLocks noGrp="1"/>
          </p:cNvGraphicFramePr>
          <p:nvPr>
            <p:ph/>
            <p:extLst>
              <p:ext uri="{D42A27DB-BD31-4B8C-83A1-F6EECF244321}">
                <p14:modId xmlns:p14="http://schemas.microsoft.com/office/powerpoint/2010/main" val="16575911"/>
              </p:ext>
            </p:extLst>
          </p:nvPr>
        </p:nvGraphicFramePr>
        <p:xfrm>
          <a:off x="323528" y="2060848"/>
          <a:ext cx="8370416" cy="4081688"/>
        </p:xfrm>
        <a:graphic>
          <a:graphicData uri="http://schemas.openxmlformats.org/drawingml/2006/table">
            <a:tbl>
              <a:tblPr firstRow="1" bandRow="1">
                <a:tableStyleId>{5C22544A-7EE6-4342-B048-85BDC9FD1C3A}</a:tableStyleId>
              </a:tblPr>
              <a:tblGrid>
                <a:gridCol w="4185208"/>
                <a:gridCol w="4185208"/>
              </a:tblGrid>
              <a:tr h="637448">
                <a:tc>
                  <a:txBody>
                    <a:bodyPr/>
                    <a:lstStyle/>
                    <a:p>
                      <a:pPr algn="ctr"/>
                      <a:r>
                        <a:rPr lang="es-ES" sz="1700" dirty="0" smtClean="0"/>
                        <a:t>NO MODIFICABLES  y</a:t>
                      </a:r>
                      <a:r>
                        <a:rPr lang="es-ES" sz="1700" baseline="0" dirty="0" smtClean="0"/>
                        <a:t> DEPENDIENTES</a:t>
                      </a:r>
                      <a:endParaRPr lang="es-ES" sz="1700" dirty="0"/>
                    </a:p>
                  </a:txBody>
                  <a:tcPr/>
                </a:tc>
                <a:tc>
                  <a:txBody>
                    <a:bodyPr/>
                    <a:lstStyle/>
                    <a:p>
                      <a:pPr algn="ctr"/>
                      <a:r>
                        <a:rPr lang="es-ES" sz="1700" dirty="0" smtClean="0"/>
                        <a:t>MODIFICABLES e</a:t>
                      </a:r>
                      <a:r>
                        <a:rPr lang="es-ES" sz="1700" baseline="0" dirty="0" smtClean="0"/>
                        <a:t> </a:t>
                      </a:r>
                      <a:r>
                        <a:rPr lang="es-ES" sz="1700" dirty="0" smtClean="0"/>
                        <a:t>INDEPENDIENTES</a:t>
                      </a:r>
                      <a:endParaRPr lang="es-ES" sz="1700" dirty="0"/>
                    </a:p>
                  </a:txBody>
                  <a:tcPr/>
                </a:tc>
              </a:tr>
              <a:tr h="3250984">
                <a:tc>
                  <a:txBody>
                    <a:bodyPr/>
                    <a:lstStyle/>
                    <a:p>
                      <a:pPr marL="285750" indent="-285750">
                        <a:buFont typeface="Arial" panose="020B0604020202020204" pitchFamily="34" charset="0"/>
                        <a:buChar char="•"/>
                      </a:pPr>
                      <a:r>
                        <a:rPr lang="es-ES" sz="2000" dirty="0" smtClean="0"/>
                        <a:t>Edad</a:t>
                      </a:r>
                    </a:p>
                    <a:p>
                      <a:pPr marL="285750" indent="-285750">
                        <a:buFont typeface="Arial" panose="020B0604020202020204" pitchFamily="34" charset="0"/>
                        <a:buChar char="•"/>
                      </a:pPr>
                      <a:r>
                        <a:rPr lang="es-ES" sz="2000" dirty="0" smtClean="0"/>
                        <a:t>Sexo</a:t>
                      </a:r>
                    </a:p>
                    <a:p>
                      <a:pPr marL="285750" indent="-285750">
                        <a:buFont typeface="Arial" panose="020B0604020202020204" pitchFamily="34" charset="0"/>
                        <a:buChar char="•"/>
                      </a:pPr>
                      <a:r>
                        <a:rPr lang="es-ES" sz="2000" dirty="0" smtClean="0"/>
                        <a:t>Historial</a:t>
                      </a:r>
                      <a:r>
                        <a:rPr lang="es-ES" sz="2000" baseline="0" dirty="0" smtClean="0"/>
                        <a:t> familiar </a:t>
                      </a:r>
                    </a:p>
                    <a:p>
                      <a:pPr marL="285750" indent="-285750">
                        <a:buFont typeface="Arial" panose="020B0604020202020204" pitchFamily="34" charset="0"/>
                        <a:buChar char="•"/>
                      </a:pPr>
                      <a:r>
                        <a:rPr lang="es-ES" sz="2000" baseline="0" dirty="0" smtClean="0"/>
                        <a:t>Origen étnico</a:t>
                      </a:r>
                      <a:endParaRPr lang="es-ES" sz="2000" dirty="0"/>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2000" dirty="0" smtClean="0"/>
                        <a:t>Factores psico-sociales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s-ES" sz="2000" dirty="0" smtClean="0"/>
                    </a:p>
                    <a:p>
                      <a:pPr marL="285750" indent="-285750">
                        <a:buFont typeface="Arial" panose="020B0604020202020204" pitchFamily="34" charset="0"/>
                        <a:buChar char="•"/>
                      </a:pPr>
                      <a:r>
                        <a:rPr lang="es-ES" sz="2000" dirty="0" smtClean="0"/>
                        <a:t>Tabaquismo</a:t>
                      </a:r>
                    </a:p>
                    <a:p>
                      <a:pPr marL="285750" indent="-285750">
                        <a:buFont typeface="Arial" panose="020B0604020202020204" pitchFamily="34" charset="0"/>
                        <a:buChar char="•"/>
                      </a:pPr>
                      <a:r>
                        <a:rPr lang="es-ES" sz="2000" dirty="0" smtClean="0"/>
                        <a:t>Alcoholismo</a:t>
                      </a:r>
                    </a:p>
                    <a:p>
                      <a:pPr marL="285750" indent="-285750">
                        <a:buFont typeface="Arial" panose="020B0604020202020204" pitchFamily="34" charset="0"/>
                        <a:buChar char="•"/>
                      </a:pPr>
                      <a:r>
                        <a:rPr lang="es-ES" sz="2000" dirty="0" smtClean="0"/>
                        <a:t>Malos hábitos alimenticios</a:t>
                      </a:r>
                    </a:p>
                    <a:p>
                      <a:pPr marL="285750" indent="-285750">
                        <a:buFont typeface="Arial" panose="020B0604020202020204" pitchFamily="34" charset="0"/>
                        <a:buChar char="•"/>
                      </a:pPr>
                      <a:r>
                        <a:rPr lang="es-ES" sz="2000" dirty="0" smtClean="0"/>
                        <a:t>Sedentarismo</a:t>
                      </a:r>
                    </a:p>
                    <a:p>
                      <a:pPr marL="0" indent="0">
                        <a:buFont typeface="Arial" panose="020B0604020202020204" pitchFamily="34" charset="0"/>
                        <a:buNone/>
                      </a:pPr>
                      <a:endParaRPr lang="es-ES" sz="2000" dirty="0" smtClean="0"/>
                    </a:p>
                    <a:p>
                      <a:pPr marL="285750" indent="-285750">
                        <a:buFont typeface="Arial" panose="020B0604020202020204" pitchFamily="34" charset="0"/>
                        <a:buChar char="•"/>
                      </a:pPr>
                      <a:r>
                        <a:rPr lang="es-ES" sz="2000" dirty="0" smtClean="0"/>
                        <a:t>Obesidad</a:t>
                      </a:r>
                    </a:p>
                    <a:p>
                      <a:pPr marL="285750" indent="-285750">
                        <a:buFont typeface="Arial" panose="020B0604020202020204" pitchFamily="34" charset="0"/>
                        <a:buChar char="•"/>
                      </a:pPr>
                      <a:r>
                        <a:rPr lang="es-ES" sz="2000" dirty="0" smtClean="0"/>
                        <a:t>Hipertensión</a:t>
                      </a:r>
                    </a:p>
                    <a:p>
                      <a:pPr marL="285750" indent="-285750">
                        <a:buFont typeface="Arial" panose="020B0604020202020204" pitchFamily="34" charset="0"/>
                        <a:buChar char="•"/>
                      </a:pPr>
                      <a:r>
                        <a:rPr lang="es-ES" sz="2000" dirty="0" smtClean="0"/>
                        <a:t>Niveles elevados de glucosa</a:t>
                      </a:r>
                    </a:p>
                    <a:p>
                      <a:pPr marL="285750" indent="-285750">
                        <a:buFont typeface="Arial" panose="020B0604020202020204" pitchFamily="34" charset="0"/>
                        <a:buChar char="•"/>
                      </a:pPr>
                      <a:r>
                        <a:rPr lang="es-ES" sz="2000" dirty="0" smtClean="0"/>
                        <a:t>Colesterol</a:t>
                      </a:r>
                      <a:endParaRPr lang="es-ES" sz="2000" dirty="0"/>
                    </a:p>
                  </a:txBody>
                  <a:tcPr/>
                </a:tc>
              </a:tr>
            </a:tbl>
          </a:graphicData>
        </a:graphic>
      </p:graphicFrame>
      <p:sp>
        <p:nvSpPr>
          <p:cNvPr id="6" name="Rectangle 2"/>
          <p:cNvSpPr txBox="1">
            <a:spLocks noChangeArrowheads="1"/>
          </p:cNvSpPr>
          <p:nvPr/>
        </p:nvSpPr>
        <p:spPr>
          <a:xfrm>
            <a:off x="179512" y="379385"/>
            <a:ext cx="8784975" cy="792088"/>
          </a:xfrm>
          <a:prstGeom prst="rect">
            <a:avLst/>
          </a:prstGeom>
        </p:spPr>
        <p:txBody>
          <a:bodyPr vert="horz" lIns="0" rIns="0" bIns="0" anchor="b">
            <a:normAutofit fontScale="850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s-ES" sz="4800" b="1" dirty="0" smtClean="0">
                <a:solidFill>
                  <a:srgbClr val="00B0F0"/>
                </a:solidFill>
                <a:effectLst>
                  <a:outerShdw blurRad="38100" dist="25400" dir="5400000" algn="tl" rotWithShape="0">
                    <a:srgbClr val="000000">
                      <a:alpha val="43000"/>
                    </a:srgbClr>
                  </a:outerShdw>
                </a:effectLst>
                <a:latin typeface="Calibri" panose="020F0502020204030204" pitchFamily="34" charset="0"/>
              </a:rPr>
              <a:t>FACTORES DE RIESGO CARDIOVASCULAR</a:t>
            </a:r>
          </a:p>
        </p:txBody>
      </p:sp>
      <p:sp>
        <p:nvSpPr>
          <p:cNvPr id="4" name="3 Flecha abajo"/>
          <p:cNvSpPr/>
          <p:nvPr/>
        </p:nvSpPr>
        <p:spPr>
          <a:xfrm>
            <a:off x="5457800" y="3104964"/>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Flecha abajo"/>
          <p:cNvSpPr/>
          <p:nvPr/>
        </p:nvSpPr>
        <p:spPr>
          <a:xfrm>
            <a:off x="5457800" y="4616977"/>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1"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28690594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ukiaren leku-marka 1"/>
          <p:cNvSpPr>
            <a:spLocks noGrp="1"/>
          </p:cNvSpPr>
          <p:nvPr>
            <p:ph/>
          </p:nvPr>
        </p:nvSpPr>
        <p:spPr>
          <a:xfrm>
            <a:off x="194973" y="1484784"/>
            <a:ext cx="3816424" cy="1944216"/>
          </a:xfrm>
          <a:solidFill>
            <a:schemeClr val="accent1"/>
          </a:solidFill>
        </p:spPr>
        <p:txBody>
          <a:bodyPr>
            <a:normAutofit/>
          </a:bodyPr>
          <a:lstStyle/>
          <a:p>
            <a:pPr marL="36576" indent="0">
              <a:buNone/>
            </a:pPr>
            <a:r>
              <a:rPr lang="es-ES" sz="2400" dirty="0" smtClean="0"/>
              <a:t>▼ VO</a:t>
            </a:r>
            <a:r>
              <a:rPr lang="es-ES" sz="2400" baseline="-25000" dirty="0" smtClean="0"/>
              <a:t>2</a:t>
            </a:r>
            <a:r>
              <a:rPr lang="es-ES" sz="2400" dirty="0" smtClean="0"/>
              <a:t>máx</a:t>
            </a:r>
          </a:p>
          <a:p>
            <a:pPr marL="36576" indent="0">
              <a:buNone/>
            </a:pPr>
            <a:r>
              <a:rPr lang="es-ES" sz="2400" dirty="0"/>
              <a:t>▼ </a:t>
            </a:r>
            <a:r>
              <a:rPr lang="es-ES" sz="2400" dirty="0" smtClean="0"/>
              <a:t>Masa muscular</a:t>
            </a:r>
          </a:p>
          <a:p>
            <a:pPr marL="36576" indent="0">
              <a:buNone/>
            </a:pPr>
            <a:r>
              <a:rPr lang="es-ES" sz="2400" dirty="0"/>
              <a:t>▼ </a:t>
            </a:r>
            <a:r>
              <a:rPr lang="es-ES" sz="2400" dirty="0" smtClean="0"/>
              <a:t>Fuerza muscular</a:t>
            </a:r>
          </a:p>
          <a:p>
            <a:pPr marL="36576" indent="0">
              <a:buNone/>
            </a:pPr>
            <a:r>
              <a:rPr lang="es-ES" sz="2400" dirty="0"/>
              <a:t>▼ </a:t>
            </a:r>
            <a:r>
              <a:rPr lang="es-ES" sz="2400" dirty="0" smtClean="0"/>
              <a:t>Movilidad articular</a:t>
            </a:r>
            <a:endParaRPr lang="es-ES" sz="2400" dirty="0"/>
          </a:p>
        </p:txBody>
      </p:sp>
      <p:sp>
        <p:nvSpPr>
          <p:cNvPr id="3" name="Rectangle 2"/>
          <p:cNvSpPr txBox="1">
            <a:spLocks noChangeArrowheads="1"/>
          </p:cNvSpPr>
          <p:nvPr/>
        </p:nvSpPr>
        <p:spPr>
          <a:xfrm>
            <a:off x="179512" y="379385"/>
            <a:ext cx="8784975" cy="7920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s-ES" sz="4800" b="1" dirty="0" smtClean="0">
                <a:solidFill>
                  <a:srgbClr val="00B0F0"/>
                </a:solidFill>
                <a:effectLst>
                  <a:outerShdw blurRad="38100" dist="25400" dir="5400000" algn="tl" rotWithShape="0">
                    <a:srgbClr val="000000">
                      <a:alpha val="43000"/>
                    </a:srgbClr>
                  </a:outerShdw>
                </a:effectLst>
                <a:latin typeface="Calibri" panose="020F0502020204030204" pitchFamily="34" charset="0"/>
              </a:rPr>
              <a:t>DETERIOROS FUNCIONALES</a:t>
            </a:r>
          </a:p>
        </p:txBody>
      </p:sp>
      <p:sp>
        <p:nvSpPr>
          <p:cNvPr id="6" name="Edukiaren leku-marka 1"/>
          <p:cNvSpPr txBox="1">
            <a:spLocks/>
          </p:cNvSpPr>
          <p:nvPr/>
        </p:nvSpPr>
        <p:spPr>
          <a:xfrm>
            <a:off x="5147555" y="1268760"/>
            <a:ext cx="3816424" cy="2232248"/>
          </a:xfrm>
          <a:prstGeom prst="rect">
            <a:avLst/>
          </a:prstGeom>
          <a:solidFill>
            <a:schemeClr val="accent3"/>
          </a:solidFill>
        </p:spPr>
        <p:txBody>
          <a:bodyPr vert="horz">
            <a:normAutofit fontScale="85000" lnSpcReduction="20000"/>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Font typeface="Wingdings 2"/>
              <a:buNone/>
            </a:pPr>
            <a:r>
              <a:rPr lang="es-ES" sz="2400" dirty="0" smtClean="0"/>
              <a:t>▼ Capacidad de andar</a:t>
            </a:r>
          </a:p>
          <a:p>
            <a:pPr marL="36576" indent="0">
              <a:buFont typeface="Wingdings 2"/>
              <a:buNone/>
            </a:pPr>
            <a:r>
              <a:rPr lang="es-ES" sz="2400" dirty="0" smtClean="0"/>
              <a:t>▼ Equilibrio</a:t>
            </a:r>
          </a:p>
          <a:p>
            <a:pPr marL="36576" indent="0">
              <a:buNone/>
            </a:pPr>
            <a:r>
              <a:rPr lang="es-ES" sz="2400" dirty="0" smtClean="0"/>
              <a:t>- Dificultad para sentarse y levantarse</a:t>
            </a:r>
          </a:p>
          <a:p>
            <a:pPr marL="36576" indent="0">
              <a:buFont typeface="Wingdings 2"/>
              <a:buNone/>
            </a:pPr>
            <a:r>
              <a:rPr lang="es-ES" sz="2400" dirty="0" smtClean="0"/>
              <a:t>- Subir escaleras</a:t>
            </a:r>
          </a:p>
          <a:p>
            <a:pPr marL="36576" indent="0">
              <a:buFont typeface="Wingdings 2"/>
              <a:buNone/>
            </a:pPr>
            <a:r>
              <a:rPr lang="es-ES" sz="2400" dirty="0" smtClean="0"/>
              <a:t>- Patrón respiratorio alterado</a:t>
            </a:r>
          </a:p>
          <a:p>
            <a:pPr marL="36576" indent="0">
              <a:buNone/>
            </a:pPr>
            <a:r>
              <a:rPr lang="es-ES" sz="2400" dirty="0" smtClean="0"/>
              <a:t>- Incapacidad para trabajar</a:t>
            </a:r>
          </a:p>
        </p:txBody>
      </p:sp>
      <p:sp>
        <p:nvSpPr>
          <p:cNvPr id="7" name="Edukiaren leku-marka 1"/>
          <p:cNvSpPr txBox="1">
            <a:spLocks/>
          </p:cNvSpPr>
          <p:nvPr/>
        </p:nvSpPr>
        <p:spPr>
          <a:xfrm>
            <a:off x="5327320" y="4542493"/>
            <a:ext cx="3456893" cy="1944216"/>
          </a:xfrm>
          <a:prstGeom prst="rect">
            <a:avLst/>
          </a:prstGeom>
          <a:solidFill>
            <a:schemeClr val="accent3">
              <a:lumMod val="60000"/>
              <a:lumOff val="40000"/>
            </a:schemeClr>
          </a:solidFill>
        </p:spPr>
        <p:txBody>
          <a:bodyPr vert="horz">
            <a:normAutofit fontScale="92500" lnSpcReduction="10000"/>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76" indent="0">
              <a:buNone/>
            </a:pPr>
            <a:r>
              <a:rPr lang="es-ES" sz="2400" dirty="0" smtClean="0">
                <a:solidFill>
                  <a:schemeClr val="bg1"/>
                </a:solidFill>
              </a:rPr>
              <a:t>Test Funcionales</a:t>
            </a:r>
          </a:p>
          <a:p>
            <a:pPr>
              <a:buFontTx/>
              <a:buChar char="-"/>
            </a:pPr>
            <a:r>
              <a:rPr lang="es-ES" sz="1400" dirty="0" smtClean="0">
                <a:solidFill>
                  <a:schemeClr val="bg1"/>
                </a:solidFill>
              </a:rPr>
              <a:t>6MWT</a:t>
            </a:r>
          </a:p>
          <a:p>
            <a:pPr>
              <a:buFontTx/>
              <a:buChar char="-"/>
            </a:pPr>
            <a:r>
              <a:rPr lang="es-ES" sz="1400" dirty="0" smtClean="0">
                <a:solidFill>
                  <a:schemeClr val="bg1"/>
                </a:solidFill>
              </a:rPr>
              <a:t>5xSST</a:t>
            </a:r>
          </a:p>
          <a:p>
            <a:pPr>
              <a:buFontTx/>
              <a:buChar char="-"/>
            </a:pPr>
            <a:r>
              <a:rPr lang="es-ES" sz="1400" dirty="0" smtClean="0">
                <a:solidFill>
                  <a:schemeClr val="bg1"/>
                </a:solidFill>
              </a:rPr>
              <a:t>Test equilibrio</a:t>
            </a:r>
          </a:p>
          <a:p>
            <a:pPr>
              <a:buFontTx/>
              <a:buChar char="-"/>
            </a:pPr>
            <a:r>
              <a:rPr lang="es-ES" sz="1400" dirty="0" smtClean="0">
                <a:solidFill>
                  <a:schemeClr val="bg1"/>
                </a:solidFill>
              </a:rPr>
              <a:t>4 </a:t>
            </a:r>
            <a:r>
              <a:rPr lang="es-ES" sz="1400" dirty="0" err="1" smtClean="0">
                <a:solidFill>
                  <a:schemeClr val="bg1"/>
                </a:solidFill>
              </a:rPr>
              <a:t>Meters</a:t>
            </a:r>
            <a:r>
              <a:rPr lang="es-ES" sz="1400" dirty="0" smtClean="0">
                <a:solidFill>
                  <a:schemeClr val="bg1"/>
                </a:solidFill>
              </a:rPr>
              <a:t> </a:t>
            </a:r>
            <a:r>
              <a:rPr lang="es-ES" sz="1400" dirty="0" err="1" smtClean="0">
                <a:solidFill>
                  <a:schemeClr val="bg1"/>
                </a:solidFill>
              </a:rPr>
              <a:t>walk</a:t>
            </a:r>
            <a:r>
              <a:rPr lang="es-ES" sz="1400" dirty="0" smtClean="0">
                <a:solidFill>
                  <a:schemeClr val="bg1"/>
                </a:solidFill>
              </a:rPr>
              <a:t> test</a:t>
            </a:r>
          </a:p>
          <a:p>
            <a:pPr>
              <a:buFontTx/>
              <a:buChar char="-"/>
            </a:pPr>
            <a:r>
              <a:rPr lang="es-ES" sz="1400" dirty="0" smtClean="0">
                <a:solidFill>
                  <a:schemeClr val="bg1"/>
                </a:solidFill>
              </a:rPr>
              <a:t>TUG</a:t>
            </a:r>
          </a:p>
          <a:p>
            <a:pPr marL="36576" indent="0">
              <a:buNone/>
            </a:pPr>
            <a:r>
              <a:rPr lang="es-ES" sz="2400" dirty="0" smtClean="0">
                <a:solidFill>
                  <a:schemeClr val="bg1"/>
                </a:solidFill>
              </a:rPr>
              <a:t>Cuestionarios</a:t>
            </a:r>
          </a:p>
          <a:p>
            <a:pPr marL="36576" indent="0">
              <a:buNone/>
            </a:pPr>
            <a:endParaRPr lang="es-ES" sz="1400" dirty="0">
              <a:solidFill>
                <a:schemeClr val="bg1"/>
              </a:solidFill>
            </a:endParaRPr>
          </a:p>
        </p:txBody>
      </p:sp>
      <p:sp>
        <p:nvSpPr>
          <p:cNvPr id="8" name="Edukiaren leku-marka 1"/>
          <p:cNvSpPr txBox="1">
            <a:spLocks/>
          </p:cNvSpPr>
          <p:nvPr/>
        </p:nvSpPr>
        <p:spPr>
          <a:xfrm>
            <a:off x="179513" y="4542493"/>
            <a:ext cx="3816930" cy="1944216"/>
          </a:xfrm>
          <a:prstGeom prst="rect">
            <a:avLst/>
          </a:prstGeom>
          <a:solidFill>
            <a:schemeClr val="accent1">
              <a:lumMod val="60000"/>
              <a:lumOff val="40000"/>
            </a:schemeClr>
          </a:solidFill>
        </p:spPr>
        <p:txBody>
          <a:bodyPr vert="horz">
            <a:normAutofit/>
          </a:bodyPr>
          <a:lst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r>
              <a:rPr lang="es-ES" sz="2400" dirty="0" smtClean="0">
                <a:solidFill>
                  <a:schemeClr val="bg1"/>
                </a:solidFill>
              </a:rPr>
              <a:t>Pruebas de esfuerzo</a:t>
            </a:r>
          </a:p>
          <a:p>
            <a:r>
              <a:rPr lang="es-ES" sz="2400" dirty="0" smtClean="0">
                <a:solidFill>
                  <a:schemeClr val="bg1"/>
                </a:solidFill>
              </a:rPr>
              <a:t>Antropometría, DEXA</a:t>
            </a:r>
          </a:p>
          <a:p>
            <a:r>
              <a:rPr lang="es-ES" sz="2400" dirty="0" smtClean="0">
                <a:solidFill>
                  <a:schemeClr val="bg1"/>
                </a:solidFill>
              </a:rPr>
              <a:t>Prensión manual…</a:t>
            </a:r>
          </a:p>
          <a:p>
            <a:endParaRPr lang="es-ES" sz="2400" dirty="0" smtClean="0">
              <a:solidFill>
                <a:schemeClr val="bg1"/>
              </a:solidFill>
            </a:endParaRPr>
          </a:p>
        </p:txBody>
      </p:sp>
      <p:sp>
        <p:nvSpPr>
          <p:cNvPr id="9" name="Behera gezia 8"/>
          <p:cNvSpPr/>
          <p:nvPr/>
        </p:nvSpPr>
        <p:spPr>
          <a:xfrm>
            <a:off x="1691680" y="3567554"/>
            <a:ext cx="800472" cy="86409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Behera gezia 9"/>
          <p:cNvSpPr/>
          <p:nvPr/>
        </p:nvSpPr>
        <p:spPr>
          <a:xfrm>
            <a:off x="6655531" y="3567554"/>
            <a:ext cx="800472" cy="86409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zker-eskuin gezia 11"/>
          <p:cNvSpPr/>
          <p:nvPr/>
        </p:nvSpPr>
        <p:spPr>
          <a:xfrm>
            <a:off x="4028526" y="5187698"/>
            <a:ext cx="1007604" cy="540060"/>
          </a:xfrm>
          <a:prstGeom prst="lef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
        <p:nvSpPr>
          <p:cNvPr id="14" name="Ezker-eskuin gezia 13"/>
          <p:cNvSpPr/>
          <p:nvPr/>
        </p:nvSpPr>
        <p:spPr>
          <a:xfrm>
            <a:off x="4068197" y="2258870"/>
            <a:ext cx="1007604" cy="540060"/>
          </a:xfrm>
          <a:prstGeom prst="lef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Laukizuzena 14"/>
          <p:cNvSpPr/>
          <p:nvPr/>
        </p:nvSpPr>
        <p:spPr>
          <a:xfrm>
            <a:off x="1294318" y="6486709"/>
            <a:ext cx="6476019" cy="369332"/>
          </a:xfrm>
          <a:prstGeom prst="rect">
            <a:avLst/>
          </a:prstGeom>
        </p:spPr>
        <p:txBody>
          <a:bodyPr wrap="square">
            <a:spAutoFit/>
          </a:bodyPr>
          <a:lstStyle/>
          <a:p>
            <a:pPr algn="ctr"/>
            <a:r>
              <a:rPr lang="es-ES" dirty="0" err="1" smtClean="0"/>
              <a:t>Mizner</a:t>
            </a:r>
            <a:r>
              <a:rPr lang="es-ES" dirty="0" smtClean="0"/>
              <a:t>, et al. (2010); </a:t>
            </a:r>
            <a:r>
              <a:rPr lang="es-ES" dirty="0" err="1" smtClean="0"/>
              <a:t>Guralnik</a:t>
            </a:r>
            <a:r>
              <a:rPr lang="es-ES" dirty="0" smtClean="0"/>
              <a:t> et al. (1994); Taylor (2004) </a:t>
            </a:r>
            <a:endParaRPr lang="es-ES" dirty="0"/>
          </a:p>
        </p:txBody>
      </p:sp>
      <p:sp>
        <p:nvSpPr>
          <p:cNvPr id="16" name="Eskuineko giltza 15"/>
          <p:cNvSpPr/>
          <p:nvPr/>
        </p:nvSpPr>
        <p:spPr>
          <a:xfrm>
            <a:off x="7146031" y="4869160"/>
            <a:ext cx="180529" cy="858598"/>
          </a:xfrm>
          <a:prstGeom prst="rightBrace">
            <a:avLst/>
          </a:prstGeom>
          <a:noFill/>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7" name="TestuKoadroa 16"/>
          <p:cNvSpPr txBox="1"/>
          <p:nvPr/>
        </p:nvSpPr>
        <p:spPr>
          <a:xfrm>
            <a:off x="7456003" y="5187698"/>
            <a:ext cx="1076437" cy="307777"/>
          </a:xfrm>
          <a:prstGeom prst="rect">
            <a:avLst/>
          </a:prstGeom>
          <a:noFill/>
        </p:spPr>
        <p:txBody>
          <a:bodyPr wrap="square" rtlCol="0">
            <a:spAutoFit/>
          </a:bodyPr>
          <a:lstStyle/>
          <a:p>
            <a:r>
              <a:rPr lang="es-ES" sz="1400" dirty="0" smtClean="0">
                <a:solidFill>
                  <a:schemeClr val="bg1"/>
                </a:solidFill>
              </a:rPr>
              <a:t>SPPB Test</a:t>
            </a:r>
            <a:endParaRPr lang="es-ES" sz="1400" dirty="0">
              <a:solidFill>
                <a:schemeClr val="bg1"/>
              </a:solidFill>
            </a:endParaRPr>
          </a:p>
        </p:txBody>
      </p:sp>
    </p:spTree>
    <p:extLst>
      <p:ext uri="{BB962C8B-B14F-4D97-AF65-F5344CB8AC3E}">
        <p14:creationId xmlns:p14="http://schemas.microsoft.com/office/powerpoint/2010/main" val="1331141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bwMode="auto">
          <a:xfrm>
            <a:off x="576592" y="1700808"/>
            <a:ext cx="7990813" cy="3230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txBox="1">
            <a:spLocks noChangeArrowheads="1"/>
          </p:cNvSpPr>
          <p:nvPr/>
        </p:nvSpPr>
        <p:spPr>
          <a:xfrm>
            <a:off x="179512" y="379385"/>
            <a:ext cx="8784975" cy="792088"/>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s-ES" sz="4800" b="1" dirty="0" smtClean="0">
                <a:solidFill>
                  <a:srgbClr val="00B0F0"/>
                </a:solidFill>
                <a:effectLst>
                  <a:outerShdw blurRad="38100" dist="25400" dir="5400000" algn="tl" rotWithShape="0">
                    <a:srgbClr val="000000">
                      <a:alpha val="43000"/>
                    </a:srgbClr>
                  </a:outerShdw>
                </a:effectLst>
                <a:latin typeface="Calibri" panose="020F0502020204030204" pitchFamily="34" charset="0"/>
              </a:rPr>
              <a:t>GRADOS DE FUNCIONALIDAD</a:t>
            </a:r>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514528"/>
            <a:ext cx="1728192" cy="755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5393404"/>
            <a:ext cx="2371725"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descr="http://bizkaikoa.bizkaia.net/irudiak/ald_logo_gorri.gif"/>
          <p:cNvPicPr>
            <a:picLocks noChangeAspect="1" noChangeArrowheads="1"/>
          </p:cNvPicPr>
          <p:nvPr/>
        </p:nvPicPr>
        <p:blipFill>
          <a:blip r:embed="rId5"/>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1499255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Elkartu 38"/>
          <p:cNvGrpSpPr/>
          <p:nvPr/>
        </p:nvGrpSpPr>
        <p:grpSpPr>
          <a:xfrm>
            <a:off x="251520" y="140505"/>
            <a:ext cx="8892480" cy="6717495"/>
            <a:chOff x="251520" y="281010"/>
            <a:chExt cx="8892480" cy="6717495"/>
          </a:xfrm>
        </p:grpSpPr>
        <p:sp>
          <p:nvSpPr>
            <p:cNvPr id="3" name="Laukizuzen biribildua 2"/>
            <p:cNvSpPr/>
            <p:nvPr/>
          </p:nvSpPr>
          <p:spPr>
            <a:xfrm>
              <a:off x="3082728" y="294872"/>
              <a:ext cx="2762726" cy="1093388"/>
            </a:xfrm>
            <a:prstGeom prst="roundRect">
              <a:avLst/>
            </a:prstGeom>
            <a:solidFill>
              <a:srgbClr val="F897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INACTIVIDAD FÍSICA</a:t>
              </a:r>
              <a:endParaRPr lang="es-ES" b="1" dirty="0"/>
            </a:p>
          </p:txBody>
        </p:sp>
        <p:sp>
          <p:nvSpPr>
            <p:cNvPr id="4" name="Laukizuzen biribildua 3"/>
            <p:cNvSpPr/>
            <p:nvPr/>
          </p:nvSpPr>
          <p:spPr>
            <a:xfrm>
              <a:off x="251520" y="2132856"/>
              <a:ext cx="2511896" cy="1296144"/>
            </a:xfrm>
            <a:prstGeom prst="roundRect">
              <a:avLst/>
            </a:prstGeom>
            <a:solidFill>
              <a:srgbClr val="F897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t>ENFERMEDAD</a:t>
              </a:r>
              <a:endParaRPr lang="es-ES" b="1" dirty="0"/>
            </a:p>
          </p:txBody>
        </p:sp>
        <p:sp>
          <p:nvSpPr>
            <p:cNvPr id="5" name="Laukizuzen biribildua 4"/>
            <p:cNvSpPr/>
            <p:nvPr/>
          </p:nvSpPr>
          <p:spPr>
            <a:xfrm>
              <a:off x="6156176" y="1814129"/>
              <a:ext cx="2787799" cy="2698576"/>
            </a:xfrm>
            <a:prstGeom prst="roundRect">
              <a:avLst/>
            </a:prstGeom>
            <a:solidFill>
              <a:srgbClr val="F89708"/>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s-ES" b="1" dirty="0" smtClean="0"/>
                <a:t>CONDICIÓN FÍSICA</a:t>
              </a:r>
            </a:p>
            <a:p>
              <a:pPr algn="ctr"/>
              <a:endParaRPr lang="es-ES" b="1" dirty="0" smtClean="0"/>
            </a:p>
            <a:p>
              <a:r>
                <a:rPr lang="es-ES" sz="1600" dirty="0" smtClean="0"/>
                <a:t>&lt; Fuerza y resistencia muscular</a:t>
              </a:r>
            </a:p>
            <a:p>
              <a:r>
                <a:rPr lang="es-ES" sz="1600" dirty="0" smtClean="0"/>
                <a:t>&lt; Resistencia </a:t>
              </a:r>
              <a:r>
                <a:rPr lang="es-ES" sz="1600" dirty="0" err="1" smtClean="0"/>
                <a:t>cardiorespiratoria</a:t>
              </a:r>
              <a:endParaRPr lang="es-ES" sz="1600" dirty="0" smtClean="0"/>
            </a:p>
            <a:p>
              <a:r>
                <a:rPr lang="es-ES" sz="1600" dirty="0" smtClean="0"/>
                <a:t>&lt; Flexibilidad y               movilidad</a:t>
              </a:r>
            </a:p>
            <a:p>
              <a:r>
                <a:rPr lang="es-ES" sz="1600" dirty="0" smtClean="0"/>
                <a:t>&lt; Equilibrio y coordinación</a:t>
              </a:r>
              <a:endParaRPr lang="es-ES" sz="1600" dirty="0"/>
            </a:p>
          </p:txBody>
        </p:sp>
        <p:sp>
          <p:nvSpPr>
            <p:cNvPr id="6" name="Laukizuzen biribildua 5"/>
            <p:cNvSpPr/>
            <p:nvPr/>
          </p:nvSpPr>
          <p:spPr>
            <a:xfrm>
              <a:off x="2879993" y="3854663"/>
              <a:ext cx="2952328" cy="2698576"/>
            </a:xfrm>
            <a:prstGeom prst="roundRect">
              <a:avLst/>
            </a:prstGeom>
            <a:solidFill>
              <a:srgbClr val="F89708"/>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s-ES" sz="1600" b="1" dirty="0" smtClean="0"/>
                <a:t>CAPACIDAD FUCNIONAL</a:t>
              </a:r>
            </a:p>
            <a:p>
              <a:pPr algn="ctr"/>
              <a:endParaRPr lang="es-ES" sz="1600" b="1" dirty="0" smtClean="0"/>
            </a:p>
            <a:p>
              <a:r>
                <a:rPr lang="es-ES" sz="1600" dirty="0" smtClean="0"/>
                <a:t>&gt; Fatiga y disnea</a:t>
              </a:r>
            </a:p>
            <a:p>
              <a:r>
                <a:rPr lang="es-ES" sz="1600" dirty="0"/>
                <a:t>&lt;</a:t>
              </a:r>
              <a:r>
                <a:rPr lang="es-ES" sz="1600" dirty="0" smtClean="0"/>
                <a:t> Capacidad caminar</a:t>
              </a:r>
            </a:p>
            <a:p>
              <a:r>
                <a:rPr lang="es-ES" sz="1600" dirty="0" smtClean="0"/>
                <a:t>&lt; Equilibrio</a:t>
              </a:r>
            </a:p>
            <a:p>
              <a:pPr marL="285750" indent="-285750">
                <a:buFont typeface="Wingdings" pitchFamily="2" charset="2"/>
                <a:buChar char="Ø"/>
              </a:pPr>
              <a:r>
                <a:rPr lang="es-ES" sz="1600" dirty="0" smtClean="0"/>
                <a:t>Riesgo caídas</a:t>
              </a:r>
            </a:p>
            <a:p>
              <a:r>
                <a:rPr lang="es-ES" sz="1600" dirty="0" smtClean="0"/>
                <a:t>&lt; Subir escaleras</a:t>
              </a:r>
            </a:p>
            <a:p>
              <a:r>
                <a:rPr lang="es-ES" sz="1600" dirty="0" smtClean="0"/>
                <a:t>&lt; Levantarse y sentarse</a:t>
              </a:r>
            </a:p>
            <a:p>
              <a:r>
                <a:rPr lang="es-ES" sz="1600" dirty="0" smtClean="0"/>
                <a:t>Patrón respiratorio alterado</a:t>
              </a:r>
            </a:p>
            <a:p>
              <a:r>
                <a:rPr lang="es-ES" sz="1600" dirty="0" smtClean="0"/>
                <a:t>Incapacidad para trabajar</a:t>
              </a:r>
            </a:p>
          </p:txBody>
        </p:sp>
        <p:sp>
          <p:nvSpPr>
            <p:cNvPr id="33" name="Lotura-marra zuzena 3"/>
            <p:cNvSpPr/>
            <p:nvPr/>
          </p:nvSpPr>
          <p:spPr>
            <a:xfrm>
              <a:off x="1341288" y="607420"/>
              <a:ext cx="1142480" cy="1206710"/>
            </a:xfrm>
            <a:custGeom>
              <a:avLst/>
              <a:gdLst/>
              <a:ahLst/>
              <a:cxnLst/>
              <a:rect l="0" t="0" r="0" b="0"/>
              <a:pathLst>
                <a:path>
                  <a:moveTo>
                    <a:pt x="232660" y="1250149"/>
                  </a:moveTo>
                  <a:arcTo wR="2245516" hR="2245516" stAng="12378757" swAng="1635024"/>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5" name="Lotura-marra zuzena 3"/>
            <p:cNvSpPr/>
            <p:nvPr/>
          </p:nvSpPr>
          <p:spPr>
            <a:xfrm>
              <a:off x="3052313" y="1640868"/>
              <a:ext cx="4491033" cy="4491033"/>
            </a:xfrm>
            <a:custGeom>
              <a:avLst/>
              <a:gdLst/>
              <a:ahLst/>
              <a:cxnLst/>
              <a:rect l="0" t="0" r="0" b="0"/>
              <a:pathLst>
                <a:path>
                  <a:moveTo>
                    <a:pt x="4258373" y="3240883"/>
                  </a:moveTo>
                  <a:arcTo wR="2245516" hR="2245516" stAng="1578757" swAng="1635024"/>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Lotura-marra zuzena 3"/>
            <p:cNvSpPr/>
            <p:nvPr/>
          </p:nvSpPr>
          <p:spPr>
            <a:xfrm>
              <a:off x="3082728" y="281010"/>
              <a:ext cx="4491033" cy="4491033"/>
            </a:xfrm>
            <a:custGeom>
              <a:avLst/>
              <a:gdLst/>
              <a:ahLst/>
              <a:cxnLst/>
              <a:rect l="0" t="0" r="0" b="0"/>
              <a:pathLst>
                <a:path>
                  <a:moveTo>
                    <a:pt x="3579215" y="438974"/>
                  </a:moveTo>
                  <a:arcTo wR="2245516" hR="2245516" stAng="18386219" swAng="1635024"/>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7" name="Lotura-marra zuzena 3"/>
            <p:cNvSpPr/>
            <p:nvPr/>
          </p:nvSpPr>
          <p:spPr>
            <a:xfrm>
              <a:off x="1291949" y="1019835"/>
              <a:ext cx="5008243" cy="4818330"/>
            </a:xfrm>
            <a:custGeom>
              <a:avLst/>
              <a:gdLst/>
              <a:ahLst/>
              <a:cxnLst/>
              <a:rect l="0" t="0" r="0" b="0"/>
              <a:pathLst>
                <a:path>
                  <a:moveTo>
                    <a:pt x="911818" y="4052058"/>
                  </a:moveTo>
                  <a:arcTo wR="2245516" hR="2245516" stAng="7586219" swAng="1635024"/>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pic>
          <p:nvPicPr>
            <p:cNvPr id="38" name="Picture 4" descr="http://bizkaikoa.bizkaia.net/irudiak/ald_logo_gorri.gif"/>
            <p:cNvPicPr>
              <a:picLocks noChangeAspect="1" noChangeArrowheads="1"/>
            </p:cNvPicPr>
            <p:nvPr/>
          </p:nvPicPr>
          <p:blipFill>
            <a:blip r:embed="rId2"/>
            <a:srcRect/>
            <a:stretch>
              <a:fillRect/>
            </a:stretch>
          </p:blipFill>
          <p:spPr bwMode="auto">
            <a:xfrm>
              <a:off x="8743950" y="6769905"/>
              <a:ext cx="400050" cy="228600"/>
            </a:xfrm>
            <a:prstGeom prst="rect">
              <a:avLst/>
            </a:prstGeom>
            <a:noFill/>
          </p:spPr>
        </p:pic>
      </p:grpSp>
      <p:sp>
        <p:nvSpPr>
          <p:cNvPr id="40" name="Laukizuzena 39"/>
          <p:cNvSpPr/>
          <p:nvPr/>
        </p:nvSpPr>
        <p:spPr>
          <a:xfrm>
            <a:off x="1294318" y="6486709"/>
            <a:ext cx="6476019" cy="307777"/>
          </a:xfrm>
          <a:prstGeom prst="rect">
            <a:avLst/>
          </a:prstGeom>
        </p:spPr>
        <p:txBody>
          <a:bodyPr wrap="square">
            <a:spAutoFit/>
          </a:bodyPr>
          <a:lstStyle/>
          <a:p>
            <a:pPr algn="ctr"/>
            <a:r>
              <a:rPr lang="es-ES" sz="1400" dirty="0" smtClean="0"/>
              <a:t>Programa Actívate- Aconseja Salud. Fundación MAPFRE</a:t>
            </a:r>
            <a:endParaRPr lang="es-ES" sz="1400" dirty="0"/>
          </a:p>
        </p:txBody>
      </p:sp>
    </p:spTree>
    <p:extLst>
      <p:ext uri="{BB962C8B-B14F-4D97-AF65-F5344CB8AC3E}">
        <p14:creationId xmlns:p14="http://schemas.microsoft.com/office/powerpoint/2010/main" val="27017286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bwMode="auto">
          <a:xfrm>
            <a:off x="539552" y="1772816"/>
            <a:ext cx="8229600" cy="4260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https://encrypted-tbn2.gstatic.com/images?q=tbn:ANd9GcTNPFECLMQAcRLFAzmDCHqOtV4V_fen7i9pLeJlTELgA73z3hUeOA"/>
          <p:cNvPicPr>
            <a:picLocks noChangeAspect="1" noChangeArrowheads="1"/>
          </p:cNvPicPr>
          <p:nvPr/>
        </p:nvPicPr>
        <p:blipFill>
          <a:blip r:embed="rId3"/>
          <a:srcRect/>
          <a:stretch>
            <a:fillRect/>
          </a:stretch>
        </p:blipFill>
        <p:spPr bwMode="auto">
          <a:xfrm>
            <a:off x="8701604" y="6597352"/>
            <a:ext cx="442395" cy="260648"/>
          </a:xfrm>
          <a:prstGeom prst="rect">
            <a:avLst/>
          </a:prstGeom>
          <a:noFill/>
        </p:spPr>
      </p:pic>
    </p:spTree>
    <p:extLst>
      <p:ext uri="{BB962C8B-B14F-4D97-AF65-F5344CB8AC3E}">
        <p14:creationId xmlns:p14="http://schemas.microsoft.com/office/powerpoint/2010/main" val="2481107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Line 7"/>
          <p:cNvSpPr>
            <a:spLocks noChangeShapeType="1"/>
          </p:cNvSpPr>
          <p:nvPr/>
        </p:nvSpPr>
        <p:spPr bwMode="auto">
          <a:xfrm>
            <a:off x="1688646" y="2223294"/>
            <a:ext cx="1588" cy="311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2" name="Line 10"/>
          <p:cNvSpPr>
            <a:spLocks noChangeShapeType="1"/>
          </p:cNvSpPr>
          <p:nvPr/>
        </p:nvSpPr>
        <p:spPr bwMode="auto">
          <a:xfrm>
            <a:off x="4712834" y="2007394"/>
            <a:ext cx="1587" cy="1857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3" name="Line 11"/>
          <p:cNvSpPr>
            <a:spLocks noChangeShapeType="1"/>
          </p:cNvSpPr>
          <p:nvPr/>
        </p:nvSpPr>
        <p:spPr bwMode="auto">
          <a:xfrm>
            <a:off x="1688646" y="2223294"/>
            <a:ext cx="57594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4" name="Line 12"/>
          <p:cNvSpPr>
            <a:spLocks noChangeShapeType="1"/>
          </p:cNvSpPr>
          <p:nvPr/>
        </p:nvSpPr>
        <p:spPr bwMode="auto">
          <a:xfrm>
            <a:off x="7448096" y="2223294"/>
            <a:ext cx="1588" cy="311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5" name="Rectangle 13"/>
          <p:cNvSpPr>
            <a:spLocks noGrp="1" noChangeArrowheads="1"/>
          </p:cNvSpPr>
          <p:nvPr>
            <p:ph type="body" idx="1"/>
          </p:nvPr>
        </p:nvSpPr>
        <p:spPr>
          <a:xfrm>
            <a:off x="536121" y="2564607"/>
            <a:ext cx="2305050" cy="712787"/>
          </a:xfrm>
          <a:solidFill>
            <a:srgbClr val="CCCCFF"/>
          </a:solidFill>
          <a:ln w="38100">
            <a:solidFill>
              <a:schemeClr val="tx1"/>
            </a:solidFill>
            <a:miter lim="800000"/>
            <a:headEnd/>
            <a:tailEnd/>
          </a:ln>
        </p:spPr>
        <p:txBody>
          <a:bodyPr/>
          <a:lstStyle/>
          <a:p>
            <a:pPr algn="ctr" eaLnBrk="1" hangingPunct="1">
              <a:buFontTx/>
              <a:buNone/>
            </a:pPr>
            <a:r>
              <a:rPr lang="es-ES" altLang="es-ES" sz="1800" b="1" dirty="0" smtClean="0">
                <a:solidFill>
                  <a:schemeClr val="bg1"/>
                </a:solidFill>
              </a:rPr>
              <a:t>ADAPTACIONES </a:t>
            </a:r>
          </a:p>
          <a:p>
            <a:pPr algn="ctr" eaLnBrk="1" hangingPunct="1">
              <a:buFontTx/>
              <a:buNone/>
            </a:pPr>
            <a:r>
              <a:rPr lang="es-ES" altLang="es-ES" sz="1800" b="1" dirty="0" smtClean="0">
                <a:solidFill>
                  <a:schemeClr val="bg1"/>
                </a:solidFill>
              </a:rPr>
              <a:t>CENTRALES</a:t>
            </a:r>
          </a:p>
        </p:txBody>
      </p:sp>
      <p:sp>
        <p:nvSpPr>
          <p:cNvPr id="17416" name="Rectangle 14"/>
          <p:cNvSpPr>
            <a:spLocks noChangeArrowheads="1"/>
          </p:cNvSpPr>
          <p:nvPr/>
        </p:nvSpPr>
        <p:spPr bwMode="auto">
          <a:xfrm>
            <a:off x="6224134" y="2564607"/>
            <a:ext cx="2484437" cy="712787"/>
          </a:xfrm>
          <a:prstGeom prst="rect">
            <a:avLst/>
          </a:prstGeom>
          <a:solidFill>
            <a:srgbClr val="CCCCFF"/>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pPr>
            <a:r>
              <a:rPr lang="es-ES" altLang="es-ES" sz="1800" b="1" dirty="0">
                <a:solidFill>
                  <a:schemeClr val="bg1"/>
                </a:solidFill>
              </a:rPr>
              <a:t>ADAPTACIONES </a:t>
            </a:r>
          </a:p>
          <a:p>
            <a:pPr algn="ctr" eaLnBrk="1" hangingPunct="1">
              <a:buFontTx/>
              <a:buNone/>
            </a:pPr>
            <a:r>
              <a:rPr lang="es-ES" altLang="es-ES" sz="1800" b="1" dirty="0">
                <a:solidFill>
                  <a:schemeClr val="bg1"/>
                </a:solidFill>
              </a:rPr>
              <a:t>PERIFÉRICAS</a:t>
            </a:r>
          </a:p>
        </p:txBody>
      </p:sp>
      <p:sp>
        <p:nvSpPr>
          <p:cNvPr id="17417" name="Line 15"/>
          <p:cNvSpPr>
            <a:spLocks noChangeShapeType="1"/>
          </p:cNvSpPr>
          <p:nvPr/>
        </p:nvSpPr>
        <p:spPr bwMode="auto">
          <a:xfrm>
            <a:off x="1688646" y="3447257"/>
            <a:ext cx="1588" cy="4349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8" name="Line 16"/>
          <p:cNvSpPr>
            <a:spLocks noChangeShapeType="1"/>
          </p:cNvSpPr>
          <p:nvPr/>
        </p:nvSpPr>
        <p:spPr bwMode="auto">
          <a:xfrm>
            <a:off x="7521121" y="3447257"/>
            <a:ext cx="1588" cy="4349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19" name="Oval 17"/>
          <p:cNvSpPr>
            <a:spLocks noChangeArrowheads="1"/>
          </p:cNvSpPr>
          <p:nvPr/>
        </p:nvSpPr>
        <p:spPr bwMode="auto">
          <a:xfrm>
            <a:off x="-19889" y="3957179"/>
            <a:ext cx="3457575" cy="261778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altLang="es-ES" dirty="0">
                <a:cs typeface="Arial" charset="0"/>
              </a:rPr>
              <a:t>▲Gasto Cardiaco</a:t>
            </a:r>
          </a:p>
          <a:p>
            <a:pPr algn="ctr" eaLnBrk="1" hangingPunct="1"/>
            <a:endParaRPr lang="es-ES" altLang="es-ES" dirty="0">
              <a:cs typeface="Arial" charset="0"/>
            </a:endParaRPr>
          </a:p>
          <a:p>
            <a:pPr algn="ctr" eaLnBrk="1" hangingPunct="1"/>
            <a:r>
              <a:rPr lang="es-ES" altLang="es-ES" dirty="0">
                <a:cs typeface="Arial" charset="0"/>
              </a:rPr>
              <a:t>▲ Volumen </a:t>
            </a:r>
            <a:r>
              <a:rPr lang="es-ES" altLang="es-ES" dirty="0" smtClean="0">
                <a:cs typeface="Arial" charset="0"/>
              </a:rPr>
              <a:t>Sistólico</a:t>
            </a:r>
          </a:p>
          <a:p>
            <a:pPr algn="ctr" eaLnBrk="1" hangingPunct="1"/>
            <a:r>
              <a:rPr lang="es-ES" altLang="es-ES" dirty="0" smtClean="0">
                <a:cs typeface="Arial" charset="0"/>
              </a:rPr>
              <a:t>▼ FC</a:t>
            </a:r>
          </a:p>
          <a:p>
            <a:pPr algn="ctr" eaLnBrk="1" hangingPunct="1"/>
            <a:endParaRPr lang="es-ES" altLang="es-ES" dirty="0">
              <a:cs typeface="Arial" charset="0"/>
            </a:endParaRPr>
          </a:p>
          <a:p>
            <a:pPr algn="ctr" eaLnBrk="1" hangingPunct="1"/>
            <a:endParaRPr lang="es-ES" altLang="es-ES" dirty="0">
              <a:cs typeface="Arial" charset="0"/>
            </a:endParaRPr>
          </a:p>
          <a:p>
            <a:pPr algn="ctr" eaLnBrk="1" hangingPunct="1"/>
            <a:r>
              <a:rPr lang="es-ES" altLang="es-ES" dirty="0">
                <a:cs typeface="Arial" charset="0"/>
              </a:rPr>
              <a:t>▲ Tamaño y masa corazón</a:t>
            </a:r>
          </a:p>
          <a:p>
            <a:pPr algn="ctr" eaLnBrk="1" hangingPunct="1"/>
            <a:r>
              <a:rPr lang="es-ES" altLang="es-ES" dirty="0">
                <a:cs typeface="Arial" charset="0"/>
              </a:rPr>
              <a:t>Volumen sanguíneo</a:t>
            </a:r>
          </a:p>
          <a:p>
            <a:pPr algn="ctr" eaLnBrk="1" hangingPunct="1"/>
            <a:r>
              <a:rPr lang="es-ES" altLang="es-ES" dirty="0">
                <a:cs typeface="Arial" charset="0"/>
              </a:rPr>
              <a:t>▼ </a:t>
            </a:r>
            <a:r>
              <a:rPr lang="es-ES" altLang="es-ES" dirty="0" smtClean="0">
                <a:cs typeface="Arial" charset="0"/>
              </a:rPr>
              <a:t>PA y RPT </a:t>
            </a:r>
            <a:endParaRPr lang="es-ES" altLang="es-ES" dirty="0">
              <a:cs typeface="Arial" charset="0"/>
            </a:endParaRPr>
          </a:p>
        </p:txBody>
      </p:sp>
      <p:sp>
        <p:nvSpPr>
          <p:cNvPr id="17420" name="Line 18"/>
          <p:cNvSpPr>
            <a:spLocks noChangeShapeType="1"/>
          </p:cNvSpPr>
          <p:nvPr/>
        </p:nvSpPr>
        <p:spPr bwMode="auto">
          <a:xfrm>
            <a:off x="1668757" y="5266072"/>
            <a:ext cx="0"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21" name="Line 19"/>
          <p:cNvSpPr>
            <a:spLocks noChangeShapeType="1"/>
          </p:cNvSpPr>
          <p:nvPr/>
        </p:nvSpPr>
        <p:spPr bwMode="auto">
          <a:xfrm>
            <a:off x="1668757" y="4329112"/>
            <a:ext cx="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7422" name="Oval 20"/>
          <p:cNvSpPr>
            <a:spLocks noChangeArrowheads="1"/>
          </p:cNvSpPr>
          <p:nvPr/>
        </p:nvSpPr>
        <p:spPr bwMode="auto">
          <a:xfrm>
            <a:off x="5682796" y="4023519"/>
            <a:ext cx="3457575" cy="254635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s-ES" altLang="es-ES">
                <a:cs typeface="Arial" charset="0"/>
              </a:rPr>
              <a:t>▲ Capilares en los</a:t>
            </a:r>
          </a:p>
          <a:p>
            <a:pPr algn="ctr" eaLnBrk="1" hangingPunct="1"/>
            <a:r>
              <a:rPr lang="es-ES" altLang="es-ES">
                <a:cs typeface="Arial" charset="0"/>
              </a:rPr>
              <a:t>músculos entrenados</a:t>
            </a:r>
          </a:p>
          <a:p>
            <a:pPr algn="ctr" eaLnBrk="1" hangingPunct="1"/>
            <a:endParaRPr lang="es-ES" altLang="es-ES">
              <a:cs typeface="Arial" charset="0"/>
            </a:endParaRPr>
          </a:p>
          <a:p>
            <a:pPr algn="ctr" eaLnBrk="1" hangingPunct="1"/>
            <a:r>
              <a:rPr lang="es-ES" altLang="es-ES">
                <a:cs typeface="Arial" charset="0"/>
              </a:rPr>
              <a:t>▲ nº mitocondrias</a:t>
            </a:r>
          </a:p>
          <a:p>
            <a:pPr algn="ctr" eaLnBrk="1" hangingPunct="1"/>
            <a:endParaRPr lang="es-ES" altLang="es-ES">
              <a:cs typeface="Arial" charset="0"/>
            </a:endParaRPr>
          </a:p>
          <a:p>
            <a:pPr algn="ctr" eaLnBrk="1" hangingPunct="1"/>
            <a:r>
              <a:rPr lang="es-ES" altLang="es-ES">
                <a:cs typeface="Arial" charset="0"/>
              </a:rPr>
              <a:t>▲ concentración mioglobina</a:t>
            </a:r>
          </a:p>
          <a:p>
            <a:pPr algn="ctr" eaLnBrk="1" hangingPunct="1"/>
            <a:r>
              <a:rPr lang="es-ES" altLang="es-ES"/>
              <a:t>▲ Diferencia (a-v)</a:t>
            </a:r>
            <a:endParaRPr lang="es-ES" altLang="es-ES">
              <a:cs typeface="Arial" charset="0"/>
            </a:endParaRPr>
          </a:p>
          <a:p>
            <a:pPr algn="ctr" eaLnBrk="1" hangingPunct="1"/>
            <a:endParaRPr lang="es-ES" altLang="es-ES">
              <a:cs typeface="Arial" charset="0"/>
            </a:endParaRPr>
          </a:p>
        </p:txBody>
      </p:sp>
      <p:sp>
        <p:nvSpPr>
          <p:cNvPr id="17423" name="Rectangle 21"/>
          <p:cNvSpPr>
            <a:spLocks noChangeArrowheads="1"/>
          </p:cNvSpPr>
          <p:nvPr/>
        </p:nvSpPr>
        <p:spPr bwMode="auto">
          <a:xfrm>
            <a:off x="1544184" y="1269207"/>
            <a:ext cx="5903912" cy="576262"/>
          </a:xfrm>
          <a:prstGeom prst="rect">
            <a:avLst/>
          </a:prstGeom>
          <a:solidFill>
            <a:srgbClr val="00FF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buFontTx/>
              <a:buNone/>
            </a:pPr>
            <a:r>
              <a:rPr lang="es-ES" altLang="es-ES" sz="2800" b="1">
                <a:cs typeface="Arial" charset="0"/>
              </a:rPr>
              <a:t>INCREMENTO VO</a:t>
            </a:r>
            <a:r>
              <a:rPr lang="es-ES" altLang="es-ES" sz="2800" b="1" baseline="-25000">
                <a:cs typeface="Arial" charset="0"/>
              </a:rPr>
              <a:t>2</a:t>
            </a:r>
            <a:r>
              <a:rPr lang="es-ES" altLang="es-ES" sz="2800" b="1">
                <a:cs typeface="Arial" charset="0"/>
              </a:rPr>
              <a:t>máx</a:t>
            </a:r>
          </a:p>
        </p:txBody>
      </p:sp>
      <p:sp>
        <p:nvSpPr>
          <p:cNvPr id="17430" name="Oval 22"/>
          <p:cNvSpPr>
            <a:spLocks noChangeArrowheads="1"/>
          </p:cNvSpPr>
          <p:nvPr/>
        </p:nvSpPr>
        <p:spPr bwMode="auto">
          <a:xfrm>
            <a:off x="4496934" y="1988344"/>
            <a:ext cx="4968875" cy="4968875"/>
          </a:xfrm>
          <a:prstGeom prst="ellipse">
            <a:avLst/>
          </a:prstGeom>
          <a:noFill/>
          <a:ln w="4127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s-ES" altLang="es-ES"/>
          </a:p>
        </p:txBody>
      </p:sp>
      <p:sp>
        <p:nvSpPr>
          <p:cNvPr id="18" name="1 Título"/>
          <p:cNvSpPr>
            <a:spLocks noGrp="1"/>
          </p:cNvSpPr>
          <p:nvPr>
            <p:ph type="title"/>
          </p:nvPr>
        </p:nvSpPr>
        <p:spPr>
          <a:xfrm>
            <a:off x="246599" y="116632"/>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 </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 AERÓBICO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19"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Tree>
    <p:extLst>
      <p:ext uri="{BB962C8B-B14F-4D97-AF65-F5344CB8AC3E}">
        <p14:creationId xmlns:p14="http://schemas.microsoft.com/office/powerpoint/2010/main" val="4250861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430"/>
                                        </p:tgtEl>
                                        <p:attrNameLst>
                                          <p:attrName>style.visibility</p:attrName>
                                        </p:attrNameLst>
                                      </p:cBhvr>
                                      <p:to>
                                        <p:strVal val="visible"/>
                                      </p:to>
                                    </p:set>
                                    <p:animEffect transition="in" filter="box(in)">
                                      <p:cBhvr>
                                        <p:cTn id="7" dur="500"/>
                                        <p:tgtEl>
                                          <p:spTgt spid="17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 </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 AERÓBICO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20"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pic>
        <p:nvPicPr>
          <p:cNvPr id="5" name="Picture 6" descr="EfectoF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420888"/>
            <a:ext cx="3870325" cy="331311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9235" y="2420888"/>
            <a:ext cx="3560283"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stuKoadroa 1"/>
          <p:cNvSpPr txBox="1"/>
          <p:nvPr/>
        </p:nvSpPr>
        <p:spPr>
          <a:xfrm>
            <a:off x="611561" y="1758208"/>
            <a:ext cx="3870324" cy="369332"/>
          </a:xfrm>
          <a:prstGeom prst="rect">
            <a:avLst/>
          </a:prstGeom>
          <a:noFill/>
        </p:spPr>
        <p:txBody>
          <a:bodyPr wrap="square" rtlCol="0">
            <a:spAutoFit/>
          </a:bodyPr>
          <a:lstStyle/>
          <a:p>
            <a:pPr algn="ctr"/>
            <a:r>
              <a:rPr lang="es-ES" b="1" dirty="0" smtClean="0"/>
              <a:t>FRECUENCIA CARDIACA</a:t>
            </a:r>
            <a:endParaRPr lang="es-ES" b="1" dirty="0"/>
          </a:p>
        </p:txBody>
      </p:sp>
      <p:sp>
        <p:nvSpPr>
          <p:cNvPr id="8" name="TestuKoadroa 7"/>
          <p:cNvSpPr txBox="1"/>
          <p:nvPr/>
        </p:nvSpPr>
        <p:spPr>
          <a:xfrm>
            <a:off x="5149235" y="1936450"/>
            <a:ext cx="3560284" cy="369332"/>
          </a:xfrm>
          <a:prstGeom prst="rect">
            <a:avLst/>
          </a:prstGeom>
          <a:noFill/>
        </p:spPr>
        <p:txBody>
          <a:bodyPr wrap="square" rtlCol="0">
            <a:spAutoFit/>
          </a:bodyPr>
          <a:lstStyle/>
          <a:p>
            <a:pPr algn="ctr"/>
            <a:r>
              <a:rPr lang="es-ES" b="1" dirty="0" smtClean="0"/>
              <a:t>PRESIÓN ARTERIAL</a:t>
            </a:r>
            <a:endParaRPr lang="es-ES" b="1" dirty="0"/>
          </a:p>
        </p:txBody>
      </p:sp>
      <p:sp>
        <p:nvSpPr>
          <p:cNvPr id="3" name="Laukizuzena 2"/>
          <p:cNvSpPr/>
          <p:nvPr/>
        </p:nvSpPr>
        <p:spPr>
          <a:xfrm>
            <a:off x="395536" y="6143656"/>
            <a:ext cx="7848872" cy="307777"/>
          </a:xfrm>
          <a:prstGeom prst="rect">
            <a:avLst/>
          </a:prstGeom>
          <a:solidFill>
            <a:schemeClr val="accent1"/>
          </a:solidFill>
        </p:spPr>
        <p:txBody>
          <a:bodyPr wrap="square">
            <a:spAutoFit/>
          </a:bodyPr>
          <a:lstStyle/>
          <a:p>
            <a:pPr algn="ctr"/>
            <a:r>
              <a:rPr lang="en-US" sz="1400" dirty="0"/>
              <a:t>BACPR Exercise for Cardiac Rehabilitation Student Workbook (2012). United Kingdom.</a:t>
            </a:r>
          </a:p>
        </p:txBody>
      </p:sp>
    </p:spTree>
    <p:extLst>
      <p:ext uri="{BB962C8B-B14F-4D97-AF65-F5344CB8AC3E}">
        <p14:creationId xmlns:p14="http://schemas.microsoft.com/office/powerpoint/2010/main" val="3318540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 </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 AERÓBICO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1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412776"/>
            <a:ext cx="7272338"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https://encrypted-tbn2.gstatic.com/images?q=tbn:ANd9GcTNPFECLMQAcRLFAzmDCHqOtV4V_fen7i9pLeJlTELgA73z3hUeOA"/>
          <p:cNvPicPr>
            <a:picLocks noChangeAspect="1" noChangeArrowheads="1"/>
          </p:cNvPicPr>
          <p:nvPr/>
        </p:nvPicPr>
        <p:blipFill>
          <a:blip r:embed="rId3"/>
          <a:srcRect/>
          <a:stretch>
            <a:fillRect/>
          </a:stretch>
        </p:blipFill>
        <p:spPr bwMode="auto">
          <a:xfrm>
            <a:off x="8701604" y="6597352"/>
            <a:ext cx="442395" cy="260648"/>
          </a:xfrm>
          <a:prstGeom prst="rect">
            <a:avLst/>
          </a:prstGeom>
          <a:noFill/>
        </p:spPr>
      </p:pic>
      <p:sp>
        <p:nvSpPr>
          <p:cNvPr id="21" name="Laukizuzena 20"/>
          <p:cNvSpPr/>
          <p:nvPr/>
        </p:nvSpPr>
        <p:spPr>
          <a:xfrm>
            <a:off x="539552" y="6419899"/>
            <a:ext cx="7848872" cy="307777"/>
          </a:xfrm>
          <a:prstGeom prst="rect">
            <a:avLst/>
          </a:prstGeom>
          <a:solidFill>
            <a:schemeClr val="accent1"/>
          </a:solidFill>
        </p:spPr>
        <p:txBody>
          <a:bodyPr wrap="square">
            <a:spAutoFit/>
          </a:bodyPr>
          <a:lstStyle/>
          <a:p>
            <a:pPr algn="ctr"/>
            <a:r>
              <a:rPr lang="en-US" sz="1400" dirty="0"/>
              <a:t>BACPR Exercise for Cardiac Rehabilitation Student Workbook (2012). United Kingdom.</a:t>
            </a:r>
          </a:p>
        </p:txBody>
      </p:sp>
    </p:spTree>
    <p:extLst>
      <p:ext uri="{BB962C8B-B14F-4D97-AF65-F5344CB8AC3E}">
        <p14:creationId xmlns:p14="http://schemas.microsoft.com/office/powerpoint/2010/main" val="2965294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dukiaren leku-marka 2"/>
          <p:cNvSpPr>
            <a:spLocks noGrp="1"/>
          </p:cNvSpPr>
          <p:nvPr>
            <p:ph idx="1"/>
          </p:nvPr>
        </p:nvSpPr>
        <p:spPr>
          <a:xfrm>
            <a:off x="251520" y="404665"/>
            <a:ext cx="8892480" cy="2088232"/>
          </a:xfrm>
        </p:spPr>
        <p:txBody>
          <a:bodyPr>
            <a:normAutofit fontScale="92500" lnSpcReduction="20000"/>
          </a:bodyPr>
          <a:lstStyle/>
          <a:p>
            <a:pPr marL="36576" indent="0" algn="ctr">
              <a:buNone/>
            </a:pPr>
            <a:r>
              <a:rPr lang="es-ES" sz="4000" dirty="0" smtClean="0"/>
              <a:t>¿DEBERÍA SER EL EJERCICIO AERÓBICO EL ÚNICO COMPONENTE DE UN PROGRAMA DE REHABILITACIÓN CARDÍACA?</a:t>
            </a:r>
            <a:endParaRPr lang="es-ES" sz="4000" dirty="0"/>
          </a:p>
        </p:txBody>
      </p:sp>
      <p:pic>
        <p:nvPicPr>
          <p:cNvPr id="3074" name="Picture 2" descr="http://www.achosp.org/user/files/pages/cardio-pulmonary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636912"/>
            <a:ext cx="2857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browncountyhospital.org/images/Rehab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2880328"/>
            <a:ext cx="4430889" cy="33231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bizkaikoa.bizkaia.net/irudiak/ald_logo_gorri.gif"/>
          <p:cNvPicPr>
            <a:picLocks noChangeAspect="1" noChangeArrowheads="1"/>
          </p:cNvPicPr>
          <p:nvPr/>
        </p:nvPicPr>
        <p:blipFill>
          <a:blip r:embed="rId4"/>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2589006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7321" y="-18256"/>
            <a:ext cx="8784976" cy="1143000"/>
          </a:xfrm>
        </p:spPr>
        <p:txBody>
          <a:bodyPr>
            <a:normAutofit/>
          </a:bodyPr>
          <a:lstStyle/>
          <a:p>
            <a:pPr algn="ctr"/>
            <a:r>
              <a:rPr lang="es-ES" b="1" cap="all" dirty="0" err="1" smtClean="0">
                <a:solidFill>
                  <a:srgbClr val="2FC1BA"/>
                </a:solidFill>
                <a:effectLst>
                  <a:outerShdw blurRad="38100" dist="38100" dir="2700000" algn="tl">
                    <a:srgbClr val="000000">
                      <a:alpha val="43137"/>
                    </a:srgbClr>
                  </a:outerShdw>
                </a:effectLst>
              </a:rPr>
              <a:t>Sarcopenia</a:t>
            </a:r>
            <a:r>
              <a:rPr lang="es-ES" b="1" cap="all" dirty="0" smtClean="0">
                <a:solidFill>
                  <a:srgbClr val="2FC1BA"/>
                </a:solidFill>
                <a:effectLst>
                  <a:outerShdw blurRad="38100" dist="38100" dir="2700000" algn="tl">
                    <a:srgbClr val="000000">
                      <a:alpha val="43137"/>
                    </a:srgbClr>
                  </a:outerShdw>
                </a:effectLst>
              </a:rPr>
              <a:t> y fuerza</a:t>
            </a:r>
            <a:endParaRPr lang="es-ES" b="1" cap="all" dirty="0">
              <a:solidFill>
                <a:srgbClr val="2FC1BA"/>
              </a:solidFill>
              <a:effectLst>
                <a:outerShdw blurRad="38100" dist="38100" dir="2700000" algn="tl">
                  <a:srgbClr val="000000">
                    <a:alpha val="43137"/>
                  </a:srgbClr>
                </a:outerShdw>
              </a:effectLst>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700808"/>
            <a:ext cx="2237426" cy="35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107504" y="908720"/>
            <a:ext cx="9036496" cy="5262979"/>
          </a:xfrm>
          <a:prstGeom prst="rect">
            <a:avLst/>
          </a:prstGeom>
          <a:noFill/>
        </p:spPr>
        <p:txBody>
          <a:bodyPr wrap="square" rtlCol="0">
            <a:spAutoFit/>
          </a:bodyPr>
          <a:lstStyle/>
          <a:p>
            <a:pPr marL="3034815" marR="301577" indent="-3024762" algn="just" defTabSz="761880">
              <a:lnSpc>
                <a:spcPct val="100499"/>
              </a:lnSpc>
            </a:pPr>
            <a:r>
              <a:rPr lang="es-ES" sz="2800" dirty="0">
                <a:solidFill>
                  <a:prstClr val="white"/>
                </a:solidFill>
                <a:latin typeface="Calibri" panose="020F0502020204030204" pitchFamily="34" charset="0"/>
              </a:rPr>
              <a:t>Según el meta-análisis realizado por la Universidad de Michigan publicado por Peterson y </a:t>
            </a:r>
            <a:r>
              <a:rPr lang="es-ES" sz="2800" dirty="0" err="1">
                <a:solidFill>
                  <a:prstClr val="white"/>
                </a:solidFill>
                <a:latin typeface="Calibri" panose="020F0502020204030204" pitchFamily="34" charset="0"/>
              </a:rPr>
              <a:t>cols</a:t>
            </a:r>
            <a:r>
              <a:rPr lang="es-ES" sz="2800" dirty="0">
                <a:solidFill>
                  <a:prstClr val="white"/>
                </a:solidFill>
                <a:latin typeface="Calibri" panose="020F0502020204030204" pitchFamily="34" charset="0"/>
              </a:rPr>
              <a:t> (2011),  a partir de los 50 años las personas sedentarias pierden una media de 0.4 </a:t>
            </a:r>
            <a:r>
              <a:rPr lang="es-ES" sz="2800" dirty="0" smtClean="0">
                <a:solidFill>
                  <a:prstClr val="white"/>
                </a:solidFill>
                <a:latin typeface="Calibri" panose="020F0502020204030204" pitchFamily="34" charset="0"/>
              </a:rPr>
              <a:t>kg </a:t>
            </a:r>
            <a:r>
              <a:rPr lang="es-ES" sz="2800" dirty="0">
                <a:solidFill>
                  <a:prstClr val="white"/>
                </a:solidFill>
                <a:latin typeface="Calibri" panose="020F0502020204030204" pitchFamily="34" charset="0"/>
              </a:rPr>
              <a:t>por año de masa muscular. Sin embargo, los sujetos (mayores de 50 años) que  participaban en un programa de ejercicios de fuerza de 20 semanas de duración, ganaban una media de 1.1 k</a:t>
            </a:r>
            <a:r>
              <a:rPr lang="es-ES" sz="2800" dirty="0" smtClean="0">
                <a:solidFill>
                  <a:prstClr val="white"/>
                </a:solidFill>
                <a:latin typeface="Calibri" panose="020F0502020204030204" pitchFamily="34" charset="0"/>
              </a:rPr>
              <a:t>g. </a:t>
            </a:r>
            <a:r>
              <a:rPr lang="es-ES" sz="2800" dirty="0">
                <a:solidFill>
                  <a:prstClr val="white"/>
                </a:solidFill>
                <a:latin typeface="Calibri" panose="020F0502020204030204" pitchFamily="34" charset="0"/>
              </a:rPr>
              <a:t>de masa magra (fundamentalmente músculo)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09120"/>
            <a:ext cx="3203848" cy="27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http://bizkaikoa.bizkaia.net/irudiak/ald_logo_gorri.gif"/>
          <p:cNvPicPr>
            <a:picLocks noChangeAspect="1" noChangeArrowheads="1"/>
          </p:cNvPicPr>
          <p:nvPr/>
        </p:nvPicPr>
        <p:blipFill>
          <a:blip r:embed="rId4"/>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3413053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199" y="274638"/>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FENOTIPO CLÍNICO DE LA FRAGILIDAD</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4"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1484784"/>
            <a:ext cx="7338815" cy="4886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5235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 </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20"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
        <p:nvSpPr>
          <p:cNvPr id="21" name="Laukizuzena 20"/>
          <p:cNvSpPr/>
          <p:nvPr/>
        </p:nvSpPr>
        <p:spPr>
          <a:xfrm>
            <a:off x="1547664" y="6419899"/>
            <a:ext cx="5595780" cy="307777"/>
          </a:xfrm>
          <a:prstGeom prst="rect">
            <a:avLst/>
          </a:prstGeom>
          <a:solidFill>
            <a:schemeClr val="accent1"/>
          </a:solidFill>
        </p:spPr>
        <p:txBody>
          <a:bodyPr wrap="square">
            <a:spAutoFit/>
          </a:bodyPr>
          <a:lstStyle/>
          <a:p>
            <a:pPr lvl="0" algn="ctr"/>
            <a:r>
              <a:rPr lang="es-ES" sz="1400" dirty="0"/>
              <a:t>Jiménez, A. (2003). </a:t>
            </a:r>
            <a:r>
              <a:rPr lang="es-ES" sz="1400" i="1" dirty="0"/>
              <a:t>Fuerza y Salud.</a:t>
            </a:r>
            <a:r>
              <a:rPr lang="es-ES" sz="1400" dirty="0"/>
              <a:t> Barcelona: Ergo.</a:t>
            </a:r>
          </a:p>
        </p:txBody>
      </p:sp>
      <p:sp>
        <p:nvSpPr>
          <p:cNvPr id="6" name="Edukiaren leku-marka 1"/>
          <p:cNvSpPr>
            <a:spLocks noGrp="1"/>
          </p:cNvSpPr>
          <p:nvPr>
            <p:ph/>
          </p:nvPr>
        </p:nvSpPr>
        <p:spPr>
          <a:xfrm>
            <a:off x="256249" y="2544924"/>
            <a:ext cx="3816424" cy="2448272"/>
          </a:xfrm>
          <a:solidFill>
            <a:schemeClr val="accent1"/>
          </a:solidFill>
        </p:spPr>
        <p:txBody>
          <a:bodyPr>
            <a:normAutofit fontScale="70000" lnSpcReduction="20000"/>
          </a:bodyPr>
          <a:lstStyle/>
          <a:p>
            <a:pPr marL="379476" indent="-342900">
              <a:buFont typeface="Wingdings" pitchFamily="2" charset="2"/>
              <a:buChar char="Ø"/>
            </a:pPr>
            <a:r>
              <a:rPr lang="es-ES" sz="2400" dirty="0" smtClean="0"/>
              <a:t>Incremento de la  </a:t>
            </a:r>
            <a:r>
              <a:rPr lang="es-ES" sz="2400" dirty="0"/>
              <a:t>Masa  </a:t>
            </a:r>
            <a:r>
              <a:rPr lang="es-ES" sz="2400" dirty="0" smtClean="0"/>
              <a:t>y la Potencia muscular</a:t>
            </a:r>
          </a:p>
          <a:p>
            <a:pPr marL="36576"/>
            <a:endParaRPr lang="es-ES" sz="2400" dirty="0" smtClean="0"/>
          </a:p>
          <a:p>
            <a:pPr marL="379476" indent="-342900">
              <a:buFont typeface="Wingdings" pitchFamily="2" charset="2"/>
              <a:buChar char="Ø"/>
            </a:pPr>
            <a:r>
              <a:rPr lang="es-ES" sz="2400" dirty="0" smtClean="0"/>
              <a:t>Cambios en la composición muscular y el metabolismo de músculo esquelético </a:t>
            </a:r>
          </a:p>
          <a:p>
            <a:pPr marL="36576"/>
            <a:endParaRPr lang="es-ES" sz="2400" dirty="0" smtClean="0"/>
          </a:p>
          <a:p>
            <a:pPr marL="379476" indent="-342900">
              <a:buFont typeface="Wingdings" pitchFamily="2" charset="2"/>
              <a:buChar char="Ø"/>
            </a:pPr>
            <a:r>
              <a:rPr lang="es-ES" sz="2400" dirty="0" smtClean="0"/>
              <a:t>Aumento de la Fuerza muscular</a:t>
            </a:r>
          </a:p>
          <a:p>
            <a:pPr marL="379476" indent="-342900">
              <a:buFont typeface="Wingdings" pitchFamily="2" charset="2"/>
              <a:buChar char="Ø"/>
            </a:pPr>
            <a:endParaRPr lang="es-ES" sz="2400" dirty="0" smtClean="0"/>
          </a:p>
          <a:p>
            <a:pPr marL="379476" indent="-342900">
              <a:buFont typeface="Wingdings" pitchFamily="2" charset="2"/>
              <a:buChar char="Ø"/>
            </a:pPr>
            <a:r>
              <a:rPr lang="es-ES" sz="2400" dirty="0" smtClean="0"/>
              <a:t>Mejora de la movilidad articular</a:t>
            </a:r>
            <a:endParaRPr lang="es-ES" sz="2400" dirty="0"/>
          </a:p>
        </p:txBody>
      </p:sp>
      <p:sp>
        <p:nvSpPr>
          <p:cNvPr id="7" name="Edukiaren leku-marka 1"/>
          <p:cNvSpPr>
            <a:spLocks noGrp="1"/>
          </p:cNvSpPr>
          <p:nvPr>
            <p:ph/>
          </p:nvPr>
        </p:nvSpPr>
        <p:spPr>
          <a:xfrm>
            <a:off x="5187187" y="2470670"/>
            <a:ext cx="3735614" cy="2542506"/>
          </a:xfrm>
          <a:solidFill>
            <a:schemeClr val="accent1"/>
          </a:solidFill>
        </p:spPr>
        <p:txBody>
          <a:bodyPr>
            <a:noAutofit/>
          </a:bodyPr>
          <a:lstStyle/>
          <a:p>
            <a:pPr marL="379476" indent="-342900">
              <a:buFont typeface="Wingdings" pitchFamily="2" charset="2"/>
              <a:buChar char="Ø"/>
            </a:pPr>
            <a:r>
              <a:rPr lang="es-ES" sz="1900" dirty="0" smtClean="0"/>
              <a:t>Aumento de la velocidad al caminar</a:t>
            </a:r>
          </a:p>
          <a:p>
            <a:pPr marL="36576"/>
            <a:endParaRPr lang="es-ES" sz="1900" dirty="0" smtClean="0"/>
          </a:p>
          <a:p>
            <a:pPr marL="379476" indent="-342900">
              <a:buFont typeface="Wingdings" pitchFamily="2" charset="2"/>
              <a:buChar char="Ø"/>
            </a:pPr>
            <a:r>
              <a:rPr lang="es-ES" sz="1900" dirty="0" smtClean="0"/>
              <a:t>Mejora en la capacidad al levantarse</a:t>
            </a:r>
          </a:p>
          <a:p>
            <a:pPr marL="36576"/>
            <a:endParaRPr lang="es-ES" sz="1900" dirty="0" smtClean="0"/>
          </a:p>
          <a:p>
            <a:pPr marL="379476" indent="-342900">
              <a:buFont typeface="Wingdings" pitchFamily="2" charset="2"/>
              <a:buChar char="Ø"/>
            </a:pPr>
            <a:r>
              <a:rPr lang="es-ES" sz="1900" dirty="0" smtClean="0"/>
              <a:t>Mejora del equilibrio</a:t>
            </a:r>
          </a:p>
          <a:p>
            <a:pPr marL="36576"/>
            <a:endParaRPr lang="es-ES" sz="1900" dirty="0" smtClean="0"/>
          </a:p>
          <a:p>
            <a:pPr marL="379476" indent="-342900">
              <a:buFont typeface="Wingdings" pitchFamily="2" charset="2"/>
              <a:buChar char="Ø"/>
            </a:pPr>
            <a:r>
              <a:rPr lang="es-ES" sz="1900" dirty="0" smtClean="0"/>
              <a:t>Reduce el riesgo de caídas</a:t>
            </a:r>
            <a:endParaRPr lang="es-ES" sz="1900" dirty="0"/>
          </a:p>
        </p:txBody>
      </p:sp>
      <p:sp>
        <p:nvSpPr>
          <p:cNvPr id="11" name="Ezker-eskuin gezia 13"/>
          <p:cNvSpPr/>
          <p:nvPr/>
        </p:nvSpPr>
        <p:spPr>
          <a:xfrm>
            <a:off x="4139952" y="3429000"/>
            <a:ext cx="1007604" cy="540060"/>
          </a:xfrm>
          <a:prstGeom prst="lef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1 CuadroTexto"/>
          <p:cNvSpPr txBox="1"/>
          <p:nvPr/>
        </p:nvSpPr>
        <p:spPr>
          <a:xfrm>
            <a:off x="280701" y="1988332"/>
            <a:ext cx="3600400" cy="461665"/>
          </a:xfrm>
          <a:prstGeom prst="rect">
            <a:avLst/>
          </a:prstGeom>
          <a:noFill/>
        </p:spPr>
        <p:txBody>
          <a:bodyPr wrap="square" rtlCol="0">
            <a:spAutoFit/>
          </a:bodyPr>
          <a:lstStyle/>
          <a:p>
            <a:pPr algn="ctr"/>
            <a:r>
              <a:rPr lang="es-ES" sz="2400" b="1" dirty="0" smtClean="0"/>
              <a:t>ESTRUCTURAL</a:t>
            </a:r>
            <a:endParaRPr lang="es-ES" sz="2400" b="1" dirty="0"/>
          </a:p>
        </p:txBody>
      </p:sp>
      <p:sp>
        <p:nvSpPr>
          <p:cNvPr id="3" name="2 CuadroTexto"/>
          <p:cNvSpPr txBox="1"/>
          <p:nvPr/>
        </p:nvSpPr>
        <p:spPr>
          <a:xfrm>
            <a:off x="5364088" y="2009005"/>
            <a:ext cx="3558713" cy="461665"/>
          </a:xfrm>
          <a:prstGeom prst="rect">
            <a:avLst/>
          </a:prstGeom>
          <a:noFill/>
        </p:spPr>
        <p:txBody>
          <a:bodyPr wrap="square" rtlCol="0">
            <a:spAutoFit/>
          </a:bodyPr>
          <a:lstStyle/>
          <a:p>
            <a:pPr algn="ctr"/>
            <a:r>
              <a:rPr lang="es-ES" sz="2400" b="1" dirty="0" smtClean="0"/>
              <a:t>FUNCIONAL</a:t>
            </a:r>
            <a:endParaRPr lang="es-ES" sz="2400" b="1" dirty="0"/>
          </a:p>
        </p:txBody>
      </p:sp>
    </p:spTree>
    <p:extLst>
      <p:ext uri="{BB962C8B-B14F-4D97-AF65-F5344CB8AC3E}">
        <p14:creationId xmlns:p14="http://schemas.microsoft.com/office/powerpoint/2010/main" val="24377885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1143000"/>
          </a:xfrm>
        </p:spPr>
        <p:txBody>
          <a:bodyPr>
            <a:normAutofit fontScale="90000"/>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 </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20"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
        <p:nvSpPr>
          <p:cNvPr id="21" name="Laukizuzena 20"/>
          <p:cNvSpPr/>
          <p:nvPr/>
        </p:nvSpPr>
        <p:spPr>
          <a:xfrm>
            <a:off x="363625" y="6335742"/>
            <a:ext cx="8040623" cy="523220"/>
          </a:xfrm>
          <a:prstGeom prst="rect">
            <a:avLst/>
          </a:prstGeom>
          <a:solidFill>
            <a:schemeClr val="accent1"/>
          </a:solidFill>
        </p:spPr>
        <p:txBody>
          <a:bodyPr wrap="square">
            <a:spAutoFit/>
          </a:bodyPr>
          <a:lstStyle/>
          <a:p>
            <a:pPr lvl="0"/>
            <a:r>
              <a:rPr lang="es-ES" sz="1400" dirty="0" err="1"/>
              <a:t>Warbunton</a:t>
            </a:r>
            <a:r>
              <a:rPr lang="es-ES" sz="1400" dirty="0"/>
              <a:t>, D., </a:t>
            </a:r>
            <a:r>
              <a:rPr lang="es-ES" sz="1400" dirty="0" err="1"/>
              <a:t>Gledhill</a:t>
            </a:r>
            <a:r>
              <a:rPr lang="es-ES" sz="1400" dirty="0"/>
              <a:t>, N., </a:t>
            </a:r>
            <a:r>
              <a:rPr lang="es-ES" sz="1400" dirty="0" err="1"/>
              <a:t>Quinney</a:t>
            </a:r>
            <a:r>
              <a:rPr lang="es-ES" sz="1400" dirty="0"/>
              <a:t>, A. (2001). </a:t>
            </a:r>
            <a:r>
              <a:rPr lang="es-ES" sz="1400" dirty="0" err="1"/>
              <a:t>Muskuloskeletal</a:t>
            </a:r>
            <a:r>
              <a:rPr lang="es-ES" sz="1400" dirty="0"/>
              <a:t> </a:t>
            </a:r>
            <a:r>
              <a:rPr lang="es-ES" sz="1400" dirty="0" err="1"/>
              <a:t>fitness</a:t>
            </a:r>
            <a:r>
              <a:rPr lang="es-ES" sz="1400" dirty="0"/>
              <a:t> and </a:t>
            </a:r>
            <a:r>
              <a:rPr lang="es-ES" sz="1400" dirty="0" err="1"/>
              <a:t>health</a:t>
            </a:r>
            <a:r>
              <a:rPr lang="es-ES" sz="1400" dirty="0"/>
              <a:t>. </a:t>
            </a:r>
            <a:r>
              <a:rPr lang="es-ES" sz="1400" i="1" dirty="0"/>
              <a:t>Canadian </a:t>
            </a:r>
            <a:r>
              <a:rPr lang="es-ES" sz="1400" i="1" dirty="0" err="1"/>
              <a:t>Journal</a:t>
            </a:r>
            <a:r>
              <a:rPr lang="es-ES" sz="1400" i="1" dirty="0"/>
              <a:t> of </a:t>
            </a:r>
            <a:r>
              <a:rPr lang="es-ES" sz="1400" i="1" dirty="0" err="1"/>
              <a:t>Applied</a:t>
            </a:r>
            <a:r>
              <a:rPr lang="es-ES" sz="1400" i="1" dirty="0"/>
              <a:t> </a:t>
            </a:r>
            <a:r>
              <a:rPr lang="es-ES" sz="1400" i="1" dirty="0" err="1"/>
              <a:t>Phisiology</a:t>
            </a:r>
            <a:r>
              <a:rPr lang="es-ES" sz="1400" dirty="0"/>
              <a:t>, 26(2): 217-237.</a:t>
            </a:r>
          </a:p>
        </p:txBody>
      </p:sp>
      <p:sp>
        <p:nvSpPr>
          <p:cNvPr id="2" name="1 CuadroTexto"/>
          <p:cNvSpPr txBox="1"/>
          <p:nvPr/>
        </p:nvSpPr>
        <p:spPr>
          <a:xfrm>
            <a:off x="347801" y="1575776"/>
            <a:ext cx="8574999" cy="4524316"/>
          </a:xfrm>
          <a:prstGeom prst="rect">
            <a:avLst/>
          </a:prstGeom>
          <a:noFill/>
        </p:spPr>
        <p:txBody>
          <a:bodyPr wrap="square" rtlCol="0">
            <a:spAutoFit/>
          </a:bodyPr>
          <a:lstStyle/>
          <a:p>
            <a:r>
              <a:rPr lang="es-ES" dirty="0" smtClean="0"/>
              <a:t>Según </a:t>
            </a:r>
            <a:r>
              <a:rPr lang="es-ES" dirty="0" err="1" smtClean="0"/>
              <a:t>Warbunton</a:t>
            </a:r>
            <a:r>
              <a:rPr lang="es-ES" dirty="0" smtClean="0"/>
              <a:t> (2001) los </a:t>
            </a:r>
            <a:r>
              <a:rPr lang="es-ES" b="1" dirty="0" smtClean="0">
                <a:solidFill>
                  <a:srgbClr val="2FC1BA"/>
                </a:solidFill>
              </a:rPr>
              <a:t>programas de fuerza  </a:t>
            </a:r>
            <a:r>
              <a:rPr lang="es-ES" dirty="0" smtClean="0"/>
              <a:t>en los programas de rehabilitación cardiaca tienen el </a:t>
            </a:r>
            <a:r>
              <a:rPr lang="es-ES" b="1" dirty="0" smtClean="0">
                <a:solidFill>
                  <a:srgbClr val="2FC1BA"/>
                </a:solidFill>
              </a:rPr>
              <a:t>potencial para</a:t>
            </a:r>
            <a:r>
              <a:rPr lang="es-ES" dirty="0" smtClean="0"/>
              <a:t>:</a:t>
            </a:r>
          </a:p>
          <a:p>
            <a:endParaRPr lang="es-ES" dirty="0"/>
          </a:p>
          <a:p>
            <a:pPr marL="285750" indent="-285750">
              <a:buFont typeface="Arial" pitchFamily="34" charset="0"/>
              <a:buChar char="•"/>
            </a:pPr>
            <a:r>
              <a:rPr lang="es-ES" dirty="0" smtClean="0">
                <a:solidFill>
                  <a:srgbClr val="2FC1BA"/>
                </a:solidFill>
              </a:rPr>
              <a:t>Mejorar</a:t>
            </a:r>
            <a:r>
              <a:rPr lang="es-ES" dirty="0" smtClean="0"/>
              <a:t> los </a:t>
            </a:r>
            <a:r>
              <a:rPr lang="es-ES" dirty="0" smtClean="0">
                <a:solidFill>
                  <a:srgbClr val="2FC1BA"/>
                </a:solidFill>
              </a:rPr>
              <a:t>perfiles lipídicos </a:t>
            </a:r>
            <a:r>
              <a:rPr lang="es-ES" dirty="0" smtClean="0"/>
              <a:t>en sangre</a:t>
            </a:r>
          </a:p>
          <a:p>
            <a:endParaRPr lang="es-ES" dirty="0" smtClean="0"/>
          </a:p>
          <a:p>
            <a:pPr marL="285750" indent="-285750">
              <a:buFont typeface="Arial" pitchFamily="34" charset="0"/>
              <a:buChar char="•"/>
            </a:pPr>
            <a:r>
              <a:rPr lang="es-ES" dirty="0" smtClean="0">
                <a:solidFill>
                  <a:srgbClr val="2FC1BA"/>
                </a:solidFill>
              </a:rPr>
              <a:t>Reducir</a:t>
            </a:r>
            <a:r>
              <a:rPr lang="es-ES" dirty="0" smtClean="0"/>
              <a:t> los niveles de</a:t>
            </a:r>
            <a:r>
              <a:rPr lang="es-ES" dirty="0" smtClean="0">
                <a:solidFill>
                  <a:srgbClr val="2FC1BA"/>
                </a:solidFill>
              </a:rPr>
              <a:t> tensión arterial </a:t>
            </a:r>
            <a:r>
              <a:rPr lang="es-ES" dirty="0" smtClean="0"/>
              <a:t>en reposo y en ejercicio</a:t>
            </a:r>
          </a:p>
          <a:p>
            <a:endParaRPr lang="es-ES" dirty="0" smtClean="0"/>
          </a:p>
          <a:p>
            <a:pPr marL="285750" indent="-285750">
              <a:buFont typeface="Arial" pitchFamily="34" charset="0"/>
              <a:buChar char="•"/>
            </a:pPr>
            <a:r>
              <a:rPr lang="es-ES" dirty="0" smtClean="0">
                <a:solidFill>
                  <a:srgbClr val="2FC1BA"/>
                </a:solidFill>
              </a:rPr>
              <a:t>Mejorar</a:t>
            </a:r>
            <a:r>
              <a:rPr lang="es-ES" dirty="0" smtClean="0"/>
              <a:t> la </a:t>
            </a:r>
            <a:r>
              <a:rPr lang="es-ES" dirty="0" smtClean="0">
                <a:solidFill>
                  <a:srgbClr val="2FC1BA"/>
                </a:solidFill>
              </a:rPr>
              <a:t>tolerancia a la glucosa </a:t>
            </a:r>
            <a:r>
              <a:rPr lang="es-ES" dirty="0" smtClean="0"/>
              <a:t>aumentando la sensibilidad a la insulina, ya que </a:t>
            </a:r>
            <a:r>
              <a:rPr lang="en-US" dirty="0" smtClean="0">
                <a:latin typeface="Minion W08 Regular_1167271"/>
              </a:rPr>
              <a:t>el </a:t>
            </a:r>
            <a:r>
              <a:rPr lang="en-US" dirty="0" err="1">
                <a:latin typeface="Minion W08 Regular_1167271"/>
              </a:rPr>
              <a:t>tejido</a:t>
            </a:r>
            <a:r>
              <a:rPr lang="en-US" dirty="0">
                <a:latin typeface="Minion W08 Regular_1167271"/>
              </a:rPr>
              <a:t> </a:t>
            </a:r>
            <a:r>
              <a:rPr lang="en-US" b="1" dirty="0" err="1" smtClean="0">
                <a:latin typeface="Minion W08 Regular_1167271"/>
              </a:rPr>
              <a:t>músculo</a:t>
            </a:r>
            <a:r>
              <a:rPr lang="en-US" b="1" dirty="0" smtClean="0">
                <a:latin typeface="Minion W08 Regular_1167271"/>
              </a:rPr>
              <a:t> </a:t>
            </a:r>
            <a:r>
              <a:rPr lang="en-US" b="1" dirty="0" err="1" smtClean="0">
                <a:latin typeface="Minion W08 Regular_1167271"/>
              </a:rPr>
              <a:t>esquelético</a:t>
            </a:r>
            <a:r>
              <a:rPr lang="en-US" b="1" dirty="0" smtClean="0">
                <a:latin typeface="Minion W08 Regular_1167271"/>
              </a:rPr>
              <a:t> </a:t>
            </a:r>
            <a:r>
              <a:rPr lang="en-US" dirty="0" err="1">
                <a:latin typeface="Minion W08 Regular_1167271"/>
              </a:rPr>
              <a:t>es</a:t>
            </a:r>
            <a:r>
              <a:rPr lang="en-US" dirty="0">
                <a:latin typeface="Minion W08 Regular_1167271"/>
              </a:rPr>
              <a:t> </a:t>
            </a:r>
            <a:r>
              <a:rPr lang="en-US" dirty="0" err="1">
                <a:latin typeface="Minion W08 Regular_1167271"/>
              </a:rPr>
              <a:t>responsable</a:t>
            </a:r>
            <a:r>
              <a:rPr lang="en-US" dirty="0">
                <a:latin typeface="Minion W08 Regular_1167271"/>
              </a:rPr>
              <a:t> </a:t>
            </a:r>
            <a:r>
              <a:rPr lang="en-US" dirty="0" smtClean="0">
                <a:latin typeface="Minion W08 Regular_1167271"/>
              </a:rPr>
              <a:t>del </a:t>
            </a:r>
            <a:r>
              <a:rPr lang="en-US" b="1" dirty="0" smtClean="0">
                <a:latin typeface="Minion W08 Regular_1167271"/>
              </a:rPr>
              <a:t>80</a:t>
            </a:r>
            <a:r>
              <a:rPr lang="en-US" b="1" dirty="0">
                <a:latin typeface="Minion W08 Regular_1167271"/>
              </a:rPr>
              <a:t>% de la </a:t>
            </a:r>
            <a:r>
              <a:rPr lang="en-US" b="1" dirty="0" err="1">
                <a:latin typeface="Minion W08 Regular_1167271"/>
              </a:rPr>
              <a:t>regulación</a:t>
            </a:r>
            <a:r>
              <a:rPr lang="en-US" b="1" dirty="0">
                <a:latin typeface="Minion W08 Regular_1167271"/>
              </a:rPr>
              <a:t> del </a:t>
            </a:r>
            <a:r>
              <a:rPr lang="en-US" b="1" dirty="0" err="1">
                <a:latin typeface="Minion W08 Regular_1167271"/>
              </a:rPr>
              <a:t>metabolismo</a:t>
            </a:r>
            <a:r>
              <a:rPr lang="en-US" b="1" dirty="0">
                <a:latin typeface="Minion W08 Regular_1167271"/>
              </a:rPr>
              <a:t> de la </a:t>
            </a:r>
            <a:r>
              <a:rPr lang="en-US" b="1" dirty="0" err="1">
                <a:latin typeface="Minion W08 Regular_1167271"/>
              </a:rPr>
              <a:t>glucosa</a:t>
            </a:r>
            <a:r>
              <a:rPr lang="en-US" b="1" dirty="0">
                <a:latin typeface="Minion W08 Regular_1167271"/>
              </a:rPr>
              <a:t> </a:t>
            </a:r>
            <a:r>
              <a:rPr lang="en-US" dirty="0">
                <a:latin typeface="Minion W08 Regular_1167271"/>
              </a:rPr>
              <a:t>de </a:t>
            </a:r>
            <a:r>
              <a:rPr lang="en-US" dirty="0" err="1">
                <a:latin typeface="Minion W08 Regular_1167271"/>
              </a:rPr>
              <a:t>todo</a:t>
            </a:r>
            <a:r>
              <a:rPr lang="en-US" dirty="0">
                <a:latin typeface="Minion W08 Regular_1167271"/>
              </a:rPr>
              <a:t> el </a:t>
            </a:r>
            <a:r>
              <a:rPr lang="en-US" dirty="0" err="1" smtClean="0">
                <a:latin typeface="Minion W08 Regular_1167271"/>
              </a:rPr>
              <a:t>organismo</a:t>
            </a:r>
            <a:endParaRPr lang="en-US" dirty="0" smtClean="0">
              <a:latin typeface="Minion W08 Regular_1167271"/>
            </a:endParaRPr>
          </a:p>
          <a:p>
            <a:endParaRPr lang="es-ES" dirty="0" smtClean="0"/>
          </a:p>
          <a:p>
            <a:pPr marL="285750" indent="-285750">
              <a:buFont typeface="Arial" pitchFamily="34" charset="0"/>
              <a:buChar char="•"/>
            </a:pPr>
            <a:r>
              <a:rPr lang="es-ES" dirty="0" smtClean="0">
                <a:solidFill>
                  <a:srgbClr val="2FC1BA"/>
                </a:solidFill>
              </a:rPr>
              <a:t>Incrementar</a:t>
            </a:r>
            <a:r>
              <a:rPr lang="es-ES" dirty="0" smtClean="0"/>
              <a:t> el </a:t>
            </a:r>
            <a:r>
              <a:rPr lang="es-ES" dirty="0" smtClean="0">
                <a:solidFill>
                  <a:srgbClr val="2FC1BA"/>
                </a:solidFill>
              </a:rPr>
              <a:t>gasto energético </a:t>
            </a:r>
            <a:r>
              <a:rPr lang="es-ES" dirty="0" smtClean="0"/>
              <a:t>y el metabolismo basal lo suficiente como para reducir la obesidad abdominal</a:t>
            </a:r>
          </a:p>
          <a:p>
            <a:pPr marL="285750" indent="-285750">
              <a:buFont typeface="Arial" pitchFamily="34" charset="0"/>
              <a:buChar char="•"/>
            </a:pPr>
            <a:endParaRPr lang="es-ES" dirty="0"/>
          </a:p>
          <a:p>
            <a:pPr marL="285750" indent="-285750">
              <a:buFont typeface="Arial" pitchFamily="34" charset="0"/>
              <a:buChar char="•"/>
            </a:pPr>
            <a:r>
              <a:rPr lang="es-ES" dirty="0" smtClean="0"/>
              <a:t>Intensifica la síntesis de proteínas en las miofibrillas, mitocondrias, </a:t>
            </a:r>
            <a:r>
              <a:rPr lang="es-ES" dirty="0" err="1" smtClean="0"/>
              <a:t>sarcoplasmas</a:t>
            </a:r>
            <a:r>
              <a:rPr lang="es-ES" dirty="0" smtClean="0"/>
              <a:t> y </a:t>
            </a:r>
            <a:r>
              <a:rPr lang="es-ES" dirty="0" err="1" smtClean="0"/>
              <a:t>microsomas</a:t>
            </a:r>
            <a:r>
              <a:rPr lang="es-ES" dirty="0" smtClean="0"/>
              <a:t> de los músculos esqueléticos y del corazón </a:t>
            </a:r>
          </a:p>
        </p:txBody>
      </p:sp>
      <p:pic>
        <p:nvPicPr>
          <p:cNvPr id="2050" name="Picture 2" descr="http://www.fissac.com/wp-content/uploads/2015/02/Coraz%C3%B3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1988840"/>
            <a:ext cx="1835696" cy="1363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402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936104"/>
          </a:xfrm>
        </p:spPr>
        <p:txBody>
          <a:bodyPr>
            <a:noAutofit/>
          </a:bodyPr>
          <a:lstStyle/>
          <a:p>
            <a:pPr algn="ctr"/>
            <a:r>
              <a:rPr lang="es-ES" sz="4000" b="1" dirty="0" smtClean="0">
                <a:solidFill>
                  <a:srgbClr val="2FC1BA"/>
                </a:solidFill>
                <a:effectLst>
                  <a:outerShdw blurRad="38100" dist="38100" dir="2700000" algn="tl">
                    <a:srgbClr val="000000">
                      <a:alpha val="43137"/>
                    </a:srgbClr>
                  </a:outerShdw>
                </a:effectLst>
                <a:latin typeface="Calibri" panose="020F0502020204030204" pitchFamily="34" charset="0"/>
              </a:rPr>
              <a:t>BENEFICIOS</a:t>
            </a:r>
            <a:r>
              <a:rPr lang="es-ES" sz="3600" b="1" dirty="0" smtClean="0">
                <a:solidFill>
                  <a:srgbClr val="2FC1BA"/>
                </a:solidFill>
                <a:effectLst>
                  <a:outerShdw blurRad="38100" dist="38100" dir="2700000" algn="tl">
                    <a:srgbClr val="000000">
                      <a:alpha val="43137"/>
                    </a:srgbClr>
                  </a:outerShdw>
                </a:effectLst>
                <a:latin typeface="Calibri" panose="020F0502020204030204" pitchFamily="34" charset="0"/>
              </a:rPr>
              <a:t> </a:t>
            </a:r>
            <a:r>
              <a:rPr lang="es-ES" sz="4000" b="1" dirty="0" smtClean="0">
                <a:solidFill>
                  <a:srgbClr val="2FC1BA"/>
                </a:solidFill>
                <a:effectLst>
                  <a:outerShdw blurRad="38100" dist="38100" dir="2700000" algn="tl">
                    <a:srgbClr val="000000">
                      <a:alpha val="43137"/>
                    </a:srgbClr>
                  </a:outerShdw>
                </a:effectLst>
                <a:latin typeface="Calibri" panose="020F0502020204030204" pitchFamily="34" charset="0"/>
              </a:rPr>
              <a:t>ENTRENAMIENTO</a:t>
            </a:r>
            <a:r>
              <a:rPr lang="es-ES" sz="3600" b="1" dirty="0" smtClean="0">
                <a:solidFill>
                  <a:srgbClr val="2FC1BA"/>
                </a:solidFill>
                <a:effectLst>
                  <a:outerShdw blurRad="38100" dist="38100" dir="2700000" algn="tl">
                    <a:srgbClr val="000000">
                      <a:alpha val="43137"/>
                    </a:srgbClr>
                  </a:outerShdw>
                </a:effectLst>
                <a:latin typeface="Calibri" panose="020F0502020204030204" pitchFamily="34" charset="0"/>
              </a:rPr>
              <a:t> </a:t>
            </a:r>
            <a:r>
              <a:rPr lang="es-ES" sz="4000" b="1" dirty="0" smtClean="0">
                <a:solidFill>
                  <a:srgbClr val="2FC1BA"/>
                </a:solidFill>
                <a:effectLst>
                  <a:outerShdw blurRad="38100" dist="38100" dir="2700000" algn="tl">
                    <a:srgbClr val="000000">
                      <a:alpha val="43137"/>
                    </a:srgbClr>
                  </a:outerShdw>
                </a:effectLst>
                <a:latin typeface="Calibri" panose="020F0502020204030204" pitchFamily="34" charset="0"/>
              </a:rPr>
              <a:t>FUERZA</a:t>
            </a:r>
            <a:endParaRPr lang="es-ES" sz="4000"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20"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
        <p:nvSpPr>
          <p:cNvPr id="4" name="3 Título"/>
          <p:cNvSpPr>
            <a:spLocks noGrp="1"/>
          </p:cNvSpPr>
          <p:nvPr>
            <p:ph type="title"/>
          </p:nvPr>
        </p:nvSpPr>
        <p:spPr>
          <a:xfrm>
            <a:off x="179512" y="1052736"/>
            <a:ext cx="8496943" cy="1143000"/>
          </a:xfrm>
        </p:spPr>
        <p:txBody>
          <a:bodyPr>
            <a:normAutofit fontScale="90000"/>
          </a:bodyPr>
          <a:lstStyle/>
          <a:p>
            <a:pPr lvl="0" algn="just"/>
            <a:r>
              <a:rPr lang="es-ES" dirty="0" smtClean="0"/>
              <a:t/>
            </a:r>
            <a:br>
              <a:rPr lang="es-ES" dirty="0" smtClean="0"/>
            </a:br>
            <a:r>
              <a:rPr lang="es-ES" sz="2700" dirty="0" smtClean="0"/>
              <a:t>Los programas de </a:t>
            </a:r>
            <a:r>
              <a:rPr lang="es-ES" sz="2700" b="1" dirty="0" smtClean="0">
                <a:solidFill>
                  <a:srgbClr val="2FC1BA"/>
                </a:solidFill>
              </a:rPr>
              <a:t>rehabilitación cardiaca reducen los cuadros depresivos entre un 50 y 70% </a:t>
            </a:r>
            <a:r>
              <a:rPr lang="es-ES" sz="2700" dirty="0" smtClean="0"/>
              <a:t>y son </a:t>
            </a:r>
            <a:r>
              <a:rPr lang="es-ES" sz="2700" b="1" dirty="0" smtClean="0">
                <a:solidFill>
                  <a:srgbClr val="2FC1BA"/>
                </a:solidFill>
              </a:rPr>
              <a:t>tan efectivos como los antidepresivos</a:t>
            </a:r>
            <a:r>
              <a:rPr lang="es-ES" sz="2700" dirty="0" smtClean="0"/>
              <a:t>                             (</a:t>
            </a:r>
            <a:r>
              <a:rPr lang="es-ES" sz="2700" dirty="0" err="1" smtClean="0"/>
              <a:t>Milani</a:t>
            </a:r>
            <a:r>
              <a:rPr lang="es-ES" sz="2700" dirty="0" smtClean="0"/>
              <a:t>, 2005).</a:t>
            </a:r>
            <a:br>
              <a:rPr lang="es-ES" sz="2700" dirty="0" smtClean="0"/>
            </a:br>
            <a:r>
              <a:rPr lang="es-ES" sz="2700" dirty="0" smtClean="0"/>
              <a:t/>
            </a:r>
            <a:br>
              <a:rPr lang="es-ES" sz="2700" dirty="0" smtClean="0"/>
            </a:br>
            <a:endParaRPr lang="es-ES" sz="2700" dirty="0"/>
          </a:p>
        </p:txBody>
      </p:sp>
      <p:sp>
        <p:nvSpPr>
          <p:cNvPr id="7" name="6 Rectángulo"/>
          <p:cNvSpPr/>
          <p:nvPr/>
        </p:nvSpPr>
        <p:spPr>
          <a:xfrm>
            <a:off x="163813" y="2204864"/>
            <a:ext cx="8572678" cy="1846659"/>
          </a:xfrm>
          <a:prstGeom prst="rect">
            <a:avLst/>
          </a:prstGeom>
        </p:spPr>
        <p:txBody>
          <a:bodyPr wrap="square">
            <a:spAutoFit/>
          </a:bodyPr>
          <a:lstStyle/>
          <a:p>
            <a:pPr algn="just"/>
            <a:r>
              <a:rPr lang="es-ES" sz="2200" dirty="0"/>
              <a:t>A pesar de que en los ancianos el incremento de la fuerza muscular con el entrenamiento es debida principalmente a mejoras en los patrones de </a:t>
            </a:r>
            <a:r>
              <a:rPr lang="es-ES" sz="2400" b="1" dirty="0">
                <a:solidFill>
                  <a:srgbClr val="2FC1BA"/>
                </a:solidFill>
                <a:latin typeface="+mj-lt"/>
                <a:ea typeface="+mj-ea"/>
                <a:cs typeface="+mj-cs"/>
              </a:rPr>
              <a:t>activación </a:t>
            </a:r>
            <a:r>
              <a:rPr lang="es-ES" sz="2400" b="1" dirty="0" smtClean="0">
                <a:solidFill>
                  <a:srgbClr val="2FC1BA"/>
                </a:solidFill>
                <a:latin typeface="+mj-lt"/>
                <a:ea typeface="+mj-ea"/>
                <a:cs typeface="+mj-cs"/>
              </a:rPr>
              <a:t>y regeneración neural (</a:t>
            </a:r>
            <a:r>
              <a:rPr lang="es-ES" sz="2400" b="1" dirty="0" err="1" smtClean="0">
                <a:solidFill>
                  <a:srgbClr val="2FC1BA"/>
                </a:solidFill>
                <a:latin typeface="+mj-lt"/>
                <a:ea typeface="+mj-ea"/>
                <a:cs typeface="+mj-cs"/>
              </a:rPr>
              <a:t>neuroplasticidad</a:t>
            </a:r>
            <a:r>
              <a:rPr lang="es-ES" sz="2400" b="1" dirty="0" smtClean="0">
                <a:solidFill>
                  <a:srgbClr val="2FC1BA"/>
                </a:solidFill>
                <a:latin typeface="+mj-lt"/>
                <a:ea typeface="+mj-ea"/>
                <a:cs typeface="+mj-cs"/>
              </a:rPr>
              <a:t>) </a:t>
            </a:r>
            <a:r>
              <a:rPr lang="es-ES" sz="2200" dirty="0"/>
              <a:t>se ha demostrado que la hipertrofia muscular también contribuye a la mejora de la </a:t>
            </a:r>
            <a:r>
              <a:rPr lang="es-ES" sz="2200" dirty="0" smtClean="0"/>
              <a:t>fuerza.</a:t>
            </a:r>
            <a:endParaRPr lang="es-ES" sz="2200" dirty="0"/>
          </a:p>
        </p:txBody>
      </p:sp>
      <p:sp>
        <p:nvSpPr>
          <p:cNvPr id="8" name="7 Rectángulo"/>
          <p:cNvSpPr/>
          <p:nvPr/>
        </p:nvSpPr>
        <p:spPr>
          <a:xfrm>
            <a:off x="179512" y="4055419"/>
            <a:ext cx="8640960" cy="2462213"/>
          </a:xfrm>
          <a:prstGeom prst="rect">
            <a:avLst/>
          </a:prstGeom>
        </p:spPr>
        <p:txBody>
          <a:bodyPr wrap="square">
            <a:spAutoFit/>
          </a:bodyPr>
          <a:lstStyle/>
          <a:p>
            <a:pPr algn="just"/>
            <a:r>
              <a:rPr lang="es-ES" sz="2200" dirty="0"/>
              <a:t>S</a:t>
            </a:r>
            <a:r>
              <a:rPr lang="es-ES" sz="2200" dirty="0" smtClean="0"/>
              <a:t>e </a:t>
            </a:r>
            <a:r>
              <a:rPr lang="es-ES" sz="2200" dirty="0">
                <a:solidFill>
                  <a:srgbClr val="2FC1BA"/>
                </a:solidFill>
              </a:rPr>
              <a:t>incrementa la activación de los músculos fundamentales </a:t>
            </a:r>
            <a:r>
              <a:rPr lang="es-ES" sz="2200" dirty="0"/>
              <a:t>que intervienen en el </a:t>
            </a:r>
            <a:r>
              <a:rPr lang="es-ES" sz="2200" dirty="0">
                <a:solidFill>
                  <a:srgbClr val="2FC1BA"/>
                </a:solidFill>
              </a:rPr>
              <a:t>movimiento</a:t>
            </a:r>
            <a:r>
              <a:rPr lang="es-ES" sz="2200" dirty="0"/>
              <a:t> (aumento conducción neural eferente, aumento frecuencia estimulación y sincronización de las unidades motoras, aumento excitabilidad de las unidades motoras, disminución de las vías de inhibición); 2) se </a:t>
            </a:r>
            <a:r>
              <a:rPr lang="es-ES" sz="2200" dirty="0">
                <a:solidFill>
                  <a:srgbClr val="2FC1BA"/>
                </a:solidFill>
              </a:rPr>
              <a:t>reduce</a:t>
            </a:r>
            <a:r>
              <a:rPr lang="es-ES" sz="2200" dirty="0"/>
              <a:t> la </a:t>
            </a:r>
            <a:r>
              <a:rPr lang="es-ES" sz="2200" dirty="0" err="1">
                <a:solidFill>
                  <a:srgbClr val="2FC1BA"/>
                </a:solidFill>
              </a:rPr>
              <a:t>coactivación</a:t>
            </a:r>
            <a:r>
              <a:rPr lang="es-ES" sz="2200" dirty="0"/>
              <a:t> de los músculos </a:t>
            </a:r>
            <a:r>
              <a:rPr lang="es-ES" sz="2200" dirty="0">
                <a:solidFill>
                  <a:srgbClr val="2FC1BA"/>
                </a:solidFill>
              </a:rPr>
              <a:t>antagonistas</a:t>
            </a:r>
            <a:r>
              <a:rPr lang="es-ES" sz="2200" dirty="0"/>
              <a:t>; y 3) se </a:t>
            </a:r>
            <a:r>
              <a:rPr lang="es-ES" sz="2200" dirty="0">
                <a:solidFill>
                  <a:srgbClr val="2FC1BA"/>
                </a:solidFill>
              </a:rPr>
              <a:t>mejora</a:t>
            </a:r>
            <a:r>
              <a:rPr lang="es-ES" sz="2200" dirty="0"/>
              <a:t> la </a:t>
            </a:r>
            <a:r>
              <a:rPr lang="es-ES" sz="2200" dirty="0" err="1">
                <a:solidFill>
                  <a:srgbClr val="2FC1BA"/>
                </a:solidFill>
              </a:rPr>
              <a:t>coactivación</a:t>
            </a:r>
            <a:r>
              <a:rPr lang="es-ES" sz="2200" dirty="0"/>
              <a:t> de los músculos </a:t>
            </a:r>
            <a:r>
              <a:rPr lang="es-ES" sz="2200" dirty="0" err="1">
                <a:solidFill>
                  <a:srgbClr val="2FC1BA"/>
                </a:solidFill>
              </a:rPr>
              <a:t>sinergistas</a:t>
            </a:r>
            <a:r>
              <a:rPr lang="es-ES" sz="2200" dirty="0">
                <a:solidFill>
                  <a:srgbClr val="2FC1BA"/>
                </a:solidFill>
              </a:rPr>
              <a:t>.</a:t>
            </a:r>
            <a:r>
              <a:rPr lang="es-ES" sz="2200" dirty="0"/>
              <a:t> </a:t>
            </a:r>
          </a:p>
        </p:txBody>
      </p:sp>
      <p:sp>
        <p:nvSpPr>
          <p:cNvPr id="9" name="4 Rectángulo"/>
          <p:cNvSpPr/>
          <p:nvPr/>
        </p:nvSpPr>
        <p:spPr>
          <a:xfrm>
            <a:off x="1115616" y="6482953"/>
            <a:ext cx="7200800" cy="276999"/>
          </a:xfrm>
          <a:prstGeom prst="rect">
            <a:avLst/>
          </a:prstGeom>
          <a:solidFill>
            <a:schemeClr val="accent1"/>
          </a:solidFill>
        </p:spPr>
        <p:txBody>
          <a:bodyPr wrap="square">
            <a:spAutoFit/>
          </a:bodyPr>
          <a:lstStyle/>
          <a:p>
            <a:pPr algn="ctr"/>
            <a:r>
              <a:rPr lang="es-ES" sz="1200" b="1" i="1" dirty="0" smtClean="0">
                <a:solidFill>
                  <a:prstClr val="white"/>
                </a:solidFill>
                <a:latin typeface="Calibri"/>
              </a:rPr>
              <a:t>Dr. </a:t>
            </a:r>
            <a:r>
              <a:rPr lang="es-ES" sz="1200" b="1" i="1" dirty="0" err="1" smtClean="0">
                <a:solidFill>
                  <a:prstClr val="white"/>
                </a:solidFill>
                <a:latin typeface="Calibri"/>
              </a:rPr>
              <a:t>Mercola</a:t>
            </a:r>
            <a:r>
              <a:rPr lang="es-ES" sz="1200" b="1" i="1" dirty="0" smtClean="0">
                <a:solidFill>
                  <a:prstClr val="white"/>
                </a:solidFill>
                <a:latin typeface="Calibri"/>
              </a:rPr>
              <a:t>. (2013). Al fortalecer su cuerpo fortalece </a:t>
            </a:r>
            <a:r>
              <a:rPr lang="es-ES" sz="1200" b="1" i="1" smtClean="0">
                <a:solidFill>
                  <a:prstClr val="white"/>
                </a:solidFill>
                <a:latin typeface="Calibri"/>
              </a:rPr>
              <a:t>su mente</a:t>
            </a:r>
            <a:endParaRPr lang="es-ES" sz="1200" b="1" dirty="0">
              <a:solidFill>
                <a:prstClr val="white"/>
              </a:solidFill>
              <a:latin typeface="Calibri"/>
            </a:endParaRPr>
          </a:p>
        </p:txBody>
      </p:sp>
    </p:spTree>
    <p:extLst>
      <p:ext uri="{BB962C8B-B14F-4D97-AF65-F5344CB8AC3E}">
        <p14:creationId xmlns:p14="http://schemas.microsoft.com/office/powerpoint/2010/main" val="1980976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46599" y="116632"/>
            <a:ext cx="8573873" cy="2232248"/>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DESARROLLO DE UN</a:t>
            </a:r>
            <a:b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b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377680"/>
            <a:ext cx="3744416" cy="3865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https://encrypted-tbn2.gstatic.com/images?q=tbn:ANd9GcTNPFECLMQAcRLFAzmDCHqOtV4V_fen7i9pLeJlTELgA73z3hUeOA"/>
          <p:cNvPicPr>
            <a:picLocks noChangeAspect="1" noChangeArrowheads="1"/>
          </p:cNvPicPr>
          <p:nvPr/>
        </p:nvPicPr>
        <p:blipFill>
          <a:blip r:embed="rId3"/>
          <a:srcRect/>
          <a:stretch>
            <a:fillRect/>
          </a:stretch>
        </p:blipFill>
        <p:spPr bwMode="auto">
          <a:xfrm>
            <a:off x="8701604" y="6597352"/>
            <a:ext cx="442395" cy="260648"/>
          </a:xfrm>
          <a:prstGeom prst="rect">
            <a:avLst/>
          </a:prstGeom>
          <a:noFill/>
        </p:spPr>
      </p:pic>
    </p:spTree>
    <p:extLst>
      <p:ext uri="{BB962C8B-B14F-4D97-AF65-F5344CB8AC3E}">
        <p14:creationId xmlns:p14="http://schemas.microsoft.com/office/powerpoint/2010/main" val="1550280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323528" y="4005064"/>
            <a:ext cx="6264275" cy="2699920"/>
            <a:chOff x="214282" y="2500306"/>
            <a:chExt cx="6264275" cy="2699920"/>
          </a:xfrm>
        </p:grpSpPr>
        <p:sp>
          <p:nvSpPr>
            <p:cNvPr id="17416" name="Rectangle 8"/>
            <p:cNvSpPr>
              <a:spLocks noChangeArrowheads="1"/>
            </p:cNvSpPr>
            <p:nvPr/>
          </p:nvSpPr>
          <p:spPr bwMode="auto">
            <a:xfrm>
              <a:off x="214282" y="2500306"/>
              <a:ext cx="6264275" cy="576262"/>
            </a:xfrm>
            <a:prstGeom prst="rect">
              <a:avLst/>
            </a:prstGeom>
            <a:solidFill>
              <a:srgbClr val="FF0000"/>
            </a:solidFill>
            <a:ln w="38100">
              <a:solidFill>
                <a:schemeClr val="tx1"/>
              </a:solidFill>
              <a:miter lim="800000"/>
              <a:headEnd/>
              <a:tailEnd/>
            </a:ln>
            <a:effectLst/>
          </p:spPr>
          <p:txBody>
            <a:bodyPr anchor="ctr" anchorCtr="0"/>
            <a:lstStyle/>
            <a:p>
              <a:pPr marL="342900" indent="-342900" algn="ctr">
                <a:lnSpc>
                  <a:spcPct val="80000"/>
                </a:lnSpc>
                <a:spcBef>
                  <a:spcPct val="20000"/>
                </a:spcBef>
              </a:pPr>
              <a:r>
                <a:rPr lang="es-ES" sz="3200" b="1" dirty="0" smtClean="0">
                  <a:solidFill>
                    <a:prstClr val="white"/>
                  </a:solidFill>
                </a:rPr>
                <a:t>CRITERIOS DE EXCLUSIÓN</a:t>
              </a:r>
              <a:endParaRPr lang="es-ES" sz="3200" b="1" dirty="0">
                <a:solidFill>
                  <a:prstClr val="white"/>
                </a:solidFill>
              </a:endParaRPr>
            </a:p>
          </p:txBody>
        </p:sp>
        <p:sp>
          <p:nvSpPr>
            <p:cNvPr id="17417" name="Text Box 9"/>
            <p:cNvSpPr txBox="1">
              <a:spLocks noChangeArrowheads="1"/>
            </p:cNvSpPr>
            <p:nvPr/>
          </p:nvSpPr>
          <p:spPr bwMode="auto">
            <a:xfrm>
              <a:off x="214282" y="3076568"/>
              <a:ext cx="6264275" cy="2123658"/>
            </a:xfrm>
            <a:prstGeom prst="rect">
              <a:avLst/>
            </a:prstGeom>
            <a:noFill/>
            <a:ln w="34925">
              <a:solidFill>
                <a:schemeClr val="tx1"/>
              </a:solidFill>
              <a:miter lim="800000"/>
              <a:headEnd/>
              <a:tailEnd/>
            </a:ln>
            <a:effectLst/>
          </p:spPr>
          <p:txBody>
            <a:bodyPr>
              <a:spAutoFit/>
            </a:bodyPr>
            <a:lstStyle/>
            <a:p>
              <a:r>
                <a:rPr lang="es-ES" dirty="0">
                  <a:solidFill>
                    <a:prstClr val="white"/>
                  </a:solidFill>
                </a:rPr>
                <a:t> </a:t>
              </a:r>
              <a:r>
                <a:rPr lang="es-MX" sz="1600" b="1" dirty="0">
                  <a:solidFill>
                    <a:prstClr val="white"/>
                  </a:solidFill>
                </a:rPr>
                <a:t>Contraindicaciones Absolutas</a:t>
              </a:r>
              <a:endParaRPr lang="es-ES" sz="1600" b="1" dirty="0">
                <a:solidFill>
                  <a:prstClr val="white"/>
                </a:solidFill>
              </a:endParaRPr>
            </a:p>
            <a:p>
              <a:r>
                <a:rPr lang="es-MX" sz="1600" dirty="0">
                  <a:solidFill>
                    <a:prstClr val="white"/>
                  </a:solidFill>
                </a:rPr>
                <a:t>1. </a:t>
              </a:r>
              <a:r>
                <a:rPr lang="es-MX" sz="1400" dirty="0">
                  <a:solidFill>
                    <a:prstClr val="white"/>
                  </a:solidFill>
                </a:rPr>
                <a:t>Infarto de Miocardio en el último mes.</a:t>
              </a:r>
              <a:endParaRPr lang="es-ES" sz="1400" dirty="0">
                <a:solidFill>
                  <a:prstClr val="white"/>
                </a:solidFill>
              </a:endParaRPr>
            </a:p>
            <a:p>
              <a:r>
                <a:rPr lang="es-MX" sz="1400" dirty="0">
                  <a:solidFill>
                    <a:prstClr val="white"/>
                  </a:solidFill>
                </a:rPr>
                <a:t>2. Angina inestable.</a:t>
              </a:r>
            </a:p>
            <a:p>
              <a:r>
                <a:rPr lang="es-MX" sz="1400" dirty="0">
                  <a:solidFill>
                    <a:prstClr val="white"/>
                  </a:solidFill>
                </a:rPr>
                <a:t>3. HTA (PAS &gt;</a:t>
              </a:r>
              <a:r>
                <a:rPr lang="es-MX" sz="1400" dirty="0" smtClean="0">
                  <a:solidFill>
                    <a:prstClr val="white"/>
                  </a:solidFill>
                </a:rPr>
                <a:t>160 </a:t>
              </a:r>
              <a:r>
                <a:rPr lang="es-MX" sz="1400" dirty="0">
                  <a:solidFill>
                    <a:prstClr val="white"/>
                  </a:solidFill>
                </a:rPr>
                <a:t>PAD &gt;100).</a:t>
              </a:r>
              <a:endParaRPr lang="es-ES" sz="1400" dirty="0">
                <a:solidFill>
                  <a:prstClr val="white"/>
                </a:solidFill>
              </a:endParaRPr>
            </a:p>
            <a:p>
              <a:r>
                <a:rPr lang="es-MX" sz="1400" dirty="0">
                  <a:solidFill>
                    <a:prstClr val="white"/>
                  </a:solidFill>
                </a:rPr>
                <a:t>4. Frecuencia cardiaca basal &gt; </a:t>
              </a:r>
              <a:r>
                <a:rPr lang="es-MX" sz="1400" dirty="0" smtClean="0">
                  <a:solidFill>
                    <a:prstClr val="white"/>
                  </a:solidFill>
                </a:rPr>
                <a:t>100/min.</a:t>
              </a:r>
            </a:p>
            <a:p>
              <a:r>
                <a:rPr lang="es-MX" sz="1400" dirty="0" smtClean="0">
                  <a:solidFill>
                    <a:prstClr val="white"/>
                  </a:solidFill>
                </a:rPr>
                <a:t>5. Diabetes incontrolada</a:t>
              </a:r>
            </a:p>
            <a:p>
              <a:r>
                <a:rPr lang="es-MX" sz="1400" dirty="0" smtClean="0">
                  <a:solidFill>
                    <a:prstClr val="white"/>
                  </a:solidFill>
                </a:rPr>
                <a:t>6. Arritmias incontroladas</a:t>
              </a:r>
            </a:p>
            <a:p>
              <a:r>
                <a:rPr lang="es-MX" sz="1400" dirty="0">
                  <a:solidFill>
                    <a:prstClr val="white"/>
                  </a:solidFill>
                </a:rPr>
                <a:t>7</a:t>
              </a:r>
              <a:r>
                <a:rPr lang="es-MX" sz="1400" dirty="0" smtClean="0">
                  <a:solidFill>
                    <a:prstClr val="white"/>
                  </a:solidFill>
                </a:rPr>
                <a:t>. Síntomas de palpitaciones y/o mareo</a:t>
              </a:r>
              <a:endParaRPr lang="es-MX" sz="1400" dirty="0">
                <a:solidFill>
                  <a:prstClr val="white"/>
                </a:solidFill>
              </a:endParaRPr>
            </a:p>
            <a:p>
              <a:r>
                <a:rPr lang="es-MX" sz="1400" dirty="0">
                  <a:solidFill>
                    <a:prstClr val="white"/>
                  </a:solidFill>
                </a:rPr>
                <a:t>8</a:t>
              </a:r>
              <a:r>
                <a:rPr lang="es-MX" sz="1400" dirty="0" smtClean="0">
                  <a:solidFill>
                    <a:prstClr val="white"/>
                  </a:solidFill>
                </a:rPr>
                <a:t>. </a:t>
              </a:r>
              <a:r>
                <a:rPr lang="es-MX" sz="1400" dirty="0">
                  <a:solidFill>
                    <a:prstClr val="white"/>
                  </a:solidFill>
                </a:rPr>
                <a:t>Fiebre </a:t>
              </a:r>
            </a:p>
          </p:txBody>
        </p:sp>
      </p:grpSp>
      <p:pic>
        <p:nvPicPr>
          <p:cNvPr id="17419" name="Picture 11" descr="senal-suelo-adhesiva-prohibido-pasar"/>
          <p:cNvPicPr>
            <a:picLocks noChangeAspect="1" noChangeArrowheads="1"/>
          </p:cNvPicPr>
          <p:nvPr/>
        </p:nvPicPr>
        <p:blipFill>
          <a:blip r:embed="rId2"/>
          <a:srcRect/>
          <a:stretch>
            <a:fillRect/>
          </a:stretch>
        </p:blipFill>
        <p:spPr bwMode="auto">
          <a:xfrm>
            <a:off x="7097998" y="4437112"/>
            <a:ext cx="1518848" cy="1512167"/>
          </a:xfrm>
          <a:prstGeom prst="rect">
            <a:avLst/>
          </a:prstGeom>
          <a:noFill/>
        </p:spPr>
      </p:pic>
      <p:pic>
        <p:nvPicPr>
          <p:cNvPr id="8" name="Picture 4" descr="http://bizkaikoa.bizkaia.net/irudiak/ald_logo_gorri.gif"/>
          <p:cNvPicPr>
            <a:picLocks noChangeAspect="1" noChangeArrowheads="1"/>
          </p:cNvPicPr>
          <p:nvPr/>
        </p:nvPicPr>
        <p:blipFill>
          <a:blip r:embed="rId3"/>
          <a:srcRect/>
          <a:stretch>
            <a:fillRect/>
          </a:stretch>
        </p:blipFill>
        <p:spPr bwMode="auto">
          <a:xfrm>
            <a:off x="8743950" y="6629400"/>
            <a:ext cx="400050" cy="228600"/>
          </a:xfrm>
          <a:prstGeom prst="rect">
            <a:avLst/>
          </a:prstGeom>
          <a:noFill/>
        </p:spPr>
      </p:pic>
      <p:grpSp>
        <p:nvGrpSpPr>
          <p:cNvPr id="9" name="8 Grupo"/>
          <p:cNvGrpSpPr/>
          <p:nvPr/>
        </p:nvGrpSpPr>
        <p:grpSpPr>
          <a:xfrm>
            <a:off x="323527" y="1331664"/>
            <a:ext cx="6264275" cy="2453700"/>
            <a:chOff x="684213" y="1724025"/>
            <a:chExt cx="6264275" cy="2453700"/>
          </a:xfrm>
        </p:grpSpPr>
        <p:sp>
          <p:nvSpPr>
            <p:cNvPr id="10" name="Rectangle 5"/>
            <p:cNvSpPr>
              <a:spLocks noChangeArrowheads="1"/>
            </p:cNvSpPr>
            <p:nvPr/>
          </p:nvSpPr>
          <p:spPr bwMode="auto">
            <a:xfrm>
              <a:off x="684213" y="1724025"/>
              <a:ext cx="6264275" cy="576263"/>
            </a:xfrm>
            <a:prstGeom prst="rect">
              <a:avLst/>
            </a:prstGeom>
            <a:solidFill>
              <a:srgbClr val="92D050"/>
            </a:solidFill>
            <a:ln w="38100">
              <a:solidFill>
                <a:schemeClr val="tx1"/>
              </a:solidFill>
              <a:miter lim="800000"/>
              <a:headEnd/>
              <a:tailEnd/>
            </a:ln>
            <a:effectLst/>
          </p:spPr>
          <p:txBody>
            <a:bodyPr anchor="ctr" anchorCtr="0"/>
            <a:lstStyle/>
            <a:p>
              <a:pPr marL="342900" indent="-342900" algn="ctr">
                <a:lnSpc>
                  <a:spcPct val="80000"/>
                </a:lnSpc>
                <a:spcBef>
                  <a:spcPct val="20000"/>
                </a:spcBef>
              </a:pPr>
              <a:r>
                <a:rPr lang="es-ES" sz="3200" b="1" dirty="0" smtClean="0">
                  <a:solidFill>
                    <a:prstClr val="white"/>
                  </a:solidFill>
                </a:rPr>
                <a:t>CRITERIOS DE INCLUSIÓN</a:t>
              </a:r>
              <a:endParaRPr lang="es-ES" sz="3200" b="1" dirty="0">
                <a:solidFill>
                  <a:prstClr val="white"/>
                </a:solidFill>
              </a:endParaRPr>
            </a:p>
          </p:txBody>
        </p:sp>
        <p:sp>
          <p:nvSpPr>
            <p:cNvPr id="11" name="Text Box 6"/>
            <p:cNvSpPr txBox="1">
              <a:spLocks noChangeArrowheads="1"/>
            </p:cNvSpPr>
            <p:nvPr/>
          </p:nvSpPr>
          <p:spPr bwMode="auto">
            <a:xfrm>
              <a:off x="684213" y="2300288"/>
              <a:ext cx="6264275" cy="1877437"/>
            </a:xfrm>
            <a:prstGeom prst="rect">
              <a:avLst/>
            </a:prstGeom>
            <a:noFill/>
            <a:ln w="34925">
              <a:solidFill>
                <a:schemeClr val="tx1"/>
              </a:solidFill>
              <a:miter lim="800000"/>
              <a:headEnd/>
              <a:tailEnd/>
            </a:ln>
            <a:effectLst/>
          </p:spPr>
          <p:txBody>
            <a:bodyPr>
              <a:spAutoFit/>
            </a:bodyPr>
            <a:lstStyle/>
            <a:p>
              <a:pPr marL="342900" indent="-342900">
                <a:buFont typeface="+mj-lt"/>
                <a:buAutoNum type="arabicPeriod"/>
              </a:pPr>
              <a:r>
                <a:rPr lang="es-ES" altLang="es-ES" sz="1400" dirty="0"/>
                <a:t>Mejora en la Capacidad </a:t>
              </a:r>
              <a:r>
                <a:rPr lang="es-ES" altLang="es-ES" sz="1400" dirty="0" smtClean="0"/>
                <a:t>Funcional, siendo está &gt; 5 </a:t>
              </a:r>
              <a:r>
                <a:rPr lang="es-ES" altLang="es-ES" sz="1400" dirty="0" err="1" smtClean="0"/>
                <a:t>METs</a:t>
              </a:r>
              <a:endParaRPr lang="es-ES" altLang="es-ES" sz="1400" dirty="0" smtClean="0"/>
            </a:p>
            <a:p>
              <a:pPr marL="342900" indent="-342900">
                <a:buFont typeface="+mj-lt"/>
                <a:buAutoNum type="arabicPeriod"/>
              </a:pPr>
              <a:r>
                <a:rPr lang="es-ES" altLang="es-ES" sz="1400" dirty="0" smtClean="0"/>
                <a:t>Fracción de eyección &gt; 40%</a:t>
              </a:r>
              <a:endParaRPr lang="es-ES" altLang="es-ES" sz="1400" dirty="0"/>
            </a:p>
            <a:p>
              <a:pPr marL="342900" indent="-342900">
                <a:buFont typeface="+mj-lt"/>
                <a:buAutoNum type="arabicPeriod"/>
              </a:pPr>
              <a:r>
                <a:rPr lang="es-ES" altLang="es-ES" sz="1400" dirty="0"/>
                <a:t>Estado psicológico estable</a:t>
              </a:r>
            </a:p>
            <a:p>
              <a:pPr marL="342900" indent="-342900">
                <a:buFont typeface="+mj-lt"/>
                <a:buAutoNum type="arabicPeriod"/>
              </a:pPr>
              <a:r>
                <a:rPr lang="es-ES" altLang="es-ES" sz="1400" dirty="0" smtClean="0"/>
                <a:t>Reconocer </a:t>
              </a:r>
              <a:r>
                <a:rPr lang="es-ES" altLang="es-ES" sz="1400" dirty="0"/>
                <a:t>signos y síntomas peligrosos y como tomar una acción apropiada (ej. Angina – procedimiento de aplicación del GTN).</a:t>
              </a:r>
            </a:p>
            <a:p>
              <a:pPr marL="342900" indent="-342900">
                <a:buFont typeface="+mj-lt"/>
                <a:buAutoNum type="arabicPeriod"/>
              </a:pPr>
              <a:r>
                <a:rPr lang="es-ES" altLang="es-ES" sz="1400" dirty="0"/>
                <a:t>Cambio en los factores de riesgo.</a:t>
              </a:r>
            </a:p>
            <a:p>
              <a:pPr marL="342900" indent="-342900">
                <a:buFont typeface="+mj-lt"/>
                <a:buAutoNum type="arabicPeriod"/>
              </a:pPr>
              <a:r>
                <a:rPr lang="es-ES" altLang="es-ES" sz="1400" dirty="0"/>
                <a:t>Demostrar un cierto conocimiento de su condición cardiaca</a:t>
              </a:r>
              <a:r>
                <a:rPr lang="es-ES" altLang="es-ES" sz="1600" dirty="0" smtClean="0"/>
                <a:t>.</a:t>
              </a:r>
            </a:p>
            <a:p>
              <a:pPr marL="342900" indent="-342900">
                <a:buFont typeface="+mj-lt"/>
                <a:buAutoNum type="arabicPeriod"/>
              </a:pPr>
              <a:endParaRPr lang="es-ES" altLang="es-ES" sz="1600" dirty="0"/>
            </a:p>
          </p:txBody>
        </p:sp>
      </p:grpSp>
      <p:pic>
        <p:nvPicPr>
          <p:cNvPr id="12" name="Picture 9" descr="free-entry"/>
          <p:cNvPicPr>
            <a:picLocks noChangeAspect="1" noChangeArrowheads="1"/>
          </p:cNvPicPr>
          <p:nvPr/>
        </p:nvPicPr>
        <p:blipFill>
          <a:blip r:embed="rId4"/>
          <a:srcRect/>
          <a:stretch>
            <a:fillRect/>
          </a:stretch>
        </p:blipFill>
        <p:spPr bwMode="auto">
          <a:xfrm>
            <a:off x="7164288" y="1655945"/>
            <a:ext cx="1386268" cy="1386268"/>
          </a:xfrm>
          <a:prstGeom prst="rect">
            <a:avLst/>
          </a:prstGeom>
          <a:noFill/>
        </p:spPr>
      </p:pic>
      <p:sp>
        <p:nvSpPr>
          <p:cNvPr id="13"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801282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179512" y="1268760"/>
            <a:ext cx="4680520" cy="5400600"/>
          </a:xfrm>
          <a:noFill/>
          <a:ln w="22225">
            <a:solidFill>
              <a:schemeClr val="tx1"/>
            </a:solidFill>
            <a:miter lim="800000"/>
            <a:headEnd/>
            <a:tailEnd/>
          </a:ln>
        </p:spPr>
        <p:txBody>
          <a:bodyPr>
            <a:normAutofit/>
          </a:bodyPr>
          <a:lstStyle/>
          <a:p>
            <a:pPr marL="36576" indent="0">
              <a:buNone/>
            </a:pPr>
            <a:r>
              <a:rPr lang="es-ES" sz="2800" b="1" dirty="0"/>
              <a:t>PRINCIPIO DE LA UNIDAD FUNCIONAL </a:t>
            </a:r>
            <a:r>
              <a:rPr lang="es-ES" altLang="es-ES" sz="2800" b="1" dirty="0"/>
              <a:t>: </a:t>
            </a:r>
            <a:endParaRPr lang="es-ES" altLang="es-ES" sz="2800" b="1" dirty="0" smtClean="0"/>
          </a:p>
          <a:p>
            <a:r>
              <a:rPr lang="es-ES" sz="2400" dirty="0"/>
              <a:t>EL organismo humano funciona como un todo. Un fallo en un órgano cualquiera desequilibra todo el sistema, por lo tanto, es preciso.... </a:t>
            </a:r>
          </a:p>
          <a:p>
            <a:r>
              <a:rPr lang="es-ES" sz="2400" dirty="0" smtClean="0"/>
              <a:t>Tener </a:t>
            </a:r>
            <a:r>
              <a:rPr lang="es-ES" sz="2400" dirty="0"/>
              <a:t>presente la evolución y el desarrollo de los distintos sistemas (cardiovascular, respiratorio, neuromuscular...)</a:t>
            </a:r>
            <a:br>
              <a:rPr lang="es-ES" sz="2400" dirty="0"/>
            </a:br>
            <a:endParaRPr lang="es-ES" sz="2400" dirty="0"/>
          </a:p>
          <a:p>
            <a:endParaRPr lang="es-ES" altLang="es-ES" sz="2800" b="1" dirty="0"/>
          </a:p>
        </p:txBody>
      </p:sp>
      <p:sp>
        <p:nvSpPr>
          <p:cNvPr id="7"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PRINCIPIOS DEL ENTRENAMIENTO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6"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pic>
        <p:nvPicPr>
          <p:cNvPr id="2" name="Imagen 1"/>
          <p:cNvPicPr>
            <a:picLocks noChangeAspect="1"/>
          </p:cNvPicPr>
          <p:nvPr/>
        </p:nvPicPr>
        <p:blipFill>
          <a:blip r:embed="rId3"/>
          <a:stretch>
            <a:fillRect/>
          </a:stretch>
        </p:blipFill>
        <p:spPr>
          <a:xfrm>
            <a:off x="5508104" y="1556792"/>
            <a:ext cx="3048000" cy="2019300"/>
          </a:xfrm>
          <a:prstGeom prst="rect">
            <a:avLst/>
          </a:prstGeom>
        </p:spPr>
      </p:pic>
      <p:pic>
        <p:nvPicPr>
          <p:cNvPr id="3" name="Imagen 2"/>
          <p:cNvPicPr>
            <a:picLocks noChangeAspect="1"/>
          </p:cNvPicPr>
          <p:nvPr/>
        </p:nvPicPr>
        <p:blipFill>
          <a:blip r:embed="rId4"/>
          <a:stretch>
            <a:fillRect/>
          </a:stretch>
        </p:blipFill>
        <p:spPr>
          <a:xfrm>
            <a:off x="5004048" y="3933056"/>
            <a:ext cx="3987800" cy="2032000"/>
          </a:xfrm>
          <a:prstGeom prst="rect">
            <a:avLst/>
          </a:prstGeom>
        </p:spPr>
      </p:pic>
    </p:spTree>
    <p:extLst>
      <p:ext uri="{BB962C8B-B14F-4D97-AF65-F5344CB8AC3E}">
        <p14:creationId xmlns:p14="http://schemas.microsoft.com/office/powerpoint/2010/main" val="616516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179512" y="1268760"/>
            <a:ext cx="4680520" cy="5400600"/>
          </a:xfrm>
          <a:noFill/>
          <a:ln w="22225">
            <a:solidFill>
              <a:schemeClr val="tx1"/>
            </a:solidFill>
            <a:miter lim="800000"/>
            <a:headEnd/>
            <a:tailEnd/>
          </a:ln>
        </p:spPr>
        <p:txBody>
          <a:bodyPr>
            <a:normAutofit fontScale="92500" lnSpcReduction="20000"/>
          </a:bodyPr>
          <a:lstStyle/>
          <a:p>
            <a:pPr marL="36576" indent="0" eaLnBrk="1" hangingPunct="1">
              <a:buNone/>
            </a:pPr>
            <a:r>
              <a:rPr lang="es-ES" altLang="es-ES" b="1" dirty="0" smtClean="0"/>
              <a:t>Sobrecarga y Progresión: </a:t>
            </a:r>
          </a:p>
          <a:p>
            <a:pPr eaLnBrk="1" hangingPunct="1"/>
            <a:r>
              <a:rPr lang="es-ES" altLang="es-ES" sz="2800" b="1" dirty="0" smtClean="0"/>
              <a:t>“La fuerza aumenta cuando el entrenamiento se vuelve gradualmente más exigente” </a:t>
            </a:r>
          </a:p>
          <a:p>
            <a:pPr eaLnBrk="1" hangingPunct="1"/>
            <a:r>
              <a:rPr lang="es-ES" altLang="es-ES" sz="2800" b="1" dirty="0" smtClean="0"/>
              <a:t>¿Es esto cierto? Sobrecarga fluctuante</a:t>
            </a:r>
          </a:p>
          <a:p>
            <a:pPr lvl="1" eaLnBrk="1" hangingPunct="1"/>
            <a:r>
              <a:rPr lang="es-ES" altLang="es-ES" sz="2400" dirty="0" smtClean="0">
                <a:solidFill>
                  <a:srgbClr val="2FC1BA"/>
                </a:solidFill>
              </a:rPr>
              <a:t>Requerimientos</a:t>
            </a:r>
            <a:r>
              <a:rPr lang="es-ES" altLang="es-ES" sz="2400" dirty="0" smtClean="0"/>
              <a:t> por encima de un</a:t>
            </a:r>
            <a:r>
              <a:rPr lang="es-ES" altLang="es-ES" sz="2400" dirty="0" smtClean="0">
                <a:solidFill>
                  <a:srgbClr val="2FC1BA"/>
                </a:solidFill>
              </a:rPr>
              <a:t> mínimo </a:t>
            </a:r>
            <a:r>
              <a:rPr lang="es-ES" altLang="es-ES" sz="2400" dirty="0" smtClean="0"/>
              <a:t>para producir </a:t>
            </a:r>
            <a:r>
              <a:rPr lang="es-ES" altLang="es-ES" sz="2400" dirty="0" smtClean="0">
                <a:solidFill>
                  <a:srgbClr val="2FC1BA"/>
                </a:solidFill>
              </a:rPr>
              <a:t>adaptaciones</a:t>
            </a:r>
            <a:r>
              <a:rPr lang="es-ES" altLang="es-ES" sz="2400" dirty="0" smtClean="0">
                <a:solidFill>
                  <a:srgbClr val="3333CC"/>
                </a:solidFill>
              </a:rPr>
              <a:t>.</a:t>
            </a:r>
          </a:p>
          <a:p>
            <a:pPr lvl="1" eaLnBrk="1" hangingPunct="1"/>
            <a:r>
              <a:rPr lang="es-ES" altLang="es-ES" sz="2400" dirty="0" smtClean="0">
                <a:solidFill>
                  <a:srgbClr val="2FC1BA"/>
                </a:solidFill>
              </a:rPr>
              <a:t>Progresivamente</a:t>
            </a:r>
            <a:r>
              <a:rPr lang="es-ES" altLang="es-ES" sz="2400" dirty="0" smtClean="0"/>
              <a:t> se </a:t>
            </a:r>
            <a:r>
              <a:rPr lang="es-ES" altLang="es-ES" sz="2400" dirty="0" smtClean="0">
                <a:solidFill>
                  <a:srgbClr val="2FC1BA"/>
                </a:solidFill>
              </a:rPr>
              <a:t>aumentarán</a:t>
            </a:r>
            <a:r>
              <a:rPr lang="es-ES" altLang="es-ES" sz="2400" dirty="0" smtClean="0"/>
              <a:t>  los estímulos a medida que el paciente </a:t>
            </a:r>
            <a:r>
              <a:rPr lang="es-ES" altLang="es-ES" sz="2400" dirty="0" smtClean="0">
                <a:solidFill>
                  <a:srgbClr val="2FC1BA"/>
                </a:solidFill>
              </a:rPr>
              <a:t>mejora:</a:t>
            </a:r>
          </a:p>
          <a:p>
            <a:pPr lvl="2"/>
            <a:r>
              <a:rPr lang="es-ES" altLang="es-ES" sz="2200" dirty="0" smtClean="0"/>
              <a:t>Tipo de ejercicio.</a:t>
            </a:r>
          </a:p>
          <a:p>
            <a:pPr lvl="2"/>
            <a:r>
              <a:rPr lang="es-ES" altLang="es-ES" sz="2200" dirty="0" smtClean="0"/>
              <a:t>Carga</a:t>
            </a:r>
          </a:p>
        </p:txBody>
      </p:sp>
      <p:sp>
        <p:nvSpPr>
          <p:cNvPr id="7"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PRINCIPIOS DEL ENTRENAMIENTO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8" name="Picture 4" descr="http://1.bp.blogspot.com/-wnGN0V2ey68/U_ZMhUOMjbI/AAAAAAAAB4U/eVABls4b1mg/s1600/sindrome_general_adapt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340768"/>
            <a:ext cx="4167666" cy="240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http://bizkaikoa.bizkaia.net/irudiak/ald_logo_gorri.gif"/>
          <p:cNvPicPr>
            <a:picLocks noChangeAspect="1" noChangeArrowheads="1"/>
          </p:cNvPicPr>
          <p:nvPr/>
        </p:nvPicPr>
        <p:blipFill>
          <a:blip r:embed="rId3"/>
          <a:srcRect/>
          <a:stretch>
            <a:fillRect/>
          </a:stretch>
        </p:blipFill>
        <p:spPr bwMode="auto">
          <a:xfrm>
            <a:off x="8743950" y="6629400"/>
            <a:ext cx="400050" cy="228600"/>
          </a:xfrm>
          <a:prstGeom prst="rect">
            <a:avLst/>
          </a:prstGeom>
          <a:noFill/>
        </p:spPr>
      </p:pic>
      <p:pic>
        <p:nvPicPr>
          <p:cNvPr id="1033" name="Picture 9" descr="http://images.los-proverbios.com/3/3495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3865" y="4077072"/>
            <a:ext cx="4240135" cy="2219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398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323528" y="1844824"/>
            <a:ext cx="4279576" cy="4176464"/>
          </a:xfrm>
          <a:noFill/>
          <a:ln w="22225">
            <a:solidFill>
              <a:schemeClr val="tx1"/>
            </a:solidFill>
            <a:miter lim="800000"/>
            <a:headEnd/>
            <a:tailEnd/>
          </a:ln>
        </p:spPr>
        <p:txBody>
          <a:bodyPr>
            <a:normAutofit fontScale="62500" lnSpcReduction="20000"/>
          </a:bodyPr>
          <a:lstStyle/>
          <a:p>
            <a:pPr marL="36576" indent="0" eaLnBrk="1" hangingPunct="1">
              <a:buNone/>
            </a:pPr>
            <a:r>
              <a:rPr lang="es-ES" altLang="es-ES" sz="4500" b="1" dirty="0" smtClean="0"/>
              <a:t>CONTINUIDAD:</a:t>
            </a:r>
          </a:p>
          <a:p>
            <a:r>
              <a:rPr lang="es-ES" sz="3800" dirty="0" smtClean="0"/>
              <a:t>Frecuencia </a:t>
            </a:r>
            <a:r>
              <a:rPr lang="es-ES" sz="3800" dirty="0"/>
              <a:t>de </a:t>
            </a:r>
            <a:r>
              <a:rPr lang="es-ES" sz="3800" dirty="0" err="1"/>
              <a:t>práctica</a:t>
            </a:r>
            <a:r>
              <a:rPr lang="es-ES" sz="3800" dirty="0"/>
              <a:t> y alternancia adecuada con las pausas de </a:t>
            </a:r>
            <a:r>
              <a:rPr lang="es-ES" sz="3800" dirty="0" smtClean="0"/>
              <a:t>recuperación, </a:t>
            </a:r>
            <a:r>
              <a:rPr lang="es-ES" sz="3800" dirty="0"/>
              <a:t>son factores fundamentales a la hora de confeccionar un plan de entrenamiento. </a:t>
            </a:r>
            <a:endParaRPr lang="es-ES" sz="3800" dirty="0" smtClean="0"/>
          </a:p>
          <a:p>
            <a:r>
              <a:rPr lang="es-ES" altLang="es-ES" sz="3800" dirty="0" smtClean="0"/>
              <a:t>Modificar </a:t>
            </a:r>
            <a:r>
              <a:rPr lang="es-ES" altLang="es-ES" sz="3800" dirty="0"/>
              <a:t>el tipo de ejercicio o modificar la carga, en intensidad y/o volumen.</a:t>
            </a:r>
          </a:p>
          <a:p>
            <a:pPr lvl="1" eaLnBrk="1" hangingPunct="1"/>
            <a:endParaRPr lang="es-ES" altLang="es-ES" sz="3800" dirty="0"/>
          </a:p>
        </p:txBody>
      </p:sp>
      <p:sp>
        <p:nvSpPr>
          <p:cNvPr id="7"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PRINCIPIOS DEL ENTRENAMIENTO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6"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pic>
        <p:nvPicPr>
          <p:cNvPr id="3074" name="Picture 2" descr="http://images01.estovalelapena.com/images/2013/08/20/gerard-butler-1417013603364055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7216" y="2348880"/>
            <a:ext cx="4384736" cy="2539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224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body" sz="half" idx="1"/>
          </p:nvPr>
        </p:nvSpPr>
        <p:spPr>
          <a:xfrm>
            <a:off x="468312" y="1773238"/>
            <a:ext cx="5471839" cy="4525962"/>
          </a:xfrm>
          <a:noFill/>
          <a:ln w="22225">
            <a:solidFill>
              <a:schemeClr val="tx1"/>
            </a:solidFill>
            <a:miter lim="800000"/>
            <a:headEnd/>
            <a:tailEnd/>
          </a:ln>
        </p:spPr>
        <p:txBody>
          <a:bodyPr>
            <a:normAutofit/>
          </a:bodyPr>
          <a:lstStyle/>
          <a:p>
            <a:pPr marL="36576" indent="0" eaLnBrk="1" hangingPunct="1">
              <a:lnSpc>
                <a:spcPct val="90000"/>
              </a:lnSpc>
              <a:buNone/>
            </a:pPr>
            <a:r>
              <a:rPr lang="es-ES" altLang="es-ES" sz="2800" b="1" dirty="0" smtClean="0"/>
              <a:t>Especificidad e Individualidad:</a:t>
            </a:r>
          </a:p>
          <a:p>
            <a:pPr lvl="1" eaLnBrk="1" hangingPunct="1">
              <a:lnSpc>
                <a:spcPct val="90000"/>
              </a:lnSpc>
            </a:pPr>
            <a:r>
              <a:rPr lang="es-ES" altLang="es-ES" sz="2400" dirty="0" smtClean="0"/>
              <a:t>Las Adaptaciones producidas por el ejercicio son individuales, y además, específicas a los siguientes parámetros y su forma de aplicación:</a:t>
            </a:r>
          </a:p>
          <a:p>
            <a:pPr lvl="2" eaLnBrk="1" hangingPunct="1">
              <a:lnSpc>
                <a:spcPct val="90000"/>
              </a:lnSpc>
            </a:pPr>
            <a:r>
              <a:rPr lang="es-ES" altLang="es-ES" sz="2000" b="1" dirty="0" smtClean="0"/>
              <a:t>Tipo de Ejercicio</a:t>
            </a:r>
          </a:p>
          <a:p>
            <a:pPr lvl="2" eaLnBrk="1" hangingPunct="1">
              <a:lnSpc>
                <a:spcPct val="90000"/>
              </a:lnSpc>
            </a:pPr>
            <a:r>
              <a:rPr lang="es-ES" altLang="es-ES" sz="2000" b="1" dirty="0" smtClean="0"/>
              <a:t>Frecuencia</a:t>
            </a:r>
          </a:p>
          <a:p>
            <a:pPr lvl="2" eaLnBrk="1" hangingPunct="1">
              <a:lnSpc>
                <a:spcPct val="90000"/>
              </a:lnSpc>
            </a:pPr>
            <a:r>
              <a:rPr lang="es-ES" altLang="es-ES" sz="2000" b="1" dirty="0" smtClean="0"/>
              <a:t>Volumen </a:t>
            </a:r>
          </a:p>
          <a:p>
            <a:pPr lvl="2" eaLnBrk="1" hangingPunct="1">
              <a:lnSpc>
                <a:spcPct val="90000"/>
              </a:lnSpc>
            </a:pPr>
            <a:r>
              <a:rPr lang="es-ES" altLang="es-ES" sz="2000" b="1" dirty="0" smtClean="0"/>
              <a:t>Intensidad </a:t>
            </a:r>
          </a:p>
          <a:p>
            <a:pPr lvl="2" eaLnBrk="1" hangingPunct="1">
              <a:lnSpc>
                <a:spcPct val="90000"/>
              </a:lnSpc>
            </a:pPr>
            <a:r>
              <a:rPr lang="es-ES" altLang="es-ES" sz="2000" b="1" dirty="0" smtClean="0"/>
              <a:t>Velocidad </a:t>
            </a:r>
          </a:p>
        </p:txBody>
      </p:sp>
      <p:pic>
        <p:nvPicPr>
          <p:cNvPr id="48131" name="Picture 6" descr="abuelo2_thum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4129" y="1052737"/>
            <a:ext cx="1599261" cy="2304256"/>
          </a:xfrm>
          <a:prstGeom prst="rect">
            <a:avLst/>
          </a:prstGeom>
          <a:noFill/>
          <a:ln w="317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8132" name="Picture 8" descr="20081001174917-dia-del-may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2780928"/>
            <a:ext cx="1615207" cy="1800200"/>
          </a:xfrm>
          <a:prstGeom prst="rect">
            <a:avLst/>
          </a:prstGeom>
          <a:noFill/>
          <a:ln w="317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8"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PRINCIPIOS DEL ENTRENAMIENTO</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6" name="Picture 4" descr="http://bizkaikoa.bizkaia.net/irudiak/ald_logo_gorri.gif"/>
          <p:cNvPicPr>
            <a:picLocks noChangeAspect="1" noChangeArrowheads="1"/>
          </p:cNvPicPr>
          <p:nvPr/>
        </p:nvPicPr>
        <p:blipFill>
          <a:blip r:embed="rId4"/>
          <a:srcRect/>
          <a:stretch>
            <a:fillRect/>
          </a:stretch>
        </p:blipFill>
        <p:spPr bwMode="auto">
          <a:xfrm>
            <a:off x="8743950" y="6629400"/>
            <a:ext cx="400050" cy="228600"/>
          </a:xfrm>
          <a:prstGeom prst="rect">
            <a:avLst/>
          </a:prstGeom>
          <a:noFill/>
        </p:spPr>
      </p:pic>
      <p:pic>
        <p:nvPicPr>
          <p:cNvPr id="7" name="Picture 6" descr="operacion-dejo-Sergio-Sanchez-gran-cicatri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7021" y="4581129"/>
            <a:ext cx="1656929" cy="204827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9897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
        <p:nvSpPr>
          <p:cNvPr id="5" name="2 Marcador de contenido"/>
          <p:cNvSpPr>
            <a:spLocks noGrp="1"/>
          </p:cNvSpPr>
          <p:nvPr>
            <p:ph idx="1"/>
          </p:nvPr>
        </p:nvSpPr>
        <p:spPr>
          <a:xfrm>
            <a:off x="323528" y="1340768"/>
            <a:ext cx="8620446" cy="5256584"/>
          </a:xfrm>
        </p:spPr>
        <p:txBody>
          <a:bodyPr>
            <a:normAutofit fontScale="70000" lnSpcReduction="20000"/>
          </a:bodyPr>
          <a:lstStyle/>
          <a:p>
            <a:pPr marL="0" indent="0">
              <a:buNone/>
            </a:pPr>
            <a:r>
              <a:rPr lang="es-ES" sz="4500" b="1" dirty="0" smtClean="0">
                <a:solidFill>
                  <a:srgbClr val="00B0F0"/>
                </a:solidFill>
                <a:effectLst>
                  <a:outerShdw blurRad="38100" dist="38100" dir="2700000" algn="tl">
                    <a:srgbClr val="000000">
                      <a:alpha val="43137"/>
                    </a:srgbClr>
                  </a:outerShdw>
                </a:effectLst>
                <a:latin typeface="+mj-lt"/>
              </a:rPr>
              <a:t>RECOMENDACIONES METODOLÓGICAS:</a:t>
            </a:r>
          </a:p>
          <a:p>
            <a:pPr marL="0" indent="0">
              <a:buNone/>
            </a:pPr>
            <a:endParaRPr lang="es-ES" dirty="0" smtClean="0">
              <a:solidFill>
                <a:srgbClr val="00B0F0"/>
              </a:solidFill>
              <a:effectLst>
                <a:outerShdw blurRad="38100" dist="38100" dir="2700000" algn="tl">
                  <a:srgbClr val="000000">
                    <a:alpha val="43137"/>
                  </a:srgbClr>
                </a:outerShdw>
              </a:effectLst>
              <a:latin typeface="+mj-lt"/>
            </a:endParaRPr>
          </a:p>
          <a:p>
            <a:r>
              <a:rPr lang="es-ES" dirty="0">
                <a:latin typeface="+mj-lt"/>
              </a:rPr>
              <a:t>Ejercitar los </a:t>
            </a:r>
            <a:r>
              <a:rPr lang="es-ES" dirty="0">
                <a:solidFill>
                  <a:srgbClr val="2FC1BA"/>
                </a:solidFill>
                <a:latin typeface="+mj-lt"/>
              </a:rPr>
              <a:t>grandes grupos musculares </a:t>
            </a:r>
            <a:r>
              <a:rPr lang="es-ES" dirty="0">
                <a:latin typeface="+mj-lt"/>
              </a:rPr>
              <a:t>antes que los pequeños</a:t>
            </a:r>
            <a:r>
              <a:rPr lang="es-ES" dirty="0" smtClean="0">
                <a:latin typeface="+mj-lt"/>
              </a:rPr>
              <a:t>.</a:t>
            </a:r>
          </a:p>
          <a:p>
            <a:r>
              <a:rPr lang="es-ES" dirty="0" smtClean="0">
                <a:latin typeface="+mj-lt"/>
              </a:rPr>
              <a:t>Después de cada ciclo concéntrico/excéntrico realizar una fase de relajación (</a:t>
            </a:r>
            <a:r>
              <a:rPr lang="es-ES" dirty="0" smtClean="0">
                <a:solidFill>
                  <a:srgbClr val="2FC1BA"/>
                </a:solidFill>
                <a:latin typeface="+mj-lt"/>
              </a:rPr>
              <a:t>Evitar la congestión</a:t>
            </a:r>
            <a:r>
              <a:rPr lang="es-ES" dirty="0" smtClean="0">
                <a:latin typeface="+mj-lt"/>
              </a:rPr>
              <a:t>).</a:t>
            </a:r>
          </a:p>
          <a:p>
            <a:r>
              <a:rPr lang="es-ES" dirty="0" smtClean="0">
                <a:latin typeface="+mj-lt"/>
              </a:rPr>
              <a:t>Ejercicios multiarticulares.</a:t>
            </a:r>
          </a:p>
          <a:p>
            <a:r>
              <a:rPr lang="es-ES" b="1" dirty="0" smtClean="0">
                <a:solidFill>
                  <a:srgbClr val="2FC1BA"/>
                </a:solidFill>
                <a:latin typeface="+mj-lt"/>
              </a:rPr>
              <a:t>Respiración natural y regular</a:t>
            </a:r>
            <a:r>
              <a:rPr lang="es-ES" b="1" dirty="0" smtClean="0">
                <a:latin typeface="+mj-lt"/>
              </a:rPr>
              <a:t>, evitar apneas.</a:t>
            </a:r>
          </a:p>
          <a:p>
            <a:pPr lvl="1"/>
            <a:r>
              <a:rPr lang="es-ES" b="1" dirty="0" smtClean="0">
                <a:latin typeface="+mj-lt"/>
              </a:rPr>
              <a:t>“Exhalar durante la fase concéntrica e inhalar durante la excéntrica”.</a:t>
            </a:r>
          </a:p>
          <a:p>
            <a:pPr lvl="1"/>
            <a:r>
              <a:rPr lang="es-ES" b="1" dirty="0" smtClean="0">
                <a:solidFill>
                  <a:srgbClr val="2FC1BA"/>
                </a:solidFill>
                <a:latin typeface="+mj-lt"/>
              </a:rPr>
              <a:t>Evitar Maniobra de </a:t>
            </a:r>
            <a:r>
              <a:rPr lang="es-ES" b="1" dirty="0" err="1" smtClean="0">
                <a:solidFill>
                  <a:srgbClr val="2FC1BA"/>
                </a:solidFill>
                <a:latin typeface="+mj-lt"/>
              </a:rPr>
              <a:t>Valsalva</a:t>
            </a:r>
            <a:r>
              <a:rPr lang="es-ES" b="1" dirty="0" smtClean="0">
                <a:solidFill>
                  <a:srgbClr val="2FC1BA"/>
                </a:solidFill>
                <a:latin typeface="+mj-lt"/>
              </a:rPr>
              <a:t>.</a:t>
            </a:r>
          </a:p>
          <a:p>
            <a:r>
              <a:rPr lang="es-ES" b="1" dirty="0" smtClean="0">
                <a:solidFill>
                  <a:srgbClr val="2FC1BA"/>
                </a:solidFill>
                <a:latin typeface="+mj-lt"/>
              </a:rPr>
              <a:t>Ritmo controlado</a:t>
            </a:r>
            <a:r>
              <a:rPr lang="es-ES" b="1" dirty="0" smtClean="0">
                <a:latin typeface="+mj-lt"/>
              </a:rPr>
              <a:t>, con el rango de amplitud de movimiento completo en cada repetición.</a:t>
            </a:r>
          </a:p>
          <a:p>
            <a:r>
              <a:rPr lang="es-ES" dirty="0" smtClean="0">
                <a:latin typeface="+mj-lt"/>
              </a:rPr>
              <a:t>Detener el ejercicio ante cualquier manifestación de signos o síntomas.</a:t>
            </a:r>
          </a:p>
          <a:p>
            <a:endParaRPr lang="es-ES" dirty="0">
              <a:latin typeface="+mj-lt"/>
            </a:endParaRPr>
          </a:p>
        </p:txBody>
      </p:sp>
      <p:pic>
        <p:nvPicPr>
          <p:cNvPr id="6"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
        <p:nvSpPr>
          <p:cNvPr id="7" name="4 Rectángulo"/>
          <p:cNvSpPr/>
          <p:nvPr/>
        </p:nvSpPr>
        <p:spPr>
          <a:xfrm>
            <a:off x="323528" y="6488783"/>
            <a:ext cx="8069411" cy="276999"/>
          </a:xfrm>
          <a:prstGeom prst="rect">
            <a:avLst/>
          </a:prstGeom>
          <a:solidFill>
            <a:schemeClr val="accent1"/>
          </a:solidFill>
        </p:spPr>
        <p:txBody>
          <a:bodyPr wrap="square">
            <a:spAutoFit/>
          </a:bodyPr>
          <a:lstStyle/>
          <a:p>
            <a:pPr algn="ctr"/>
            <a:r>
              <a:rPr lang="es-ES" sz="1200" b="1" i="1" dirty="0">
                <a:solidFill>
                  <a:prstClr val="white"/>
                </a:solidFill>
                <a:latin typeface="Calibri"/>
              </a:rPr>
              <a:t>Adaptado de Manual ACSM para la Valoración y Prescripción del Ejercicio</a:t>
            </a:r>
            <a:r>
              <a:rPr lang="es-ES" sz="1200" b="1" dirty="0">
                <a:solidFill>
                  <a:prstClr val="white"/>
                </a:solidFill>
                <a:latin typeface="Calibri"/>
              </a:rPr>
              <a:t>. 3ª edición. Paidotribo.</a:t>
            </a:r>
          </a:p>
        </p:txBody>
      </p:sp>
    </p:spTree>
    <p:extLst>
      <p:ext uri="{BB962C8B-B14F-4D97-AF65-F5344CB8AC3E}">
        <p14:creationId xmlns:p14="http://schemas.microsoft.com/office/powerpoint/2010/main" val="38192619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2251641" y="1412776"/>
            <a:ext cx="5072517" cy="536249"/>
          </a:xfrm>
          <a:solidFill>
            <a:schemeClr val="tx1"/>
          </a:solidFill>
          <a:ln w="38100">
            <a:solidFill>
              <a:schemeClr val="tx1"/>
            </a:solidFill>
            <a:miter lim="800000"/>
            <a:headEnd/>
            <a:tailEnd/>
          </a:ln>
        </p:spPr>
        <p:txBody>
          <a:bodyPr>
            <a:normAutofit fontScale="90000"/>
          </a:bodyPr>
          <a:lstStyle/>
          <a:p>
            <a:pPr algn="ctr"/>
            <a:r>
              <a:rPr lang="es-ES" altLang="es-ES" sz="3200" b="1" dirty="0">
                <a:solidFill>
                  <a:srgbClr val="CC0000"/>
                </a:solidFill>
              </a:rPr>
              <a:t>CONTRAINDICACIONES</a:t>
            </a:r>
          </a:p>
        </p:txBody>
      </p:sp>
      <p:grpSp>
        <p:nvGrpSpPr>
          <p:cNvPr id="163843" name="Group 3"/>
          <p:cNvGrpSpPr>
            <a:grpSpLocks/>
          </p:cNvGrpSpPr>
          <p:nvPr/>
        </p:nvGrpSpPr>
        <p:grpSpPr bwMode="auto">
          <a:xfrm>
            <a:off x="0" y="5089524"/>
            <a:ext cx="4787900" cy="720725"/>
            <a:chOff x="1111" y="3475"/>
            <a:chExt cx="3765" cy="454"/>
          </a:xfrm>
        </p:grpSpPr>
        <p:sp>
          <p:nvSpPr>
            <p:cNvPr id="163844" name="Text Box 4"/>
            <p:cNvSpPr txBox="1">
              <a:spLocks noChangeArrowheads="1"/>
            </p:cNvSpPr>
            <p:nvPr/>
          </p:nvSpPr>
          <p:spPr bwMode="auto">
            <a:xfrm>
              <a:off x="1474" y="3521"/>
              <a:ext cx="3175" cy="320"/>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ES" altLang="es-ES" sz="2400" b="1" dirty="0">
                  <a:solidFill>
                    <a:prstClr val="white"/>
                  </a:solidFill>
                </a:rPr>
                <a:t>ISOMETRICOS MÁXIMOS</a:t>
              </a:r>
            </a:p>
          </p:txBody>
        </p:sp>
        <p:sp>
          <p:nvSpPr>
            <p:cNvPr id="163845" name="Line 5"/>
            <p:cNvSpPr>
              <a:spLocks noChangeShapeType="1"/>
            </p:cNvSpPr>
            <p:nvPr/>
          </p:nvSpPr>
          <p:spPr bwMode="auto">
            <a:xfrm>
              <a:off x="1202" y="3475"/>
              <a:ext cx="3674" cy="454"/>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solidFill>
                  <a:prstClr val="white"/>
                </a:solidFill>
              </a:endParaRPr>
            </a:p>
          </p:txBody>
        </p:sp>
        <p:sp>
          <p:nvSpPr>
            <p:cNvPr id="163846" name="Line 6"/>
            <p:cNvSpPr>
              <a:spLocks noChangeShapeType="1"/>
            </p:cNvSpPr>
            <p:nvPr/>
          </p:nvSpPr>
          <p:spPr bwMode="auto">
            <a:xfrm flipV="1">
              <a:off x="1111" y="3521"/>
              <a:ext cx="3765" cy="408"/>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solidFill>
                  <a:prstClr val="white"/>
                </a:solidFill>
              </a:endParaRPr>
            </a:p>
          </p:txBody>
        </p:sp>
      </p:grpSp>
      <p:pic>
        <p:nvPicPr>
          <p:cNvPr id="163847" name="Picture 7" descr="abdominales_isometric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297" y="2060848"/>
            <a:ext cx="4169773" cy="28575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63848" name="Picture 8" descr="heavy_weight_lifting_image_title_ovyw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7" y="2060847"/>
            <a:ext cx="3810000" cy="281768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3849" name="Text Box 9"/>
          <p:cNvSpPr txBox="1">
            <a:spLocks noChangeArrowheads="1"/>
          </p:cNvSpPr>
          <p:nvPr/>
        </p:nvSpPr>
        <p:spPr bwMode="auto">
          <a:xfrm>
            <a:off x="4992687" y="4997450"/>
            <a:ext cx="3821113" cy="904875"/>
          </a:xfrm>
          <a:prstGeom prst="rect">
            <a:avLst/>
          </a:prstGeom>
          <a:noFill/>
          <a:ln w="508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ES" altLang="es-ES" sz="2000" b="1" dirty="0">
                <a:solidFill>
                  <a:prstClr val="white"/>
                </a:solidFill>
              </a:rPr>
              <a:t>Cargas 70-95% hasta el fallo</a:t>
            </a:r>
          </a:p>
          <a:p>
            <a:pPr algn="ctr">
              <a:spcBef>
                <a:spcPct val="50000"/>
              </a:spcBef>
            </a:pPr>
            <a:r>
              <a:rPr lang="es-ES" altLang="es-ES" sz="2000" b="1" dirty="0">
                <a:solidFill>
                  <a:prstClr val="white"/>
                </a:solidFill>
              </a:rPr>
              <a:t>Maniobra de Valsalva</a:t>
            </a:r>
          </a:p>
        </p:txBody>
      </p:sp>
      <p:sp>
        <p:nvSpPr>
          <p:cNvPr id="163850" name="Line 10"/>
          <p:cNvSpPr>
            <a:spLocks noChangeShapeType="1"/>
          </p:cNvSpPr>
          <p:nvPr/>
        </p:nvSpPr>
        <p:spPr bwMode="auto">
          <a:xfrm>
            <a:off x="6013450" y="4716847"/>
            <a:ext cx="1655763" cy="1081087"/>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solidFill>
                <a:prstClr val="white"/>
              </a:solidFill>
            </a:endParaRPr>
          </a:p>
        </p:txBody>
      </p:sp>
      <p:sp>
        <p:nvSpPr>
          <p:cNvPr id="163851" name="Line 11"/>
          <p:cNvSpPr>
            <a:spLocks noChangeShapeType="1"/>
          </p:cNvSpPr>
          <p:nvPr/>
        </p:nvSpPr>
        <p:spPr bwMode="auto">
          <a:xfrm flipV="1">
            <a:off x="5726113" y="4789871"/>
            <a:ext cx="2087562" cy="1008063"/>
          </a:xfrm>
          <a:prstGeom prst="line">
            <a:avLst/>
          </a:prstGeom>
          <a:noFill/>
          <a:ln w="508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dirty="0">
              <a:solidFill>
                <a:prstClr val="white"/>
              </a:solidFill>
            </a:endParaRPr>
          </a:p>
        </p:txBody>
      </p:sp>
      <p:sp>
        <p:nvSpPr>
          <p:cNvPr id="163852" name="Text Box 12"/>
          <p:cNvSpPr txBox="1">
            <a:spLocks noChangeArrowheads="1"/>
          </p:cNvSpPr>
          <p:nvPr/>
        </p:nvSpPr>
        <p:spPr bwMode="auto">
          <a:xfrm>
            <a:off x="611560" y="6021388"/>
            <a:ext cx="7920880" cy="779462"/>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s-ES" altLang="es-ES" b="1" dirty="0">
                <a:solidFill>
                  <a:prstClr val="black"/>
                </a:solidFill>
              </a:rPr>
              <a:t>DESCENSO DEL FLUJO CORONARIO,</a:t>
            </a:r>
          </a:p>
          <a:p>
            <a:pPr algn="ctr">
              <a:spcBef>
                <a:spcPct val="50000"/>
              </a:spcBef>
            </a:pPr>
            <a:r>
              <a:rPr lang="es-ES" altLang="es-ES" b="1" dirty="0">
                <a:solidFill>
                  <a:prstClr val="black"/>
                </a:solidFill>
              </a:rPr>
              <a:t>ARRITMIAS SEVERAS, PICOS DE TENSIÓN</a:t>
            </a:r>
          </a:p>
        </p:txBody>
      </p:sp>
      <p:pic>
        <p:nvPicPr>
          <p:cNvPr id="14" name="Picture 4" descr="http://bizkaikoa.bizkaia.net/irudiak/ald_logo_gorri.gif"/>
          <p:cNvPicPr>
            <a:picLocks noChangeAspect="1" noChangeArrowheads="1"/>
          </p:cNvPicPr>
          <p:nvPr/>
        </p:nvPicPr>
        <p:blipFill>
          <a:blip r:embed="rId4"/>
          <a:srcRect/>
          <a:stretch>
            <a:fillRect/>
          </a:stretch>
        </p:blipFill>
        <p:spPr bwMode="auto">
          <a:xfrm>
            <a:off x="8743950" y="6629400"/>
            <a:ext cx="400050" cy="228600"/>
          </a:xfrm>
          <a:prstGeom prst="rect">
            <a:avLst/>
          </a:prstGeom>
          <a:noFill/>
        </p:spPr>
      </p:pic>
      <p:sp>
        <p:nvSpPr>
          <p:cNvPr id="15" name="1 Título"/>
          <p:cNvSpPr txBox="1">
            <a:spLocks/>
          </p:cNvSpPr>
          <p:nvPr/>
        </p:nvSpPr>
        <p:spPr>
          <a:xfrm>
            <a:off x="246599" y="116632"/>
            <a:ext cx="8465601" cy="1143000"/>
          </a:xfrm>
          <a:prstGeom prst="rect">
            <a:avLst/>
          </a:prstGeom>
        </p:spPr>
        <p:txBody>
          <a:bodyPr vert="horz" lIns="45720" rIns="45720" anchor="ctr">
            <a:normAutofit/>
          </a:bodyPr>
          <a:lstStyle>
            <a:lvl1pPr algn="l" rtl="0" eaLnBrk="1" latinLnBrk="0" hangingPunct="1">
              <a:spcBef>
                <a:spcPct val="0"/>
              </a:spcBef>
              <a:buNone/>
              <a:defRPr kumimoji="0" sz="4600" kern="1200">
                <a:solidFill>
                  <a:schemeClr val="tx1"/>
                </a:solidFill>
                <a:latin typeface="+mj-lt"/>
                <a:ea typeface="+mj-ea"/>
                <a:cs typeface="+mj-cs"/>
              </a:defRPr>
            </a:lvl1pPr>
          </a:lstStyle>
          <a:p>
            <a:pPr algn="ctr"/>
            <a:r>
              <a:rPr lang="es-ES" b="1"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41798510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2339752" y="1709936"/>
            <a:ext cx="4814205" cy="566936"/>
          </a:xfrm>
          <a:solidFill>
            <a:schemeClr val="tx1"/>
          </a:solidFill>
          <a:ln w="38100">
            <a:solidFill>
              <a:schemeClr val="tx1"/>
            </a:solidFill>
            <a:miter lim="800000"/>
            <a:headEnd/>
            <a:tailEnd/>
          </a:ln>
        </p:spPr>
        <p:txBody>
          <a:bodyPr>
            <a:noAutofit/>
          </a:bodyPr>
          <a:lstStyle/>
          <a:p>
            <a:pPr algn="ctr"/>
            <a:r>
              <a:rPr lang="es-ES" altLang="es-ES" sz="3200" b="1" dirty="0">
                <a:solidFill>
                  <a:srgbClr val="CC0000"/>
                </a:solidFill>
              </a:rPr>
              <a:t>CONTRAINDICACIONES</a:t>
            </a:r>
          </a:p>
        </p:txBody>
      </p:sp>
      <p:sp>
        <p:nvSpPr>
          <p:cNvPr id="164867" name="Text Box 3"/>
          <p:cNvSpPr txBox="1">
            <a:spLocks noChangeArrowheads="1"/>
          </p:cNvSpPr>
          <p:nvPr/>
        </p:nvSpPr>
        <p:spPr bwMode="auto">
          <a:xfrm>
            <a:off x="251520" y="6021388"/>
            <a:ext cx="8351837" cy="738664"/>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s-ES" altLang="es-ES" b="1" dirty="0">
                <a:solidFill>
                  <a:prstClr val="black"/>
                </a:solidFill>
              </a:rPr>
              <a:t>VUELTA A LA CALMA 10 MINUTOS</a:t>
            </a:r>
          </a:p>
          <a:p>
            <a:pPr algn="ctr">
              <a:spcBef>
                <a:spcPct val="50000"/>
              </a:spcBef>
            </a:pPr>
            <a:r>
              <a:rPr lang="es-ES" altLang="es-ES" sz="1600" b="1" dirty="0">
                <a:solidFill>
                  <a:prstClr val="black"/>
                </a:solidFill>
              </a:rPr>
              <a:t>ANTES DE REALIZAR EJERCICIOS EN </a:t>
            </a:r>
            <a:r>
              <a:rPr lang="es-ES" altLang="es-ES" sz="1600" b="1" dirty="0" smtClean="0">
                <a:solidFill>
                  <a:prstClr val="black"/>
                </a:solidFill>
              </a:rPr>
              <a:t>SUELO TRAS CONTENIDO AERÓBICO</a:t>
            </a:r>
            <a:endParaRPr lang="es-ES" altLang="es-ES" sz="1600" b="1" dirty="0">
              <a:solidFill>
                <a:prstClr val="black"/>
              </a:solidFill>
            </a:endParaRPr>
          </a:p>
        </p:txBody>
      </p:sp>
      <p:pic>
        <p:nvPicPr>
          <p:cNvPr id="164868" name="Picture 4" descr="Tabla-de-ejercicios-de-suelo-para-fortalecimiento-general-Nivel-b%C3%A1s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276872"/>
            <a:ext cx="4802467" cy="354784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4" descr="http://bizkaikoa.bizkaia.net/irudiak/ald_logo_gorri.gif"/>
          <p:cNvPicPr>
            <a:picLocks noChangeAspect="1" noChangeArrowheads="1"/>
          </p:cNvPicPr>
          <p:nvPr/>
        </p:nvPicPr>
        <p:blipFill>
          <a:blip r:embed="rId3"/>
          <a:srcRect/>
          <a:stretch>
            <a:fillRect/>
          </a:stretch>
        </p:blipFill>
        <p:spPr bwMode="auto">
          <a:xfrm>
            <a:off x="8743950" y="6629400"/>
            <a:ext cx="400050" cy="228600"/>
          </a:xfrm>
          <a:prstGeom prst="rect">
            <a:avLst/>
          </a:prstGeom>
          <a:noFill/>
        </p:spPr>
      </p:pic>
      <p:sp>
        <p:nvSpPr>
          <p:cNvPr id="7" name="1 Título"/>
          <p:cNvSpPr txBox="1">
            <a:spLocks/>
          </p:cNvSpPr>
          <p:nvPr/>
        </p:nvSpPr>
        <p:spPr>
          <a:xfrm>
            <a:off x="246599" y="116632"/>
            <a:ext cx="8465601" cy="1143000"/>
          </a:xfrm>
          <a:prstGeom prst="rect">
            <a:avLst/>
          </a:prstGeom>
        </p:spPr>
        <p:txBody>
          <a:bodyPr vert="horz" lIns="45720" rIns="45720" anchor="ctr">
            <a:normAutofit/>
          </a:bodyPr>
          <a:lstStyle>
            <a:lvl1pPr algn="l" rtl="0" eaLnBrk="1" latinLnBrk="0" hangingPunct="1">
              <a:spcBef>
                <a:spcPct val="0"/>
              </a:spcBef>
              <a:buNone/>
              <a:defRPr kumimoji="0" sz="4600" kern="1200">
                <a:solidFill>
                  <a:schemeClr val="tx1"/>
                </a:solidFill>
                <a:latin typeface="+mj-lt"/>
                <a:ea typeface="+mj-ea"/>
                <a:cs typeface="+mj-cs"/>
              </a:defRPr>
            </a:lvl1pPr>
          </a:lstStyle>
          <a:p>
            <a:pPr algn="ctr"/>
            <a:r>
              <a:rPr lang="es-ES" b="1"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7605568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755576" y="6482953"/>
            <a:ext cx="7272808" cy="276999"/>
          </a:xfrm>
          <a:prstGeom prst="rect">
            <a:avLst/>
          </a:prstGeom>
          <a:solidFill>
            <a:schemeClr val="accent1"/>
          </a:solidFill>
        </p:spPr>
        <p:txBody>
          <a:bodyPr wrap="square">
            <a:spAutoFit/>
          </a:bodyPr>
          <a:lstStyle/>
          <a:p>
            <a:pPr algn="ctr"/>
            <a:r>
              <a:rPr lang="es-ES" sz="1200" b="1" i="1" dirty="0">
                <a:solidFill>
                  <a:prstClr val="white"/>
                </a:solidFill>
                <a:latin typeface="Calibri"/>
              </a:rPr>
              <a:t>Adaptado de Manual ACSM para la Valoración y Prescripción del Ejercicio</a:t>
            </a:r>
            <a:r>
              <a:rPr lang="es-ES" sz="1200" b="1" dirty="0">
                <a:solidFill>
                  <a:prstClr val="white"/>
                </a:solidFill>
                <a:latin typeface="Calibri"/>
              </a:rPr>
              <a:t>. 3ª edición. Paidotribo.</a:t>
            </a:r>
          </a:p>
        </p:txBody>
      </p:sp>
      <p:sp>
        <p:nvSpPr>
          <p:cNvPr id="10"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
        <p:nvSpPr>
          <p:cNvPr id="4" name="3 CuadroTexto"/>
          <p:cNvSpPr txBox="1"/>
          <p:nvPr/>
        </p:nvSpPr>
        <p:spPr>
          <a:xfrm>
            <a:off x="342255" y="1412776"/>
            <a:ext cx="8173417" cy="4585871"/>
          </a:xfrm>
          <a:prstGeom prst="rect">
            <a:avLst/>
          </a:prstGeom>
          <a:noFill/>
        </p:spPr>
        <p:txBody>
          <a:bodyPr wrap="square" rtlCol="0">
            <a:spAutoFit/>
          </a:bodyPr>
          <a:lstStyle/>
          <a:p>
            <a:r>
              <a:rPr lang="es-ES" sz="3200" b="1" dirty="0" smtClean="0"/>
              <a:t>Pasos a seguir en la fase inicial:</a:t>
            </a:r>
          </a:p>
          <a:p>
            <a:endParaRPr lang="es-ES" sz="3200" b="1" dirty="0" smtClean="0"/>
          </a:p>
          <a:p>
            <a:endParaRPr lang="es-ES" dirty="0"/>
          </a:p>
          <a:p>
            <a:pPr marL="342900" indent="-342900">
              <a:buFont typeface="+mj-lt"/>
              <a:buAutoNum type="arabicPeriod"/>
            </a:pPr>
            <a:r>
              <a:rPr lang="es-ES" sz="2800" b="1" dirty="0" smtClean="0"/>
              <a:t>Evaluación de la fuerza y técnica.</a:t>
            </a:r>
          </a:p>
          <a:p>
            <a:pPr marL="342900" indent="-342900">
              <a:buFont typeface="+mj-lt"/>
              <a:buAutoNum type="arabicPeriod"/>
            </a:pPr>
            <a:endParaRPr lang="es-ES" sz="2800" dirty="0"/>
          </a:p>
          <a:p>
            <a:pPr marL="342900" indent="-342900">
              <a:buFont typeface="+mj-lt"/>
              <a:buAutoNum type="arabicPeriod"/>
            </a:pPr>
            <a:r>
              <a:rPr lang="es-ES" sz="2800" b="1" dirty="0" smtClean="0"/>
              <a:t>Educación y demostración:</a:t>
            </a:r>
          </a:p>
          <a:p>
            <a:pPr marL="800100" lvl="1" indent="-342900">
              <a:buFont typeface="Arial" pitchFamily="34" charset="0"/>
              <a:buChar char="•"/>
            </a:pPr>
            <a:r>
              <a:rPr lang="es-ES" sz="2200" dirty="0"/>
              <a:t>Aprender una correcta técnica de los ejercicios sin peso o con cargas muy ligeras 0,5-2,5 kg</a:t>
            </a:r>
            <a:r>
              <a:rPr lang="es-ES" sz="2200" dirty="0" smtClean="0"/>
              <a:t>.</a:t>
            </a:r>
            <a:endParaRPr lang="es-ES" sz="2200" dirty="0"/>
          </a:p>
          <a:p>
            <a:pPr marL="742950" lvl="1" indent="-285750">
              <a:buFont typeface="Arial" pitchFamily="34" charset="0"/>
              <a:buChar char="•"/>
            </a:pPr>
            <a:r>
              <a:rPr lang="es-ES" sz="2200" dirty="0" smtClean="0"/>
              <a:t>Movimiento rítmico con velocidad moderada</a:t>
            </a:r>
          </a:p>
          <a:p>
            <a:pPr marL="742950" lvl="1" indent="-285750">
              <a:buFont typeface="Arial" pitchFamily="34" charset="0"/>
              <a:buChar char="•"/>
            </a:pPr>
            <a:r>
              <a:rPr lang="es-ES" sz="2200" dirty="0" smtClean="0"/>
              <a:t>Toma de conciencia corporal.</a:t>
            </a:r>
          </a:p>
          <a:p>
            <a:endParaRPr lang="es-ES" sz="2000" dirty="0" smtClean="0"/>
          </a:p>
          <a:p>
            <a:endParaRPr lang="es-ES" dirty="0"/>
          </a:p>
        </p:txBody>
      </p:sp>
      <p:pic>
        <p:nvPicPr>
          <p:cNvPr id="6"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30231956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1628800"/>
            <a:ext cx="8460432" cy="3908762"/>
          </a:xfrm>
          <a:prstGeom prst="rect">
            <a:avLst/>
          </a:prstGeom>
        </p:spPr>
        <p:txBody>
          <a:bodyPr wrap="square">
            <a:spAutoFit/>
          </a:bodyPr>
          <a:lstStyle/>
          <a:p>
            <a:pPr marL="342900" indent="-342900">
              <a:buFont typeface="+mj-lt"/>
              <a:buAutoNum type="arabicPeriod" startAt="3"/>
            </a:pPr>
            <a:r>
              <a:rPr lang="es-ES" sz="2800" b="1" dirty="0"/>
              <a:t>Desarrollo del </a:t>
            </a:r>
            <a:r>
              <a:rPr lang="es-ES" sz="2800" b="1" dirty="0" smtClean="0"/>
              <a:t>protocolo:</a:t>
            </a:r>
            <a:endParaRPr lang="es-ES" sz="2800" b="1" dirty="0"/>
          </a:p>
          <a:p>
            <a:pPr marL="742950" lvl="1" indent="-285750">
              <a:buFont typeface="Arial" pitchFamily="34" charset="0"/>
              <a:buChar char="•"/>
            </a:pPr>
            <a:r>
              <a:rPr lang="es-ES" sz="2200" dirty="0"/>
              <a:t>Comenzaremos con </a:t>
            </a:r>
            <a:r>
              <a:rPr lang="es-ES" sz="2200" dirty="0" smtClean="0">
                <a:solidFill>
                  <a:srgbClr val="2FC1BA"/>
                </a:solidFill>
              </a:rPr>
              <a:t>1 </a:t>
            </a:r>
            <a:r>
              <a:rPr lang="es-ES" sz="2200" dirty="0">
                <a:solidFill>
                  <a:srgbClr val="2FC1BA"/>
                </a:solidFill>
              </a:rPr>
              <a:t>serie </a:t>
            </a:r>
            <a:r>
              <a:rPr lang="es-ES" sz="2200" dirty="0"/>
              <a:t>de </a:t>
            </a:r>
            <a:r>
              <a:rPr lang="es-ES" sz="2200" dirty="0">
                <a:solidFill>
                  <a:srgbClr val="2FC1BA"/>
                </a:solidFill>
              </a:rPr>
              <a:t>cada ejercicio dos veces </a:t>
            </a:r>
            <a:r>
              <a:rPr lang="es-ES" sz="2200" dirty="0"/>
              <a:t>por </a:t>
            </a:r>
            <a:r>
              <a:rPr lang="es-ES" sz="2200" dirty="0">
                <a:solidFill>
                  <a:srgbClr val="2FC1BA"/>
                </a:solidFill>
              </a:rPr>
              <a:t>semana</a:t>
            </a:r>
          </a:p>
          <a:p>
            <a:pPr marL="742950" lvl="1" indent="-285750">
              <a:buFont typeface="Arial" pitchFamily="34" charset="0"/>
              <a:buChar char="•"/>
            </a:pPr>
            <a:r>
              <a:rPr lang="es-ES" sz="2200" dirty="0" smtClean="0">
                <a:solidFill>
                  <a:srgbClr val="2FC1BA"/>
                </a:solidFill>
              </a:rPr>
              <a:t>Alternar</a:t>
            </a:r>
            <a:r>
              <a:rPr lang="es-ES" sz="2200" dirty="0" smtClean="0"/>
              <a:t> </a:t>
            </a:r>
            <a:r>
              <a:rPr lang="es-ES" sz="2200" dirty="0"/>
              <a:t>los grupos del </a:t>
            </a:r>
            <a:r>
              <a:rPr lang="es-ES" sz="2200" dirty="0">
                <a:solidFill>
                  <a:srgbClr val="2FC1BA"/>
                </a:solidFill>
              </a:rPr>
              <a:t>tren superior </a:t>
            </a:r>
            <a:r>
              <a:rPr lang="es-ES" sz="2200" dirty="0"/>
              <a:t>e </a:t>
            </a:r>
            <a:r>
              <a:rPr lang="es-ES" sz="2200" dirty="0">
                <a:solidFill>
                  <a:srgbClr val="2FC1BA"/>
                </a:solidFill>
              </a:rPr>
              <a:t>inferior</a:t>
            </a:r>
            <a:r>
              <a:rPr lang="es-ES" sz="2200" dirty="0"/>
              <a:t> para ayudar al descanso entre series. Comenzar con dos ejercicios </a:t>
            </a:r>
            <a:r>
              <a:rPr lang="es-ES" sz="2200" dirty="0" smtClean="0"/>
              <a:t>de los </a:t>
            </a:r>
            <a:r>
              <a:rPr lang="es-ES" sz="2200" dirty="0">
                <a:solidFill>
                  <a:srgbClr val="2FC1BA"/>
                </a:solidFill>
              </a:rPr>
              <a:t>grandes grupos musculares</a:t>
            </a:r>
            <a:r>
              <a:rPr lang="es-ES" sz="2200" dirty="0" smtClean="0"/>
              <a:t> </a:t>
            </a:r>
            <a:r>
              <a:rPr lang="es-ES" sz="2200" dirty="0"/>
              <a:t>del tren superior y dos del inferior</a:t>
            </a:r>
            <a:r>
              <a:rPr lang="es-ES" sz="2200" dirty="0" smtClean="0"/>
              <a:t>.</a:t>
            </a:r>
            <a:endParaRPr lang="es-ES" sz="2200" dirty="0"/>
          </a:p>
          <a:p>
            <a:pPr marL="742950" lvl="1" indent="-285750">
              <a:buFont typeface="Arial" pitchFamily="34" charset="0"/>
              <a:buChar char="•"/>
            </a:pPr>
            <a:r>
              <a:rPr lang="es-ES" sz="2200" dirty="0">
                <a:solidFill>
                  <a:srgbClr val="2FC1BA"/>
                </a:solidFill>
              </a:rPr>
              <a:t>Aumentos</a:t>
            </a:r>
            <a:r>
              <a:rPr lang="es-ES" sz="2200" dirty="0"/>
              <a:t> de la </a:t>
            </a:r>
            <a:r>
              <a:rPr lang="es-ES" sz="2200" dirty="0">
                <a:solidFill>
                  <a:srgbClr val="2FC1BA"/>
                </a:solidFill>
              </a:rPr>
              <a:t>carga</a:t>
            </a:r>
            <a:r>
              <a:rPr lang="es-ES" sz="2200" dirty="0"/>
              <a:t> en incrementos de </a:t>
            </a:r>
            <a:r>
              <a:rPr lang="es-ES" sz="2200" dirty="0">
                <a:solidFill>
                  <a:srgbClr val="2FC1BA"/>
                </a:solidFill>
              </a:rPr>
              <a:t>0,5 a 2 kg </a:t>
            </a:r>
            <a:r>
              <a:rPr lang="es-ES" sz="2200" dirty="0"/>
              <a:t>para </a:t>
            </a:r>
            <a:r>
              <a:rPr lang="es-ES" sz="2200" dirty="0">
                <a:solidFill>
                  <a:srgbClr val="2FC1BA"/>
                </a:solidFill>
              </a:rPr>
              <a:t>miembros superiores </a:t>
            </a:r>
            <a:r>
              <a:rPr lang="es-ES" sz="2200" dirty="0"/>
              <a:t>y de </a:t>
            </a:r>
            <a:r>
              <a:rPr lang="es-ES" sz="2200" dirty="0">
                <a:solidFill>
                  <a:srgbClr val="2FC1BA"/>
                </a:solidFill>
              </a:rPr>
              <a:t>1-4,5 kg </a:t>
            </a:r>
            <a:r>
              <a:rPr lang="es-ES" sz="2200" dirty="0"/>
              <a:t>para </a:t>
            </a:r>
            <a:r>
              <a:rPr lang="es-ES" sz="2200" dirty="0">
                <a:solidFill>
                  <a:srgbClr val="2FC1BA"/>
                </a:solidFill>
              </a:rPr>
              <a:t>miembros inferiores</a:t>
            </a:r>
            <a:r>
              <a:rPr lang="es-ES" sz="2200" dirty="0"/>
              <a:t>, cuando el paciente pueda levantar el peso 12-15 veces cómodamente y con técnica correcta.</a:t>
            </a:r>
          </a:p>
        </p:txBody>
      </p:sp>
      <p:sp>
        <p:nvSpPr>
          <p:cNvPr id="5"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6"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31465878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Text Box 4"/>
          <p:cNvSpPr txBox="1">
            <a:spLocks noChangeArrowheads="1"/>
          </p:cNvSpPr>
          <p:nvPr/>
        </p:nvSpPr>
        <p:spPr bwMode="auto">
          <a:xfrm>
            <a:off x="2527713" y="3861048"/>
            <a:ext cx="4176713" cy="2446824"/>
          </a:xfrm>
          <a:prstGeom prst="rect">
            <a:avLst/>
          </a:prstGeom>
          <a:noFill/>
          <a:ln w="25400">
            <a:solidFill>
              <a:srgbClr val="000000"/>
            </a:solidFill>
            <a:miter lim="800000"/>
            <a:headEnd/>
            <a:tailEnd/>
          </a:ln>
          <a:effectLst/>
          <a:extLst/>
        </p:spPr>
        <p:txBody>
          <a:bodyPr>
            <a:spAutoFit/>
          </a:bodyPr>
          <a:lstStyle/>
          <a:p>
            <a:pPr>
              <a:spcBef>
                <a:spcPct val="50000"/>
              </a:spcBef>
              <a:buFontTx/>
              <a:buChar char="•"/>
            </a:pPr>
            <a:r>
              <a:rPr lang="es-ES" altLang="es-ES" b="1" dirty="0"/>
              <a:t> </a:t>
            </a:r>
            <a:r>
              <a:rPr lang="es-ES" altLang="es-ES" b="1" dirty="0">
                <a:latin typeface="Calibri"/>
              </a:rPr>
              <a:t>Entrenamiento en circuito</a:t>
            </a:r>
          </a:p>
          <a:p>
            <a:pPr>
              <a:spcBef>
                <a:spcPct val="50000"/>
              </a:spcBef>
              <a:buFontTx/>
              <a:buChar char="•"/>
            </a:pPr>
            <a:r>
              <a:rPr lang="es-ES" altLang="es-ES" b="1" dirty="0"/>
              <a:t> </a:t>
            </a:r>
            <a:r>
              <a:rPr lang="es-ES" altLang="es-ES" b="1" dirty="0">
                <a:latin typeface="Calibri"/>
              </a:rPr>
              <a:t>48 horas descanso entre sesiones.</a:t>
            </a:r>
          </a:p>
          <a:p>
            <a:pPr>
              <a:spcBef>
                <a:spcPct val="50000"/>
              </a:spcBef>
              <a:buFontTx/>
              <a:buChar char="•"/>
            </a:pPr>
            <a:r>
              <a:rPr lang="es-ES" altLang="es-ES" b="1" dirty="0">
                <a:latin typeface="Calibri"/>
              </a:rPr>
              <a:t> Incremento liviano </a:t>
            </a:r>
            <a:r>
              <a:rPr lang="es-ES" altLang="es-ES" b="1" dirty="0" smtClean="0">
                <a:latin typeface="Calibri"/>
              </a:rPr>
              <a:t>y gradual del </a:t>
            </a:r>
            <a:r>
              <a:rPr lang="es-ES" altLang="es-ES" b="1" dirty="0">
                <a:latin typeface="Calibri"/>
              </a:rPr>
              <a:t>peso.                 </a:t>
            </a:r>
          </a:p>
          <a:p>
            <a:pPr>
              <a:spcBef>
                <a:spcPct val="50000"/>
              </a:spcBef>
              <a:buFontTx/>
              <a:buChar char="•"/>
            </a:pPr>
            <a:r>
              <a:rPr lang="es-ES" altLang="es-ES" b="1" dirty="0">
                <a:latin typeface="Calibri"/>
              </a:rPr>
              <a:t> Recorrido articular correcto.</a:t>
            </a:r>
          </a:p>
          <a:p>
            <a:pPr>
              <a:spcBef>
                <a:spcPct val="50000"/>
              </a:spcBef>
              <a:buFontTx/>
              <a:buChar char="•"/>
            </a:pPr>
            <a:r>
              <a:rPr lang="es-ES" altLang="es-ES" b="1" dirty="0">
                <a:latin typeface="Calibri"/>
              </a:rPr>
              <a:t> Equilibrio muscular.</a:t>
            </a:r>
          </a:p>
          <a:p>
            <a:pPr>
              <a:spcBef>
                <a:spcPct val="50000"/>
              </a:spcBef>
              <a:buFontTx/>
              <a:buChar char="•"/>
            </a:pPr>
            <a:r>
              <a:rPr lang="es-ES" altLang="es-ES" b="1" dirty="0">
                <a:latin typeface="Calibri"/>
              </a:rPr>
              <a:t> BORG </a:t>
            </a:r>
            <a:r>
              <a:rPr lang="es-ES" altLang="es-ES" b="1" dirty="0" smtClean="0">
                <a:latin typeface="Calibri"/>
              </a:rPr>
              <a:t>11-13 ó 3-5</a:t>
            </a:r>
            <a:endParaRPr lang="es-ES" altLang="es-ES" b="1" dirty="0">
              <a:latin typeface="Calibri"/>
            </a:endParaRPr>
          </a:p>
        </p:txBody>
      </p:sp>
      <p:graphicFrame>
        <p:nvGraphicFramePr>
          <p:cNvPr id="3" name="2 Tabla"/>
          <p:cNvGraphicFramePr>
            <a:graphicFrameLocks noGrp="1"/>
          </p:cNvGraphicFramePr>
          <p:nvPr>
            <p:extLst>
              <p:ext uri="{D42A27DB-BD31-4B8C-83A1-F6EECF244321}">
                <p14:modId xmlns:p14="http://schemas.microsoft.com/office/powerpoint/2010/main" val="3977140104"/>
              </p:ext>
            </p:extLst>
          </p:nvPr>
        </p:nvGraphicFramePr>
        <p:xfrm>
          <a:off x="251520" y="2026921"/>
          <a:ext cx="8640960" cy="1402080"/>
        </p:xfrm>
        <a:graphic>
          <a:graphicData uri="http://schemas.openxmlformats.org/drawingml/2006/table">
            <a:tbl>
              <a:tblPr firstRow="1" bandRow="1">
                <a:tableStyleId>{5C22544A-7EE6-4342-B048-85BDC9FD1C3A}</a:tableStyleId>
              </a:tblPr>
              <a:tblGrid>
                <a:gridCol w="1440160"/>
                <a:gridCol w="1440160"/>
                <a:gridCol w="1440160"/>
                <a:gridCol w="1440160"/>
                <a:gridCol w="1440160"/>
                <a:gridCol w="1440160"/>
              </a:tblGrid>
              <a:tr h="37084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Nº Ejercicios</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Rep/serie</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Series</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Carácter Esfuerzo</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Porcentaje orientativo</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Frecuencia</a:t>
                      </a:r>
                    </a:p>
                  </a:txBody>
                  <a:tcPr horzOverflow="overflow"/>
                </a:tc>
              </a:tr>
              <a:tr h="72807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8-10</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10-15</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1-3</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10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(20-30)</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40-50%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1RM</a:t>
                      </a:r>
                    </a:p>
                  </a:txBody>
                  <a:tcPr horzOverflow="overflow"/>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2-3 días/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semana</a:t>
                      </a:r>
                    </a:p>
                  </a:txBody>
                  <a:tcPr horzOverflow="overflow"/>
                </a:tc>
              </a:tr>
            </a:tbl>
          </a:graphicData>
        </a:graphic>
      </p:graphicFrame>
      <p:sp>
        <p:nvSpPr>
          <p:cNvPr id="5" name="4 Rectángulo"/>
          <p:cNvSpPr/>
          <p:nvPr/>
        </p:nvSpPr>
        <p:spPr>
          <a:xfrm>
            <a:off x="359023" y="6482953"/>
            <a:ext cx="7813377" cy="276999"/>
          </a:xfrm>
          <a:prstGeom prst="rect">
            <a:avLst/>
          </a:prstGeom>
          <a:solidFill>
            <a:schemeClr val="accent1"/>
          </a:solidFill>
        </p:spPr>
        <p:txBody>
          <a:bodyPr wrap="square">
            <a:spAutoFit/>
          </a:bodyPr>
          <a:lstStyle/>
          <a:p>
            <a:pPr algn="ctr"/>
            <a:r>
              <a:rPr lang="es-ES" sz="1200" b="1" i="1" dirty="0">
                <a:solidFill>
                  <a:prstClr val="white"/>
                </a:solidFill>
                <a:latin typeface="Calibri"/>
              </a:rPr>
              <a:t>Adaptado de Manual ACSM para la Valoración y Prescripción del Ejercicio</a:t>
            </a:r>
            <a:r>
              <a:rPr lang="es-ES" sz="1200" b="1" dirty="0">
                <a:solidFill>
                  <a:prstClr val="white"/>
                </a:solidFill>
                <a:latin typeface="Calibri"/>
              </a:rPr>
              <a:t>. 3ª edición. Paidotribo.</a:t>
            </a:r>
          </a:p>
        </p:txBody>
      </p:sp>
      <p:sp>
        <p:nvSpPr>
          <p:cNvPr id="2" name="TestuKoadroa 1"/>
          <p:cNvSpPr txBox="1"/>
          <p:nvPr/>
        </p:nvSpPr>
        <p:spPr>
          <a:xfrm>
            <a:off x="359023" y="1191185"/>
            <a:ext cx="8640961" cy="646331"/>
          </a:xfrm>
          <a:prstGeom prst="rect">
            <a:avLst/>
          </a:prstGeom>
          <a:noFill/>
        </p:spPr>
        <p:txBody>
          <a:bodyPr wrap="square" rtlCol="0">
            <a:spAutoFit/>
          </a:bodyPr>
          <a:lstStyle/>
          <a:p>
            <a:r>
              <a:rPr lang="es-ES" b="1" dirty="0">
                <a:solidFill>
                  <a:srgbClr val="00B0F0"/>
                </a:solidFill>
              </a:rPr>
              <a:t>DIRECTRICES METODOLÓGICAS PRIMEROS 6 MESES DE </a:t>
            </a:r>
            <a:r>
              <a:rPr lang="es-ES" b="1" dirty="0" smtClean="0">
                <a:solidFill>
                  <a:srgbClr val="00B0F0"/>
                </a:solidFill>
              </a:rPr>
              <a:t>ENTRENAMIENTO TRAS FASES I Y II:</a:t>
            </a:r>
            <a:endParaRPr lang="es-ES" b="1" dirty="0">
              <a:solidFill>
                <a:srgbClr val="00B0F0"/>
              </a:solidFill>
            </a:endParaRPr>
          </a:p>
        </p:txBody>
      </p:sp>
      <p:sp>
        <p:nvSpPr>
          <p:cNvPr id="10"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7"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22851067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 Título"/>
          <p:cNvSpPr>
            <a:spLocks noGrp="1"/>
          </p:cNvSpPr>
          <p:nvPr>
            <p:ph type="title"/>
          </p:nvPr>
        </p:nvSpPr>
        <p:spPr>
          <a:xfrm>
            <a:off x="246599" y="116632"/>
            <a:ext cx="8465601" cy="1143000"/>
          </a:xfrm>
        </p:spPr>
        <p:txBody>
          <a:bodyPr>
            <a:normAutofit fontScale="90000"/>
          </a:bodyPr>
          <a:lstStyle/>
          <a:p>
            <a:pPr algn="ctr"/>
            <a:r>
              <a:rPr lang="es-ES" dirty="0" smtClean="0">
                <a:solidFill>
                  <a:srgbClr val="2FC1BA"/>
                </a:solidFill>
                <a:effectLst>
                  <a:outerShdw blurRad="38100" dist="38100" dir="2700000" algn="tl">
                    <a:srgbClr val="000000">
                      <a:alpha val="43137"/>
                    </a:srgbClr>
                  </a:outerShdw>
                </a:effectLst>
                <a:latin typeface="Calibri" panose="020F0502020204030204" pitchFamily="34" charset="0"/>
              </a:rPr>
              <a:t>PROGRESIÓN EN EL ENTRENAMIENTO DE FUERZA</a:t>
            </a:r>
            <a:endParaRPr lang="es-ES"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20" name="Picture 2" descr="https://encrypted-tbn2.gstatic.com/images?q=tbn:ANd9GcTNPFECLMQAcRLFAzmDCHqOtV4V_fen7i9pLeJlTELgA73z3hUeOA"/>
          <p:cNvPicPr>
            <a:picLocks noChangeAspect="1" noChangeArrowheads="1"/>
          </p:cNvPicPr>
          <p:nvPr/>
        </p:nvPicPr>
        <p:blipFill>
          <a:blip r:embed="rId2"/>
          <a:srcRect/>
          <a:stretch>
            <a:fillRect/>
          </a:stretch>
        </p:blipFill>
        <p:spPr bwMode="auto">
          <a:xfrm>
            <a:off x="8701604" y="6597352"/>
            <a:ext cx="442395" cy="260648"/>
          </a:xfrm>
          <a:prstGeom prst="rect">
            <a:avLst/>
          </a:prstGeom>
          <a:noFill/>
        </p:spPr>
      </p:pic>
      <p:sp>
        <p:nvSpPr>
          <p:cNvPr id="21" name="Laukizuzena 20"/>
          <p:cNvSpPr/>
          <p:nvPr/>
        </p:nvSpPr>
        <p:spPr>
          <a:xfrm>
            <a:off x="2412478" y="6419899"/>
            <a:ext cx="4103019" cy="307777"/>
          </a:xfrm>
          <a:prstGeom prst="rect">
            <a:avLst/>
          </a:prstGeom>
          <a:solidFill>
            <a:schemeClr val="accent1"/>
          </a:solidFill>
        </p:spPr>
        <p:txBody>
          <a:bodyPr wrap="square">
            <a:spAutoFit/>
          </a:bodyPr>
          <a:lstStyle/>
          <a:p>
            <a:pPr algn="ctr"/>
            <a:r>
              <a:rPr lang="en-US" sz="1400" dirty="0" err="1" smtClean="0"/>
              <a:t>Izquierdo</a:t>
            </a:r>
            <a:r>
              <a:rPr lang="en-US" sz="1400" dirty="0" smtClean="0"/>
              <a:t>, M. (2012)</a:t>
            </a:r>
            <a:endParaRPr lang="en-US" sz="1400" dirty="0"/>
          </a:p>
        </p:txBody>
      </p:sp>
      <p:sp>
        <p:nvSpPr>
          <p:cNvPr id="4" name="3 Título"/>
          <p:cNvSpPr>
            <a:spLocks noGrp="1"/>
          </p:cNvSpPr>
          <p:nvPr>
            <p:ph type="title"/>
          </p:nvPr>
        </p:nvSpPr>
        <p:spPr>
          <a:xfrm>
            <a:off x="272363" y="1412776"/>
            <a:ext cx="8429241" cy="2592288"/>
          </a:xfrm>
        </p:spPr>
        <p:txBody>
          <a:bodyPr>
            <a:noAutofit/>
          </a:bodyPr>
          <a:lstStyle/>
          <a:p>
            <a:pPr algn="just"/>
            <a:r>
              <a:rPr lang="es-ES" sz="2400" dirty="0"/>
              <a:t>Así, el paso de los años hace al tejido muscular esquelético menos excitable y con mayores períodos refractarios. </a:t>
            </a:r>
            <a:r>
              <a:rPr lang="es-ES" sz="2400" dirty="0" smtClean="0"/>
              <a:t/>
            </a:r>
            <a:br>
              <a:rPr lang="es-ES" sz="2400" dirty="0" smtClean="0"/>
            </a:br>
            <a:r>
              <a:rPr lang="es-ES" sz="2400" dirty="0" smtClean="0"/>
              <a:t>En </a:t>
            </a:r>
            <a:r>
              <a:rPr lang="es-ES" sz="2400" dirty="0"/>
              <a:t>consecuencia, se necesitará un mayor estímulo para provocar la contracción muscular y se requerirá un mayor tiempo de recuperación hasta que el músculo sea sensible a </a:t>
            </a:r>
            <a:r>
              <a:rPr lang="es-ES" sz="2400" dirty="0" smtClean="0"/>
              <a:t>otro estímulo.</a:t>
            </a:r>
            <a:endParaRPr lang="es-ES" sz="2400" dirty="0"/>
          </a:p>
        </p:txBody>
      </p:sp>
      <p:pic>
        <p:nvPicPr>
          <p:cNvPr id="4098" name="Picture 2" descr="http://i.blogs.es/0ff1eb/650_1000_462162869/650_12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79" y="3645024"/>
            <a:ext cx="4103018" cy="2689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383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8" name="Text Box 4"/>
          <p:cNvSpPr txBox="1">
            <a:spLocks noChangeArrowheads="1"/>
          </p:cNvSpPr>
          <p:nvPr/>
        </p:nvSpPr>
        <p:spPr bwMode="auto">
          <a:xfrm>
            <a:off x="2527713" y="3861048"/>
            <a:ext cx="4176713" cy="2446824"/>
          </a:xfrm>
          <a:prstGeom prst="rect">
            <a:avLst/>
          </a:prstGeom>
          <a:noFill/>
          <a:ln w="25400">
            <a:solidFill>
              <a:srgbClr val="000000"/>
            </a:solidFill>
            <a:miter lim="800000"/>
            <a:headEnd/>
            <a:tailEnd/>
          </a:ln>
          <a:effectLst/>
          <a:extLst/>
        </p:spPr>
        <p:txBody>
          <a:bodyPr>
            <a:spAutoFit/>
          </a:bodyPr>
          <a:lstStyle/>
          <a:p>
            <a:pPr>
              <a:spcBef>
                <a:spcPct val="50000"/>
              </a:spcBef>
              <a:buFontTx/>
              <a:buChar char="•"/>
            </a:pPr>
            <a:r>
              <a:rPr lang="es-ES" altLang="es-ES" b="1" dirty="0"/>
              <a:t> </a:t>
            </a:r>
            <a:r>
              <a:rPr lang="es-ES" altLang="es-ES" b="1" dirty="0">
                <a:latin typeface="Calibri"/>
              </a:rPr>
              <a:t>Entrenamiento en circuito</a:t>
            </a:r>
          </a:p>
          <a:p>
            <a:pPr>
              <a:spcBef>
                <a:spcPct val="50000"/>
              </a:spcBef>
              <a:buFontTx/>
              <a:buChar char="•"/>
            </a:pPr>
            <a:r>
              <a:rPr lang="es-ES" altLang="es-ES" b="1" dirty="0"/>
              <a:t> </a:t>
            </a:r>
            <a:r>
              <a:rPr lang="es-ES" altLang="es-ES" b="1" dirty="0">
                <a:latin typeface="Calibri"/>
              </a:rPr>
              <a:t>48 horas descanso entre sesiones.</a:t>
            </a:r>
          </a:p>
          <a:p>
            <a:pPr>
              <a:spcBef>
                <a:spcPct val="50000"/>
              </a:spcBef>
              <a:buFontTx/>
              <a:buChar char="•"/>
            </a:pPr>
            <a:r>
              <a:rPr lang="es-ES" altLang="es-ES" b="1" dirty="0">
                <a:latin typeface="Calibri"/>
              </a:rPr>
              <a:t> Incremento liviano </a:t>
            </a:r>
            <a:r>
              <a:rPr lang="es-ES" altLang="es-ES" b="1" dirty="0" smtClean="0">
                <a:latin typeface="Calibri"/>
              </a:rPr>
              <a:t>y gradual del </a:t>
            </a:r>
            <a:r>
              <a:rPr lang="es-ES" altLang="es-ES" b="1" dirty="0">
                <a:latin typeface="Calibri"/>
              </a:rPr>
              <a:t>peso.                 </a:t>
            </a:r>
          </a:p>
          <a:p>
            <a:pPr>
              <a:spcBef>
                <a:spcPct val="50000"/>
              </a:spcBef>
              <a:buFontTx/>
              <a:buChar char="•"/>
            </a:pPr>
            <a:r>
              <a:rPr lang="es-ES" altLang="es-ES" b="1" dirty="0">
                <a:latin typeface="Calibri"/>
              </a:rPr>
              <a:t> Recorrido articular correcto.</a:t>
            </a:r>
          </a:p>
          <a:p>
            <a:pPr>
              <a:spcBef>
                <a:spcPct val="50000"/>
              </a:spcBef>
              <a:buFontTx/>
              <a:buChar char="•"/>
            </a:pPr>
            <a:r>
              <a:rPr lang="es-ES" altLang="es-ES" b="1" dirty="0">
                <a:latin typeface="Calibri"/>
              </a:rPr>
              <a:t> Equilibrio muscular.</a:t>
            </a:r>
          </a:p>
          <a:p>
            <a:pPr>
              <a:spcBef>
                <a:spcPct val="50000"/>
              </a:spcBef>
              <a:buFontTx/>
              <a:buChar char="•"/>
            </a:pPr>
            <a:r>
              <a:rPr lang="es-ES" altLang="es-ES" b="1" dirty="0">
                <a:latin typeface="Calibri"/>
              </a:rPr>
              <a:t> BORG </a:t>
            </a:r>
            <a:r>
              <a:rPr lang="es-ES" altLang="es-ES" b="1" dirty="0" smtClean="0">
                <a:latin typeface="Calibri"/>
              </a:rPr>
              <a:t>11-13  ó 3-5</a:t>
            </a:r>
            <a:endParaRPr lang="es-ES" altLang="es-ES" b="1" dirty="0">
              <a:latin typeface="Calibri"/>
            </a:endParaRPr>
          </a:p>
        </p:txBody>
      </p:sp>
      <p:graphicFrame>
        <p:nvGraphicFramePr>
          <p:cNvPr id="3" name="2 Tabla"/>
          <p:cNvGraphicFramePr>
            <a:graphicFrameLocks noGrp="1"/>
          </p:cNvGraphicFramePr>
          <p:nvPr>
            <p:extLst>
              <p:ext uri="{D42A27DB-BD31-4B8C-83A1-F6EECF244321}">
                <p14:modId xmlns:p14="http://schemas.microsoft.com/office/powerpoint/2010/main" val="1790950795"/>
              </p:ext>
            </p:extLst>
          </p:nvPr>
        </p:nvGraphicFramePr>
        <p:xfrm>
          <a:off x="251520" y="2026921"/>
          <a:ext cx="8640960" cy="1402080"/>
        </p:xfrm>
        <a:graphic>
          <a:graphicData uri="http://schemas.openxmlformats.org/drawingml/2006/table">
            <a:tbl>
              <a:tblPr firstRow="1" bandRow="1">
                <a:tableStyleId>{5C22544A-7EE6-4342-B048-85BDC9FD1C3A}</a:tableStyleId>
              </a:tblPr>
              <a:tblGrid>
                <a:gridCol w="1440160"/>
                <a:gridCol w="1440160"/>
                <a:gridCol w="1440160"/>
                <a:gridCol w="1440160"/>
                <a:gridCol w="1440160"/>
                <a:gridCol w="1440160"/>
              </a:tblGrid>
              <a:tr h="37084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Nº Ejercicios</a:t>
                      </a:r>
                    </a:p>
                  </a:txBody>
                  <a:tcPr horzOverflow="overflow">
                    <a:solidFill>
                      <a:srgbClr val="F4642A"/>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Rep/serie</a:t>
                      </a:r>
                    </a:p>
                  </a:txBody>
                  <a:tcPr horzOverflow="overflow">
                    <a:solidFill>
                      <a:srgbClr val="F4642A"/>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Series</a:t>
                      </a:r>
                    </a:p>
                  </a:txBody>
                  <a:tcPr horzOverflow="overflow">
                    <a:solidFill>
                      <a:srgbClr val="F4642A"/>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Carácter Esfuerzo</a:t>
                      </a:r>
                    </a:p>
                  </a:txBody>
                  <a:tcPr horzOverflow="overflow">
                    <a:solidFill>
                      <a:srgbClr val="F4642A"/>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Porcentaje orientativo</a:t>
                      </a:r>
                    </a:p>
                  </a:txBody>
                  <a:tcPr horzOverflow="overflow">
                    <a:solidFill>
                      <a:srgbClr val="F4642A"/>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1800" b="1" i="0" u="none" strike="noStrike" cap="none" normalizeH="0" baseline="0" dirty="0" smtClean="0">
                          <a:ln>
                            <a:noFill/>
                          </a:ln>
                          <a:solidFill>
                            <a:schemeClr val="tx1"/>
                          </a:solidFill>
                          <a:effectLst/>
                          <a:latin typeface="+mj-lt"/>
                        </a:rPr>
                        <a:t>Frecuencia</a:t>
                      </a:r>
                    </a:p>
                  </a:txBody>
                  <a:tcPr horzOverflow="overflow">
                    <a:solidFill>
                      <a:srgbClr val="F4642A"/>
                    </a:solidFill>
                  </a:tcPr>
                </a:tc>
              </a:tr>
              <a:tr h="72807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8-10</a:t>
                      </a:r>
                    </a:p>
                  </a:txBody>
                  <a:tcPr horzOverflow="overflow">
                    <a:solidFill>
                      <a:srgbClr val="F7D3C3"/>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8-12</a:t>
                      </a:r>
                    </a:p>
                  </a:txBody>
                  <a:tcPr horzOverflow="overflow">
                    <a:solidFill>
                      <a:srgbClr val="F7D3C3"/>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2-4</a:t>
                      </a:r>
                    </a:p>
                  </a:txBody>
                  <a:tcPr horzOverflow="overflow">
                    <a:solidFill>
                      <a:srgbClr val="F7D3C3"/>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10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(15)</a:t>
                      </a:r>
                    </a:p>
                  </a:txBody>
                  <a:tcPr horzOverflow="overflow">
                    <a:solidFill>
                      <a:srgbClr val="F7D3C3"/>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60-80%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1RM</a:t>
                      </a:r>
                    </a:p>
                  </a:txBody>
                  <a:tcPr horzOverflow="overflow">
                    <a:solidFill>
                      <a:srgbClr val="F7D3C3"/>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2-3 días/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altLang="es-ES" sz="2000" b="1" i="0" u="none" strike="noStrike" cap="none" normalizeH="0" baseline="0" dirty="0" smtClean="0">
                          <a:ln>
                            <a:noFill/>
                          </a:ln>
                          <a:solidFill>
                            <a:schemeClr val="bg1"/>
                          </a:solidFill>
                          <a:effectLst/>
                          <a:latin typeface="+mj-lt"/>
                        </a:rPr>
                        <a:t>semana</a:t>
                      </a:r>
                    </a:p>
                  </a:txBody>
                  <a:tcPr horzOverflow="overflow">
                    <a:solidFill>
                      <a:srgbClr val="F7D3C3"/>
                    </a:solidFill>
                  </a:tcPr>
                </a:tc>
              </a:tr>
            </a:tbl>
          </a:graphicData>
        </a:graphic>
      </p:graphicFrame>
      <p:sp>
        <p:nvSpPr>
          <p:cNvPr id="5" name="4 Rectángulo"/>
          <p:cNvSpPr/>
          <p:nvPr/>
        </p:nvSpPr>
        <p:spPr>
          <a:xfrm>
            <a:off x="1115616" y="6482953"/>
            <a:ext cx="7200800" cy="276999"/>
          </a:xfrm>
          <a:prstGeom prst="rect">
            <a:avLst/>
          </a:prstGeom>
          <a:solidFill>
            <a:schemeClr val="accent1"/>
          </a:solidFill>
        </p:spPr>
        <p:txBody>
          <a:bodyPr wrap="square">
            <a:spAutoFit/>
          </a:bodyPr>
          <a:lstStyle/>
          <a:p>
            <a:pPr algn="ctr"/>
            <a:r>
              <a:rPr lang="es-ES" sz="1200" b="1" i="1" dirty="0">
                <a:solidFill>
                  <a:prstClr val="white"/>
                </a:solidFill>
                <a:latin typeface="Calibri"/>
              </a:rPr>
              <a:t>Adaptado de Manual ACSM para la Valoración y Prescripción del Ejercicio</a:t>
            </a:r>
            <a:r>
              <a:rPr lang="es-ES" sz="1200" b="1" dirty="0">
                <a:solidFill>
                  <a:prstClr val="white"/>
                </a:solidFill>
                <a:latin typeface="Calibri"/>
              </a:rPr>
              <a:t>. 3ª edición. Paidotribo.</a:t>
            </a:r>
          </a:p>
        </p:txBody>
      </p:sp>
      <p:sp>
        <p:nvSpPr>
          <p:cNvPr id="2" name="TestuKoadroa 1"/>
          <p:cNvSpPr txBox="1"/>
          <p:nvPr/>
        </p:nvSpPr>
        <p:spPr>
          <a:xfrm>
            <a:off x="359023" y="1514351"/>
            <a:ext cx="8640961" cy="369332"/>
          </a:xfrm>
          <a:prstGeom prst="rect">
            <a:avLst/>
          </a:prstGeom>
          <a:noFill/>
        </p:spPr>
        <p:txBody>
          <a:bodyPr wrap="square" rtlCol="0">
            <a:spAutoFit/>
          </a:bodyPr>
          <a:lstStyle/>
          <a:p>
            <a:pPr algn="ctr"/>
            <a:r>
              <a:rPr lang="es-ES" b="1" dirty="0">
                <a:solidFill>
                  <a:srgbClr val="00B0F0"/>
                </a:solidFill>
              </a:rPr>
              <a:t>DIRECTRICES METODOLÓGICAS </a:t>
            </a:r>
            <a:r>
              <a:rPr lang="es-ES" b="1" dirty="0" smtClean="0">
                <a:solidFill>
                  <a:srgbClr val="00B0F0"/>
                </a:solidFill>
              </a:rPr>
              <a:t>A LARGO PLAZO</a:t>
            </a:r>
            <a:endParaRPr lang="es-ES" b="1" dirty="0">
              <a:solidFill>
                <a:srgbClr val="00B0F0"/>
              </a:solidFill>
            </a:endParaRPr>
          </a:p>
        </p:txBody>
      </p:sp>
      <p:sp>
        <p:nvSpPr>
          <p:cNvPr id="10"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PROGRAMA DE FUERZA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7"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21696253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CONCLUSIONES</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sp>
        <p:nvSpPr>
          <p:cNvPr id="3" name="2 Marcador de contenido"/>
          <p:cNvSpPr>
            <a:spLocks noGrp="1"/>
          </p:cNvSpPr>
          <p:nvPr>
            <p:ph idx="1"/>
          </p:nvPr>
        </p:nvSpPr>
        <p:spPr>
          <a:xfrm>
            <a:off x="457200" y="1600200"/>
            <a:ext cx="8363272" cy="4997152"/>
          </a:xfrm>
        </p:spPr>
        <p:txBody>
          <a:bodyPr>
            <a:normAutofit fontScale="85000" lnSpcReduction="20000"/>
          </a:bodyPr>
          <a:lstStyle/>
          <a:p>
            <a:pPr algn="just"/>
            <a:r>
              <a:rPr lang="es-ES" dirty="0" smtClean="0"/>
              <a:t>En el paciente cardiópata se produce un deterioro funcional, asociado a una menor capacidad para realizar actividades diarias, y una reducción de la calidad de vida.</a:t>
            </a:r>
          </a:p>
          <a:p>
            <a:pPr marL="36576" indent="0" algn="just">
              <a:buNone/>
            </a:pPr>
            <a:endParaRPr lang="es-ES" dirty="0" smtClean="0"/>
          </a:p>
          <a:p>
            <a:pPr algn="just"/>
            <a:r>
              <a:rPr lang="es-ES" dirty="0" smtClean="0"/>
              <a:t>El ejercicio de fuerza puede actuar sobre los mecanismos que merman esta funcionalidad, mejorando aspectos físicos, metabólicos y neurales.</a:t>
            </a:r>
          </a:p>
          <a:p>
            <a:pPr marL="36576" indent="0" algn="just">
              <a:buNone/>
            </a:pPr>
            <a:endParaRPr lang="es-ES" dirty="0" smtClean="0"/>
          </a:p>
          <a:p>
            <a:pPr algn="just"/>
            <a:r>
              <a:rPr lang="es-ES" dirty="0" smtClean="0"/>
              <a:t>Es necesario individualizar y adaptar el entrenamiento de fuerza a este tipo de población, teniendo en cuenta una serie de aspectos metodológicos que lo hagan seguro y eficaz.</a:t>
            </a:r>
            <a:endParaRPr lang="es-ES" dirty="0"/>
          </a:p>
        </p:txBody>
      </p:sp>
      <p:pic>
        <p:nvPicPr>
          <p:cNvPr id="4" name="Picture 4" descr="http://bizkaikoa.bizkaia.net/irudiak/ald_logo_gorri.gif"/>
          <p:cNvPicPr>
            <a:picLocks noChangeAspect="1" noChangeArrowheads="1"/>
          </p:cNvPicPr>
          <p:nvPr/>
        </p:nvPicPr>
        <p:blipFill>
          <a:blip r:embed="rId2"/>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1143771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dukiaren leku-marka 2"/>
          <p:cNvSpPr>
            <a:spLocks noGrp="1"/>
          </p:cNvSpPr>
          <p:nvPr>
            <p:ph idx="1"/>
          </p:nvPr>
        </p:nvSpPr>
        <p:spPr>
          <a:xfrm>
            <a:off x="457200" y="1196752"/>
            <a:ext cx="8147248" cy="5328592"/>
          </a:xfrm>
        </p:spPr>
        <p:txBody>
          <a:bodyPr>
            <a:normAutofit/>
          </a:bodyPr>
          <a:lstStyle/>
          <a:p>
            <a:pPr marL="550926" indent="-514350">
              <a:buFont typeface="+mj-lt"/>
              <a:buAutoNum type="arabicPeriod"/>
            </a:pPr>
            <a:r>
              <a:rPr lang="en-US" sz="1200" dirty="0" smtClean="0"/>
              <a:t>Taylor, R. et al. (2004). Exercise-based </a:t>
            </a:r>
            <a:r>
              <a:rPr lang="en-US" sz="1200" dirty="0"/>
              <a:t>rehabilitation for patients with coronary heart disease: systematic review and meta-analysis of randomized controlled </a:t>
            </a:r>
            <a:r>
              <a:rPr lang="en-US" sz="1200" dirty="0" smtClean="0"/>
              <a:t>trials. </a:t>
            </a:r>
            <a:r>
              <a:rPr lang="en-US" sz="1200" i="1" dirty="0" smtClean="0"/>
              <a:t>The American Journal of medicine</a:t>
            </a:r>
            <a:r>
              <a:rPr lang="en-US" sz="1200" dirty="0" smtClean="0"/>
              <a:t>, 116(10), 682-692.</a:t>
            </a:r>
          </a:p>
          <a:p>
            <a:pPr marL="550926" indent="-514350">
              <a:buFont typeface="+mj-lt"/>
              <a:buAutoNum type="arabicPeriod"/>
            </a:pPr>
            <a:r>
              <a:rPr lang="en-US" sz="1200" dirty="0"/>
              <a:t>Short Physical Performance Battery </a:t>
            </a:r>
            <a:r>
              <a:rPr lang="en-US" sz="1200" dirty="0" smtClean="0"/>
              <a:t>Protocol and </a:t>
            </a:r>
            <a:r>
              <a:rPr lang="en-US" sz="1200" dirty="0"/>
              <a:t>Score </a:t>
            </a:r>
            <a:r>
              <a:rPr lang="en-US" sz="1200" dirty="0" smtClean="0"/>
              <a:t>Sheet. </a:t>
            </a:r>
            <a:r>
              <a:rPr lang="en-US" sz="1200" dirty="0" err="1" smtClean="0"/>
              <a:t>Recuperado</a:t>
            </a:r>
            <a:r>
              <a:rPr lang="en-US" sz="1200" dirty="0"/>
              <a:t> de: </a:t>
            </a:r>
            <a:r>
              <a:rPr lang="en-US" sz="1200" dirty="0">
                <a:hlinkClick r:id="rId2"/>
              </a:rPr>
              <a:t>http://</a:t>
            </a:r>
            <a:r>
              <a:rPr lang="en-US" sz="1200" dirty="0" smtClean="0">
                <a:hlinkClick r:id="rId2"/>
              </a:rPr>
              <a:t>hdcs.fullerton.edu/csa/Research/documents/SPPBInstructions_ScoreSheet.pdf</a:t>
            </a:r>
            <a:endParaRPr lang="en-US" sz="1200" dirty="0" smtClean="0"/>
          </a:p>
          <a:p>
            <a:pPr marL="550926" indent="-514350">
              <a:buFont typeface="+mj-lt"/>
              <a:buAutoNum type="arabicPeriod"/>
            </a:pPr>
            <a:r>
              <a:rPr lang="en-US" sz="1200" dirty="0" err="1" smtClean="0"/>
              <a:t>Reishman</a:t>
            </a:r>
            <a:r>
              <a:rPr lang="en-US" sz="1200" dirty="0" smtClean="0"/>
              <a:t>, D. &amp; Hicks, G. </a:t>
            </a:r>
            <a:r>
              <a:rPr lang="en-US" sz="1200" i="1" dirty="0" smtClean="0"/>
              <a:t>Self Report and Outcome measures</a:t>
            </a:r>
            <a:r>
              <a:rPr lang="en-US" sz="1200" dirty="0" smtClean="0"/>
              <a:t>. University of Delaware: </a:t>
            </a:r>
            <a:r>
              <a:rPr lang="en-US" sz="1200" dirty="0" err="1" smtClean="0"/>
              <a:t>Recuperado</a:t>
            </a:r>
            <a:r>
              <a:rPr lang="en-US" sz="1200" dirty="0"/>
              <a:t> de</a:t>
            </a:r>
            <a:r>
              <a:rPr lang="en-US" sz="1200" dirty="0" smtClean="0"/>
              <a:t>: </a:t>
            </a:r>
            <a:r>
              <a:rPr lang="en-US" sz="1200" dirty="0" smtClean="0">
                <a:hlinkClick r:id="rId3"/>
              </a:rPr>
              <a:t>https</a:t>
            </a:r>
            <a:r>
              <a:rPr lang="en-US" sz="1200" dirty="0">
                <a:hlinkClick r:id="rId3"/>
              </a:rPr>
              <a:t>://www.thompsonhealth.com/Portals/0/_</a:t>
            </a:r>
            <a:r>
              <a:rPr lang="en-US" sz="1200" dirty="0" smtClean="0">
                <a:hlinkClick r:id="rId3"/>
              </a:rPr>
              <a:t>RehabilitationServices/PT%20Mgmt%20of%20Knee/FriNightFunctOutcomesManalSingleSlides.pdf</a:t>
            </a:r>
            <a:endParaRPr lang="en-US" sz="1200" dirty="0"/>
          </a:p>
          <a:p>
            <a:pPr marL="550926" indent="-514350">
              <a:buFont typeface="+mj-lt"/>
              <a:buAutoNum type="arabicPeriod"/>
            </a:pPr>
            <a:r>
              <a:rPr lang="es-ES" sz="1400" dirty="0" smtClean="0">
                <a:solidFill>
                  <a:prstClr val="white"/>
                </a:solidFill>
                <a:latin typeface="Constantia"/>
              </a:rPr>
              <a:t>ACSM </a:t>
            </a:r>
            <a:r>
              <a:rPr lang="es-ES" sz="1400" dirty="0">
                <a:solidFill>
                  <a:prstClr val="white"/>
                </a:solidFill>
                <a:latin typeface="Constantia"/>
              </a:rPr>
              <a:t>(2014). </a:t>
            </a:r>
            <a:r>
              <a:rPr lang="es-ES" sz="1400" i="1" dirty="0">
                <a:solidFill>
                  <a:prstClr val="white"/>
                </a:solidFill>
                <a:latin typeface="Constantia"/>
              </a:rPr>
              <a:t>Manual ACSM para la Valoración y Prescripción del Ejercicio</a:t>
            </a:r>
            <a:r>
              <a:rPr lang="es-ES" sz="1400" dirty="0">
                <a:solidFill>
                  <a:prstClr val="white"/>
                </a:solidFill>
                <a:latin typeface="Constantia"/>
              </a:rPr>
              <a:t>. 3ª edición. </a:t>
            </a:r>
            <a:r>
              <a:rPr lang="es-ES" sz="1400" dirty="0" err="1" smtClean="0">
                <a:solidFill>
                  <a:prstClr val="white"/>
                </a:solidFill>
                <a:latin typeface="Constantia"/>
              </a:rPr>
              <a:t>Paidotribo</a:t>
            </a:r>
            <a:r>
              <a:rPr lang="es-ES" sz="1400" dirty="0" smtClean="0">
                <a:solidFill>
                  <a:prstClr val="white"/>
                </a:solidFill>
                <a:latin typeface="Constantia"/>
              </a:rPr>
              <a:t>.</a:t>
            </a:r>
          </a:p>
          <a:p>
            <a:pPr marL="550926" indent="-514350">
              <a:buFont typeface="+mj-lt"/>
              <a:buAutoNum type="arabicPeriod"/>
            </a:pPr>
            <a:r>
              <a:rPr lang="en-US" sz="1400" dirty="0" smtClean="0">
                <a:solidFill>
                  <a:prstClr val="white"/>
                </a:solidFill>
                <a:latin typeface="Constantia"/>
              </a:rPr>
              <a:t>BACPR </a:t>
            </a:r>
            <a:r>
              <a:rPr lang="en-US" sz="1400" dirty="0">
                <a:solidFill>
                  <a:prstClr val="white"/>
                </a:solidFill>
                <a:latin typeface="Constantia"/>
              </a:rPr>
              <a:t>Exercise for Cardiac Rehabilitation Student Workbook (2012). United </a:t>
            </a:r>
            <a:r>
              <a:rPr lang="en-US" sz="1400" dirty="0" smtClean="0">
                <a:solidFill>
                  <a:prstClr val="white"/>
                </a:solidFill>
                <a:latin typeface="Constantia"/>
              </a:rPr>
              <a:t>Kingdom.</a:t>
            </a:r>
          </a:p>
          <a:p>
            <a:pPr marL="550926" indent="-514350">
              <a:buFont typeface="+mj-lt"/>
              <a:buAutoNum type="arabicPeriod"/>
            </a:pPr>
            <a:r>
              <a:rPr lang="es-ES" altLang="es-ES" sz="1400" dirty="0" smtClean="0">
                <a:solidFill>
                  <a:prstClr val="white"/>
                </a:solidFill>
                <a:latin typeface="Constantia"/>
              </a:rPr>
              <a:t>Izquierdo</a:t>
            </a:r>
            <a:r>
              <a:rPr lang="es-ES" altLang="es-ES" sz="1400" dirty="0">
                <a:solidFill>
                  <a:prstClr val="white"/>
                </a:solidFill>
                <a:latin typeface="Constantia"/>
              </a:rPr>
              <a:t>, M. (2012). Salud y Desarrollo de la Fuerza Muscular. ¿Cuánto entrenamiento es suficiente? Universidad de </a:t>
            </a:r>
            <a:r>
              <a:rPr lang="es-ES" altLang="es-ES" sz="1400" dirty="0" smtClean="0">
                <a:solidFill>
                  <a:prstClr val="white"/>
                </a:solidFill>
                <a:latin typeface="Constantia"/>
              </a:rPr>
              <a:t>Navarra</a:t>
            </a:r>
          </a:p>
          <a:p>
            <a:pPr marL="550926" indent="-514350">
              <a:buFont typeface="+mj-lt"/>
              <a:buAutoNum type="arabicPeriod"/>
            </a:pPr>
            <a:r>
              <a:rPr lang="es-ES" altLang="es-ES" sz="1400" dirty="0" smtClean="0">
                <a:solidFill>
                  <a:prstClr val="white"/>
                </a:solidFill>
                <a:latin typeface="Constantia"/>
              </a:rPr>
              <a:t>Vicente, J. (s.f.). Grados de Funcionalidad en Cardiopatías. Unidad médica equipo de valoración de incapacidades de </a:t>
            </a:r>
            <a:r>
              <a:rPr lang="es-ES" altLang="es-ES" sz="1400" dirty="0" err="1" smtClean="0">
                <a:solidFill>
                  <a:prstClr val="white"/>
                </a:solidFill>
                <a:latin typeface="Constantia"/>
              </a:rPr>
              <a:t>Guipuzcoa</a:t>
            </a:r>
            <a:r>
              <a:rPr lang="es-ES" altLang="es-ES" sz="1400" dirty="0" smtClean="0">
                <a:solidFill>
                  <a:prstClr val="white"/>
                </a:solidFill>
                <a:latin typeface="Constantia"/>
              </a:rPr>
              <a:t>. </a:t>
            </a:r>
            <a:r>
              <a:rPr lang="es-ES" altLang="es-ES" sz="1400" dirty="0">
                <a:solidFill>
                  <a:prstClr val="white"/>
                </a:solidFill>
                <a:latin typeface="Constantia"/>
              </a:rPr>
              <a:t>Recuperado de: </a:t>
            </a:r>
            <a:r>
              <a:rPr lang="es-ES" altLang="es-ES" sz="1400" dirty="0">
                <a:solidFill>
                  <a:prstClr val="white"/>
                </a:solidFill>
                <a:latin typeface="Constantia"/>
                <a:hlinkClick r:id="rId4"/>
              </a:rPr>
              <a:t>http://</a:t>
            </a:r>
            <a:r>
              <a:rPr lang="es-ES" altLang="es-ES" sz="1400" dirty="0" smtClean="0">
                <a:solidFill>
                  <a:prstClr val="white"/>
                </a:solidFill>
                <a:latin typeface="Constantia"/>
                <a:hlinkClick r:id="rId4"/>
              </a:rPr>
              <a:t>www.lmee-svmt.org/archivos/131004_DrVicente_MANUAL_VALORACION_GRADOS_FUNCIONALES_CARDIOPATIAS.pdf</a:t>
            </a:r>
            <a:endParaRPr lang="es-ES" altLang="es-ES" sz="1400" dirty="0" smtClean="0">
              <a:solidFill>
                <a:prstClr val="white"/>
              </a:solidFill>
              <a:latin typeface="Constantia"/>
            </a:endParaRPr>
          </a:p>
          <a:p>
            <a:pPr marL="550926" indent="-514350">
              <a:buFont typeface="+mj-lt"/>
              <a:buAutoNum type="arabicPeriod"/>
            </a:pPr>
            <a:r>
              <a:rPr lang="es-ES" altLang="es-ES" sz="1400" dirty="0" smtClean="0">
                <a:solidFill>
                  <a:prstClr val="white"/>
                </a:solidFill>
                <a:latin typeface="Constantia"/>
              </a:rPr>
              <a:t>Castell, V. (2010). ¿Cómo medir la fragilidad en consulta médica?. Instituto de investigación Hospital Universitario La Paz. Madrid. Recuperado de</a:t>
            </a:r>
            <a:r>
              <a:rPr lang="es-ES" altLang="es-ES" sz="1400" dirty="0">
                <a:solidFill>
                  <a:prstClr val="white"/>
                </a:solidFill>
                <a:latin typeface="Constantia"/>
              </a:rPr>
              <a:t>: </a:t>
            </a:r>
            <a:r>
              <a:rPr lang="es-ES" altLang="es-ES" sz="1400" dirty="0">
                <a:solidFill>
                  <a:prstClr val="white"/>
                </a:solidFill>
                <a:latin typeface="Constantia"/>
                <a:hlinkClick r:id="rId5"/>
              </a:rPr>
              <a:t>http://</a:t>
            </a:r>
            <a:r>
              <a:rPr lang="es-ES" altLang="es-ES" sz="1400" dirty="0" smtClean="0">
                <a:solidFill>
                  <a:prstClr val="white"/>
                </a:solidFill>
                <a:latin typeface="Constantia"/>
                <a:hlinkClick r:id="rId5"/>
              </a:rPr>
              <a:t>www.scmgg.com/media/08-como-medir-LA-FRAGILIDAD-consulta-medica.pdf</a:t>
            </a:r>
            <a:endParaRPr lang="es-ES" altLang="es-ES" sz="1400" dirty="0" smtClean="0">
              <a:solidFill>
                <a:prstClr val="white"/>
              </a:solidFill>
              <a:latin typeface="Constantia"/>
            </a:endParaRPr>
          </a:p>
          <a:p>
            <a:pPr marL="36576" indent="0">
              <a:buNone/>
            </a:pPr>
            <a:endParaRPr lang="es-ES" altLang="es-ES" sz="1400" dirty="0" smtClean="0">
              <a:solidFill>
                <a:prstClr val="white"/>
              </a:solidFill>
              <a:latin typeface="Constantia"/>
            </a:endParaRPr>
          </a:p>
          <a:p>
            <a:pPr marL="550926" indent="-514350">
              <a:buFont typeface="+mj-lt"/>
              <a:buAutoNum type="arabicPeriod"/>
            </a:pPr>
            <a:endParaRPr lang="es-ES" altLang="es-ES" sz="1400" dirty="0">
              <a:solidFill>
                <a:prstClr val="white"/>
              </a:solidFill>
              <a:latin typeface="Constantia"/>
            </a:endParaRPr>
          </a:p>
          <a:p>
            <a:pPr marL="550926" indent="-514350">
              <a:buFont typeface="+mj-lt"/>
              <a:buAutoNum type="arabicPeriod"/>
            </a:pPr>
            <a:endParaRPr lang="en-US" sz="1200" dirty="0" smtClean="0"/>
          </a:p>
          <a:p>
            <a:pPr marL="550926" indent="-514350">
              <a:buFont typeface="+mj-lt"/>
              <a:buAutoNum type="arabicPeriod"/>
            </a:pPr>
            <a:endParaRPr lang="en-US" sz="1200" dirty="0"/>
          </a:p>
          <a:p>
            <a:endParaRPr lang="es-ES" dirty="0"/>
          </a:p>
        </p:txBody>
      </p:sp>
      <p:sp>
        <p:nvSpPr>
          <p:cNvPr id="4" name="1 Título"/>
          <p:cNvSpPr>
            <a:spLocks noGrp="1"/>
          </p:cNvSpPr>
          <p:nvPr>
            <p:ph type="title"/>
          </p:nvPr>
        </p:nvSpPr>
        <p:spPr>
          <a:xfrm>
            <a:off x="246599" y="116632"/>
            <a:ext cx="8465601" cy="1143000"/>
          </a:xfrm>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BIBLIOGRAFÍA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5" name="Picture 4" descr="http://bizkaikoa.bizkaia.net/irudiak/ald_logo_gorri.gif"/>
          <p:cNvPicPr>
            <a:picLocks noChangeAspect="1" noChangeArrowheads="1"/>
          </p:cNvPicPr>
          <p:nvPr/>
        </p:nvPicPr>
        <p:blipFill>
          <a:blip r:embed="rId6"/>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1654886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412776"/>
            <a:ext cx="8208912" cy="4525963"/>
          </a:xfrm>
        </p:spPr>
        <p:txBody>
          <a:bodyPr>
            <a:normAutofit/>
          </a:bodyPr>
          <a:lstStyle/>
          <a:p>
            <a:pPr marL="550926" indent="-514350">
              <a:buFont typeface="+mj-lt"/>
              <a:buAutoNum type="arabicPeriod" startAt="9"/>
            </a:pPr>
            <a:r>
              <a:rPr lang="es-ES" altLang="es-ES" sz="1200" dirty="0"/>
              <a:t>Programa Europeo VIVIFRAIL. Recuperado de: </a:t>
            </a:r>
            <a:r>
              <a:rPr lang="es-ES" altLang="es-ES" sz="1200" dirty="0">
                <a:hlinkClick r:id="rId2"/>
              </a:rPr>
              <a:t>http://www.vivifrail.com/es</a:t>
            </a:r>
            <a:r>
              <a:rPr lang="es-ES" altLang="es-ES" sz="1200" dirty="0" smtClean="0">
                <a:hlinkClick r:id="rId2"/>
              </a:rPr>
              <a:t>/</a:t>
            </a:r>
            <a:endParaRPr lang="es-ES" altLang="es-ES" sz="1200" dirty="0" smtClean="0"/>
          </a:p>
          <a:p>
            <a:pPr marL="36576" indent="0">
              <a:buNone/>
            </a:pPr>
            <a:endParaRPr lang="es-ES" altLang="es-ES" sz="1200" dirty="0"/>
          </a:p>
          <a:p>
            <a:pPr marL="550926" indent="-514350">
              <a:buFont typeface="+mj-lt"/>
              <a:buAutoNum type="arabicPeriod" startAt="10"/>
            </a:pPr>
            <a:r>
              <a:rPr lang="es-ES" altLang="es-ES" sz="1200" dirty="0" err="1"/>
              <a:t>Jimenez</a:t>
            </a:r>
            <a:r>
              <a:rPr lang="es-ES" altLang="es-ES" sz="1200" dirty="0"/>
              <a:t>, A. (2010). Actividad Física y enfermedades cardiovasculares. En Márquez, Actividad Física y Salud, Madrid: Díaz de </a:t>
            </a:r>
            <a:r>
              <a:rPr lang="es-ES" altLang="es-ES" sz="1200" dirty="0" smtClean="0"/>
              <a:t>Santos.</a:t>
            </a:r>
          </a:p>
          <a:p>
            <a:pPr marL="550926" indent="-514350">
              <a:buFont typeface="+mj-lt"/>
              <a:buAutoNum type="arabicPeriod" startAt="10"/>
            </a:pPr>
            <a:endParaRPr lang="es-ES" altLang="es-ES" sz="1200" dirty="0" smtClean="0"/>
          </a:p>
          <a:p>
            <a:pPr marL="550926" indent="-514350">
              <a:buFont typeface="+mj-lt"/>
              <a:buAutoNum type="arabicPeriod" startAt="10"/>
            </a:pPr>
            <a:r>
              <a:rPr lang="en-US" sz="1200" dirty="0" err="1" smtClean="0"/>
              <a:t>Cadore</a:t>
            </a:r>
            <a:r>
              <a:rPr lang="en-US" sz="1200" dirty="0" smtClean="0"/>
              <a:t> </a:t>
            </a:r>
            <a:r>
              <a:rPr lang="en-US" sz="1200" dirty="0"/>
              <a:t>EL, </a:t>
            </a:r>
            <a:r>
              <a:rPr lang="en-US" sz="1200" dirty="0" err="1"/>
              <a:t>Izquierdo</a:t>
            </a:r>
            <a:r>
              <a:rPr lang="en-US" sz="1200" dirty="0"/>
              <a:t> M. How to simultaneously optimize muscle strength, power, functional </a:t>
            </a:r>
            <a:r>
              <a:rPr lang="en-US" sz="1200" dirty="0" smtClean="0"/>
              <a:t>             capacity </a:t>
            </a:r>
            <a:r>
              <a:rPr lang="en-US" sz="1200" dirty="0"/>
              <a:t>and cardiovascular gains in the elderly: An update. AGE. In press, </a:t>
            </a:r>
            <a:r>
              <a:rPr lang="en-US" sz="1200" dirty="0" smtClean="0"/>
              <a:t>2013a</a:t>
            </a:r>
          </a:p>
          <a:p>
            <a:pPr marL="550926" indent="-514350">
              <a:buFont typeface="+mj-lt"/>
              <a:buAutoNum type="arabicPeriod" startAt="10"/>
            </a:pPr>
            <a:endParaRPr lang="en-US" sz="1200" dirty="0" smtClean="0"/>
          </a:p>
          <a:p>
            <a:pPr marL="550926" indent="-514350">
              <a:buFont typeface="+mj-lt"/>
              <a:buAutoNum type="arabicPeriod" startAt="10"/>
            </a:pPr>
            <a:r>
              <a:rPr lang="en-US" sz="1200" dirty="0" smtClean="0"/>
              <a:t>A</a:t>
            </a:r>
            <a:r>
              <a:rPr lang="en-US" sz="1200" dirty="0"/>
              <a:t>. G. Smith and G. E. O. Muscat, “Skeletal muscle and nuclear hormone receptors: implications for cardiovascular and metabolic disease,” International Journal of Biochemistry and Cell Biology, vol. 37, no. 10, pp. 2047–2063, </a:t>
            </a:r>
            <a:r>
              <a:rPr lang="en-US" sz="1200" dirty="0" smtClean="0"/>
              <a:t>2005.</a:t>
            </a:r>
          </a:p>
          <a:p>
            <a:pPr marL="550926" indent="-514350">
              <a:buFont typeface="+mj-lt"/>
              <a:buAutoNum type="arabicPeriod" startAt="10"/>
            </a:pPr>
            <a:endParaRPr lang="en-US" sz="1200" dirty="0" smtClean="0"/>
          </a:p>
          <a:p>
            <a:pPr marL="550926" indent="-514350">
              <a:buFont typeface="+mj-lt"/>
              <a:buAutoNum type="arabicPeriod" startAt="10"/>
            </a:pPr>
            <a:r>
              <a:rPr lang="es-ES" sz="1200" dirty="0" smtClean="0"/>
              <a:t>Jiménez</a:t>
            </a:r>
            <a:r>
              <a:rPr lang="es-ES" sz="1200" dirty="0"/>
              <a:t>, A. (2003). Fuerza y Salud. Barcelona: Ergo</a:t>
            </a:r>
            <a:r>
              <a:rPr lang="es-ES" sz="1200" dirty="0" smtClean="0"/>
              <a:t>.</a:t>
            </a:r>
          </a:p>
          <a:p>
            <a:pPr marL="550926" indent="-514350">
              <a:buFont typeface="+mj-lt"/>
              <a:buAutoNum type="arabicPeriod" startAt="10"/>
            </a:pPr>
            <a:endParaRPr lang="es-ES" sz="1200" dirty="0" smtClean="0"/>
          </a:p>
          <a:p>
            <a:pPr marL="550926" indent="-514350">
              <a:buFont typeface="+mj-lt"/>
              <a:buAutoNum type="arabicPeriod" startAt="10"/>
            </a:pPr>
            <a:r>
              <a:rPr lang="es-ES" sz="1200" dirty="0" smtClean="0"/>
              <a:t> </a:t>
            </a:r>
            <a:r>
              <a:rPr lang="es-ES" sz="1200" dirty="0" err="1" smtClean="0"/>
              <a:t>Warbunton</a:t>
            </a:r>
            <a:r>
              <a:rPr lang="es-ES" sz="1200" dirty="0"/>
              <a:t>, D., </a:t>
            </a:r>
            <a:r>
              <a:rPr lang="es-ES" sz="1200" dirty="0" err="1"/>
              <a:t>Gledhill</a:t>
            </a:r>
            <a:r>
              <a:rPr lang="es-ES" sz="1200" dirty="0"/>
              <a:t>, N., </a:t>
            </a:r>
            <a:r>
              <a:rPr lang="es-ES" sz="1200" dirty="0" err="1"/>
              <a:t>Quinney</a:t>
            </a:r>
            <a:r>
              <a:rPr lang="es-ES" sz="1200" dirty="0"/>
              <a:t>, A. (2001). </a:t>
            </a:r>
            <a:r>
              <a:rPr lang="es-ES" sz="1200" dirty="0" err="1"/>
              <a:t>Muskuloskeletal</a:t>
            </a:r>
            <a:r>
              <a:rPr lang="es-ES" sz="1200" dirty="0"/>
              <a:t> </a:t>
            </a:r>
            <a:r>
              <a:rPr lang="es-ES" sz="1200" dirty="0" err="1"/>
              <a:t>fitness</a:t>
            </a:r>
            <a:r>
              <a:rPr lang="es-ES" sz="1200" dirty="0"/>
              <a:t> and </a:t>
            </a:r>
            <a:r>
              <a:rPr lang="es-ES" sz="1200" dirty="0" err="1"/>
              <a:t>health</a:t>
            </a:r>
            <a:r>
              <a:rPr lang="es-ES" sz="1200" dirty="0"/>
              <a:t>. Canadian </a:t>
            </a:r>
            <a:r>
              <a:rPr lang="es-ES" sz="1200" dirty="0" err="1"/>
              <a:t>Journal</a:t>
            </a:r>
            <a:r>
              <a:rPr lang="es-ES" sz="1200" dirty="0"/>
              <a:t> of </a:t>
            </a:r>
            <a:r>
              <a:rPr lang="es-ES" sz="1200" dirty="0" err="1"/>
              <a:t>Applied</a:t>
            </a:r>
            <a:r>
              <a:rPr lang="es-ES" sz="1200" dirty="0"/>
              <a:t> </a:t>
            </a:r>
            <a:r>
              <a:rPr lang="es-ES" sz="1200" dirty="0" err="1"/>
              <a:t>Phisiology</a:t>
            </a:r>
            <a:r>
              <a:rPr lang="es-ES" sz="1200" dirty="0"/>
              <a:t>, 26(2): 217-237</a:t>
            </a:r>
            <a:r>
              <a:rPr lang="es-ES" sz="1200" dirty="0" smtClean="0"/>
              <a:t>.</a:t>
            </a:r>
          </a:p>
          <a:p>
            <a:pPr marL="550926" indent="-514350">
              <a:buFont typeface="+mj-lt"/>
              <a:buAutoNum type="arabicPeriod" startAt="10"/>
            </a:pPr>
            <a:endParaRPr lang="es-ES" sz="1200" dirty="0" smtClean="0"/>
          </a:p>
          <a:p>
            <a:pPr marL="550926" indent="-514350">
              <a:buFont typeface="+mj-lt"/>
              <a:buAutoNum type="arabicPeriod" startAt="10"/>
            </a:pPr>
            <a:r>
              <a:rPr lang="es-ES" sz="1200" dirty="0" smtClean="0"/>
              <a:t>Dr. </a:t>
            </a:r>
            <a:r>
              <a:rPr lang="es-ES" sz="1200" dirty="0" err="1" smtClean="0"/>
              <a:t>Mercola</a:t>
            </a:r>
            <a:r>
              <a:rPr lang="es-ES" sz="1200" dirty="0" smtClean="0"/>
              <a:t>. (2013</a:t>
            </a:r>
            <a:r>
              <a:rPr lang="es-ES" sz="1200" dirty="0"/>
              <a:t>). </a:t>
            </a:r>
            <a:r>
              <a:rPr lang="es-ES" sz="1200" dirty="0" smtClean="0"/>
              <a:t>Al fortalecer su cuerpo fortalece su mente. </a:t>
            </a:r>
            <a:r>
              <a:rPr lang="es-ES" sz="1200" dirty="0"/>
              <a:t>Disponible </a:t>
            </a:r>
            <a:r>
              <a:rPr lang="es-ES" sz="1200" dirty="0" err="1"/>
              <a:t>en:http</a:t>
            </a:r>
            <a:r>
              <a:rPr lang="es-ES" sz="1200" dirty="0"/>
              <a:t>://</a:t>
            </a:r>
            <a:r>
              <a:rPr lang="es-ES" sz="1200" dirty="0" smtClean="0"/>
              <a:t>ejercicios.mercola.com/sitios/ejercicios/archivo/2016/01/29/entrenamiento-de-fuerza-para-la-salud-del-cerebro.aspx</a:t>
            </a:r>
          </a:p>
          <a:p>
            <a:pPr marL="36576" indent="0">
              <a:buNone/>
            </a:pPr>
            <a:endParaRPr lang="es-ES" sz="1200" dirty="0"/>
          </a:p>
          <a:p>
            <a:pPr marL="550926" indent="-514350">
              <a:buFont typeface="+mj-lt"/>
              <a:buAutoNum type="arabicPeriod" startAt="10"/>
            </a:pPr>
            <a:endParaRPr lang="es-ES" sz="1200" dirty="0" smtClean="0"/>
          </a:p>
          <a:p>
            <a:pPr marL="36576" indent="0">
              <a:buNone/>
            </a:pPr>
            <a:endParaRPr lang="es-ES" sz="1200" dirty="0"/>
          </a:p>
          <a:p>
            <a:endParaRPr lang="es-ES" dirty="0"/>
          </a:p>
        </p:txBody>
      </p:sp>
      <p:sp>
        <p:nvSpPr>
          <p:cNvPr id="4" name="1 Título"/>
          <p:cNvSpPr>
            <a:spLocks noGrp="1"/>
          </p:cNvSpPr>
          <p:nvPr>
            <p:ph type="title"/>
          </p:nvPr>
        </p:nvSpPr>
        <p:spPr/>
        <p:txBody>
          <a:bodyPr>
            <a:normAutofit/>
          </a:bodyPr>
          <a:lstStyle/>
          <a:p>
            <a:pPr algn="ctr"/>
            <a:r>
              <a:rPr lang="es-ES" b="1" dirty="0" smtClean="0">
                <a:solidFill>
                  <a:srgbClr val="2FC1BA"/>
                </a:solidFill>
                <a:effectLst>
                  <a:outerShdw blurRad="38100" dist="38100" dir="2700000" algn="tl">
                    <a:srgbClr val="000000">
                      <a:alpha val="43137"/>
                    </a:srgbClr>
                  </a:outerShdw>
                </a:effectLst>
                <a:latin typeface="Calibri" panose="020F0502020204030204" pitchFamily="34" charset="0"/>
              </a:rPr>
              <a:t>BIBLIOGRAFÍA</a:t>
            </a:r>
            <a:endParaRPr lang="es-ES" b="1" dirty="0">
              <a:solidFill>
                <a:srgbClr val="2FC1BA"/>
              </a:solidFill>
              <a:effectLst>
                <a:outerShdw blurRad="38100" dist="38100" dir="2700000" algn="tl">
                  <a:srgbClr val="000000">
                    <a:alpha val="43137"/>
                  </a:srgbClr>
                </a:outerShdw>
              </a:effectLst>
              <a:latin typeface="Calibri" panose="020F0502020204030204" pitchFamily="34" charset="0"/>
            </a:endParaRPr>
          </a:p>
        </p:txBody>
      </p:sp>
      <p:pic>
        <p:nvPicPr>
          <p:cNvPr id="5" name="Picture 4" descr="http://bizkaikoa.bizkaia.net/irudiak/ald_logo_gorri.gif"/>
          <p:cNvPicPr>
            <a:picLocks noChangeAspect="1" noChangeArrowheads="1"/>
          </p:cNvPicPr>
          <p:nvPr/>
        </p:nvPicPr>
        <p:blipFill>
          <a:blip r:embed="rId3"/>
          <a:srcRect/>
          <a:stretch>
            <a:fillRect/>
          </a:stretch>
        </p:blipFill>
        <p:spPr bwMode="auto">
          <a:xfrm>
            <a:off x="8743950" y="6629400"/>
            <a:ext cx="400050" cy="228600"/>
          </a:xfrm>
          <a:prstGeom prst="rect">
            <a:avLst/>
          </a:prstGeom>
          <a:noFill/>
        </p:spPr>
      </p:pic>
    </p:spTree>
    <p:extLst>
      <p:ext uri="{BB962C8B-B14F-4D97-AF65-F5344CB8AC3E}">
        <p14:creationId xmlns:p14="http://schemas.microsoft.com/office/powerpoint/2010/main" val="1162532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773</TotalTime>
  <Words>1965</Words>
  <Application>Microsoft Office PowerPoint</Application>
  <PresentationFormat>Pantailako aurkezpena (4:3)</PresentationFormat>
  <Paragraphs>308</Paragraphs>
  <Slides>34</Slides>
  <Notes>0</Notes>
  <HiddenSlides>0</HiddenSlides>
  <MMClips>0</MMClips>
  <ScaleCrop>false</ScaleCrop>
  <HeadingPairs>
    <vt:vector size="4" baseType="variant">
      <vt:variant>
        <vt:lpstr>Gaia</vt:lpstr>
      </vt:variant>
      <vt:variant>
        <vt:i4>1</vt:i4>
      </vt:variant>
      <vt:variant>
        <vt:lpstr>Diapositiben tituluak</vt:lpstr>
      </vt:variant>
      <vt:variant>
        <vt:i4>34</vt:i4>
      </vt:variant>
    </vt:vector>
  </HeadingPairs>
  <TitlesOfParts>
    <vt:vector size="35" baseType="lpstr">
      <vt:lpstr>Técnico</vt:lpstr>
      <vt:lpstr>Ejercicio físico y rehabilitación cardiaca</vt:lpstr>
      <vt:lpstr>CONTENIDOS</vt:lpstr>
      <vt:lpstr>¿QUÉ SON?</vt:lpstr>
      <vt:lpstr>PowerPoint-eko aurkezpena</vt:lpstr>
      <vt:lpstr>PowerPoint-eko aurkezpena</vt:lpstr>
      <vt:lpstr>PowerPoint-eko aurkezpena</vt:lpstr>
      <vt:lpstr>PowerPoint-eko aurkezpena</vt:lpstr>
      <vt:lpstr>PowerPoint-eko aurkezpena</vt:lpstr>
      <vt:lpstr>BENEFICIOS  ENTRENAMIENTO AERÓBICO</vt:lpstr>
      <vt:lpstr>BENEFICIOS  ENTRENAMIENTO AERÓBICO</vt:lpstr>
      <vt:lpstr>BENEFICIOS  ENTRENAMIENTO AERÓBICO</vt:lpstr>
      <vt:lpstr>PowerPoint-eko aurkezpena</vt:lpstr>
      <vt:lpstr>Sarcopenia y fuerza</vt:lpstr>
      <vt:lpstr>FENOTIPO CLÍNICO DE LA FRAGILIDAD</vt:lpstr>
      <vt:lpstr>BENEFICIOS  ENTRENAMIENTO FUERZA</vt:lpstr>
      <vt:lpstr>BENEFICIOS  ENTRENAMIENTO FUERZA</vt:lpstr>
      <vt:lpstr>BENEFICIOS ENTRENAMIENTO FUERZA</vt:lpstr>
      <vt:lpstr>DESARROLLO DE UN PROGRAMA DE FUERZA</vt:lpstr>
      <vt:lpstr>PROGRAMA DE FUERZA</vt:lpstr>
      <vt:lpstr>PRINCIPIOS DEL ENTRENAMIENTO</vt:lpstr>
      <vt:lpstr>PRINCIPIOS DEL ENTRENAMIENTO</vt:lpstr>
      <vt:lpstr>PRINCIPIOS DEL ENTRENAMIENTO</vt:lpstr>
      <vt:lpstr>PRINCIPIOS DEL ENTRENAMIENTO</vt:lpstr>
      <vt:lpstr>PROGRAMA DE FUERZA</vt:lpstr>
      <vt:lpstr>CONTRAINDICACIONES</vt:lpstr>
      <vt:lpstr>CONTRAINDICACIONES</vt:lpstr>
      <vt:lpstr>PROGRAMA DE FUERZA</vt:lpstr>
      <vt:lpstr>PROGRAMA DE FUERZA</vt:lpstr>
      <vt:lpstr>PROGRAMA DE FUERZA</vt:lpstr>
      <vt:lpstr>PROGRESIÓN EN EL ENTRENAMIENTO DE FUERZA</vt:lpstr>
      <vt:lpstr>PROGRAMA DE FUERZA</vt:lpstr>
      <vt:lpstr>CONCLUSIONES</vt:lpstr>
      <vt:lpstr>BIBLIOGRAFÍA</vt:lpstr>
      <vt:lpstr>BIBLIOGRAFÍA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LA ACTIVIDAD FÍSICA PARA LA SALUD</dc:title>
  <dc:creator>Ramon</dc:creator>
  <cp:lastModifiedBy>Alex Gonzalez</cp:lastModifiedBy>
  <cp:revision>57</cp:revision>
  <cp:lastPrinted>2016-05-19T10:11:23Z</cp:lastPrinted>
  <dcterms:created xsi:type="dcterms:W3CDTF">2016-01-21T08:18:05Z</dcterms:created>
  <dcterms:modified xsi:type="dcterms:W3CDTF">2016-05-19T10:46:12Z</dcterms:modified>
</cp:coreProperties>
</file>